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8" r:id="rId3"/>
    <p:sldId id="275" r:id="rId4"/>
    <p:sldId id="260" r:id="rId5"/>
    <p:sldId id="257" r:id="rId6"/>
    <p:sldId id="261" r:id="rId7"/>
    <p:sldId id="259" r:id="rId8"/>
    <p:sldId id="263" r:id="rId9"/>
    <p:sldId id="265" r:id="rId10"/>
    <p:sldId id="264" r:id="rId11"/>
    <p:sldId id="266" r:id="rId12"/>
    <p:sldId id="267" r:id="rId13"/>
    <p:sldId id="273" r:id="rId14"/>
    <p:sldId id="270" r:id="rId15"/>
    <p:sldId id="269" r:id="rId16"/>
    <p:sldId id="271" r:id="rId17"/>
    <p:sldId id="272" r:id="rId18"/>
    <p:sldId id="274" r:id="rId19"/>
    <p:sldId id="26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8BB46-0DE9-4353-B0B2-6DC5D0E18155}" v="2" dt="2025-06-15T18:10:38.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88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C258BB46-0DE9-4353-B0B2-6DC5D0E18155}"/>
    <pc:docChg chg="undo custSel addSld modSld">
      <pc:chgData name="April Litman" userId="c83b8c5f662f391c" providerId="LiveId" clId="{C258BB46-0DE9-4353-B0B2-6DC5D0E18155}" dt="2025-06-15T18:21:17.080" v="345" actId="1035"/>
      <pc:docMkLst>
        <pc:docMk/>
      </pc:docMkLst>
      <pc:sldChg chg="modSp mod">
        <pc:chgData name="April Litman" userId="c83b8c5f662f391c" providerId="LiveId" clId="{C258BB46-0DE9-4353-B0B2-6DC5D0E18155}" dt="2025-06-15T18:07:08.847" v="33" actId="20577"/>
        <pc:sldMkLst>
          <pc:docMk/>
          <pc:sldMk cId="4084647831" sldId="256"/>
        </pc:sldMkLst>
        <pc:spChg chg="mod">
          <ac:chgData name="April Litman" userId="c83b8c5f662f391c" providerId="LiveId" clId="{C258BB46-0DE9-4353-B0B2-6DC5D0E18155}" dt="2025-06-15T18:07:08.847" v="33" actId="20577"/>
          <ac:spMkLst>
            <pc:docMk/>
            <pc:sldMk cId="4084647831" sldId="256"/>
            <ac:spMk id="3" creationId="{156E0D7D-9A88-47C7-84F2-B357181576B1}"/>
          </ac:spMkLst>
        </pc:spChg>
      </pc:sldChg>
      <pc:sldChg chg="addSp modSp mod">
        <pc:chgData name="April Litman" userId="c83b8c5f662f391c" providerId="LiveId" clId="{C258BB46-0DE9-4353-B0B2-6DC5D0E18155}" dt="2025-06-15T18:13:36.455" v="284" actId="122"/>
        <pc:sldMkLst>
          <pc:docMk/>
          <pc:sldMk cId="2459835449" sldId="258"/>
        </pc:sldMkLst>
        <pc:spChg chg="mod">
          <ac:chgData name="April Litman" userId="c83b8c5f662f391c" providerId="LiveId" clId="{C258BB46-0DE9-4353-B0B2-6DC5D0E18155}" dt="2025-06-15T18:13:20.757" v="281" actId="1076"/>
          <ac:spMkLst>
            <pc:docMk/>
            <pc:sldMk cId="2459835449" sldId="258"/>
            <ac:spMk id="2" creationId="{6032D950-5231-4018-8C72-4BC067187AB6}"/>
          </ac:spMkLst>
        </pc:spChg>
        <pc:spChg chg="mod">
          <ac:chgData name="April Litman" userId="c83b8c5f662f391c" providerId="LiveId" clId="{C258BB46-0DE9-4353-B0B2-6DC5D0E18155}" dt="2025-06-15T18:13:24.660" v="282" actId="1076"/>
          <ac:spMkLst>
            <pc:docMk/>
            <pc:sldMk cId="2459835449" sldId="258"/>
            <ac:spMk id="3" creationId="{00E5D0A4-F520-42AE-8F0A-819DE86FE6F0}"/>
          </ac:spMkLst>
        </pc:spChg>
        <pc:spChg chg="add mod">
          <ac:chgData name="April Litman" userId="c83b8c5f662f391c" providerId="LiveId" clId="{C258BB46-0DE9-4353-B0B2-6DC5D0E18155}" dt="2025-06-15T18:13:36.455" v="284" actId="122"/>
          <ac:spMkLst>
            <pc:docMk/>
            <pc:sldMk cId="2459835449" sldId="258"/>
            <ac:spMk id="4" creationId="{728C90E7-6FBB-4311-9EC9-715AB07B16E7}"/>
          </ac:spMkLst>
        </pc:spChg>
      </pc:sldChg>
      <pc:sldChg chg="modSp mod">
        <pc:chgData name="April Litman" userId="c83b8c5f662f391c" providerId="LiveId" clId="{C258BB46-0DE9-4353-B0B2-6DC5D0E18155}" dt="2025-06-15T18:18:50.125" v="287" actId="13926"/>
        <pc:sldMkLst>
          <pc:docMk/>
          <pc:sldMk cId="3931122934" sldId="261"/>
        </pc:sldMkLst>
        <pc:spChg chg="mod">
          <ac:chgData name="April Litman" userId="c83b8c5f662f391c" providerId="LiveId" clId="{C258BB46-0DE9-4353-B0B2-6DC5D0E18155}" dt="2025-06-15T18:18:50.125" v="287" actId="13926"/>
          <ac:spMkLst>
            <pc:docMk/>
            <pc:sldMk cId="3931122934" sldId="261"/>
            <ac:spMk id="2" creationId="{892CBF79-A030-40E9-818D-61899838635F}"/>
          </ac:spMkLst>
        </pc:spChg>
      </pc:sldChg>
      <pc:sldChg chg="modSp mod">
        <pc:chgData name="April Litman" userId="c83b8c5f662f391c" providerId="LiveId" clId="{C258BB46-0DE9-4353-B0B2-6DC5D0E18155}" dt="2025-06-15T18:21:17.080" v="345" actId="1035"/>
        <pc:sldMkLst>
          <pc:docMk/>
          <pc:sldMk cId="244179026" sldId="267"/>
        </pc:sldMkLst>
        <pc:spChg chg="mod">
          <ac:chgData name="April Litman" userId="c83b8c5f662f391c" providerId="LiveId" clId="{C258BB46-0DE9-4353-B0B2-6DC5D0E18155}" dt="2025-06-15T18:21:17.080" v="345" actId="1035"/>
          <ac:spMkLst>
            <pc:docMk/>
            <pc:sldMk cId="244179026" sldId="267"/>
            <ac:spMk id="2" creationId="{892CBF79-A030-40E9-818D-61899838635F}"/>
          </ac:spMkLst>
        </pc:spChg>
      </pc:sldChg>
      <pc:sldChg chg="add">
        <pc:chgData name="April Litman" userId="c83b8c5f662f391c" providerId="LiveId" clId="{C258BB46-0DE9-4353-B0B2-6DC5D0E18155}" dt="2025-06-15T18:07:28.954" v="34" actId="2890"/>
        <pc:sldMkLst>
          <pc:docMk/>
          <pc:sldMk cId="3455247883" sldId="275"/>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C08DB7CE-D4C6-4E82-B06E-F28E2A896BE0}" type="datetimeFigureOut">
              <a:rPr lang="en-US" smtClean="0"/>
              <a:t>6/15/2025</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36953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8DB7CE-D4C6-4E82-B06E-F28E2A896BE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356064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08DB7CE-D4C6-4E82-B06E-F28E2A896BE0}" type="datetimeFigureOut">
              <a:rPr lang="en-US" smtClean="0"/>
              <a:t>6/15/2025</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864771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08DB7CE-D4C6-4E82-B06E-F28E2A896BE0}" type="datetimeFigureOut">
              <a:rPr lang="en-US" smtClean="0"/>
              <a:t>6/15/2025</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656BE28-FE9A-4C54-BF48-2799FA075A79}"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4737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C08DB7CE-D4C6-4E82-B06E-F28E2A896BE0}" type="datetimeFigureOut">
              <a:rPr lang="en-US" smtClean="0"/>
              <a:t>6/15/2025</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42098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8DB7CE-D4C6-4E82-B06E-F28E2A896BE0}" type="datetimeFigureOut">
              <a:rPr lang="en-US" smtClean="0"/>
              <a:t>6/15/2025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3276984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8DB7CE-D4C6-4E82-B06E-F28E2A896BE0}" type="datetimeFigureOut">
              <a:rPr lang="en-US" smtClean="0"/>
              <a:t>6/15/2025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984537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DB7CE-D4C6-4E82-B06E-F28E2A896BE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71948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08DB7CE-D4C6-4E82-B06E-F28E2A896BE0}" type="datetimeFigureOut">
              <a:rPr lang="en-US" smtClean="0"/>
              <a:t>6/15/2025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78491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DB7CE-D4C6-4E82-B06E-F28E2A896BE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29314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08DB7CE-D4C6-4E82-B06E-F28E2A896BE0}" type="datetimeFigureOut">
              <a:rPr lang="en-US" smtClean="0"/>
              <a:t>6/15/2025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264980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8DB7CE-D4C6-4E82-B06E-F28E2A896BE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7220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8DB7CE-D4C6-4E82-B06E-F28E2A896BE0}" type="datetimeFigureOut">
              <a:rPr lang="en-US" smtClean="0"/>
              <a:t>6/15/2025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362445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8DB7CE-D4C6-4E82-B06E-F28E2A896BE0}" type="datetimeFigureOut">
              <a:rPr lang="en-US" smtClean="0"/>
              <a:t>6/15/2025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408342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DB7CE-D4C6-4E82-B06E-F28E2A896BE0}" type="datetimeFigureOut">
              <a:rPr lang="en-US" smtClean="0"/>
              <a:t>6/15/2025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38460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8DB7CE-D4C6-4E82-B06E-F28E2A896BE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96759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8DB7CE-D4C6-4E82-B06E-F28E2A896BE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85829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8DB7CE-D4C6-4E82-B06E-F28E2A896BE0}" type="datetimeFigureOut">
              <a:rPr lang="en-US" smtClean="0"/>
              <a:t>6/15/2025</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656BE28-FE9A-4C54-BF48-2799FA075A79}" type="slidenum">
              <a:rPr lang="en-US" smtClean="0"/>
              <a:t>‹#›</a:t>
            </a:fld>
            <a:endParaRPr lang="en-US"/>
          </a:p>
        </p:txBody>
      </p:sp>
    </p:spTree>
    <p:extLst>
      <p:ext uri="{BB962C8B-B14F-4D97-AF65-F5344CB8AC3E}">
        <p14:creationId xmlns:p14="http://schemas.microsoft.com/office/powerpoint/2010/main" val="3372078644"/>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3261-F6B5-4E60-AC93-FE51961DB0C1}"/>
              </a:ext>
            </a:extLst>
          </p:cNvPr>
          <p:cNvSpPr>
            <a:spLocks noGrp="1"/>
          </p:cNvSpPr>
          <p:nvPr>
            <p:ph type="ctrTitle"/>
          </p:nvPr>
        </p:nvSpPr>
        <p:spPr/>
        <p:txBody>
          <a:bodyPr>
            <a:normAutofit fontScale="90000"/>
          </a:bodyPr>
          <a:lstStyle/>
          <a:p>
            <a:r>
              <a:rPr lang="en-US" sz="4050" dirty="0"/>
              <a:t>Dig Site 6</a:t>
            </a:r>
            <a:br>
              <a:rPr lang="en-US" dirty="0"/>
            </a:br>
            <a:r>
              <a:rPr lang="en-US" sz="5300" b="1" dirty="0">
                <a:latin typeface="Arial" panose="020B0604020202020204" pitchFamily="34" charset="0"/>
                <a:cs typeface="Arial" panose="020B0604020202020204" pitchFamily="34" charset="0"/>
              </a:rPr>
              <a:t>Genesis 9:1-20, 28-29</a:t>
            </a:r>
            <a:endParaRPr lang="en-US" dirty="0"/>
          </a:p>
        </p:txBody>
      </p:sp>
      <p:sp>
        <p:nvSpPr>
          <p:cNvPr id="3" name="Subtitle 2">
            <a:extLst>
              <a:ext uri="{FF2B5EF4-FFF2-40B4-BE49-F238E27FC236}">
                <a16:creationId xmlns:a16="http://schemas.microsoft.com/office/drawing/2014/main" id="{156E0D7D-9A88-47C7-84F2-B357181576B1}"/>
              </a:ext>
            </a:extLst>
          </p:cNvPr>
          <p:cNvSpPr>
            <a:spLocks noGrp="1"/>
          </p:cNvSpPr>
          <p:nvPr>
            <p:ph type="subTitle" idx="1"/>
          </p:nvPr>
        </p:nvSpPr>
        <p:spPr>
          <a:xfrm>
            <a:off x="1028700" y="3581401"/>
            <a:ext cx="7086600" cy="958068"/>
          </a:xfrm>
        </p:spPr>
        <p:txBody>
          <a:bodyPr>
            <a:normAutofit fontScale="70000" lnSpcReduction="20000"/>
          </a:bodyPr>
          <a:lstStyle/>
          <a:p>
            <a:endParaRPr lang="en-US" sz="4500" b="1" dirty="0"/>
          </a:p>
          <a:p>
            <a:r>
              <a:rPr lang="en-US" sz="4500" b="1" dirty="0"/>
              <a:t>The Rainbow in the Clouds</a:t>
            </a:r>
          </a:p>
        </p:txBody>
      </p:sp>
    </p:spTree>
    <p:extLst>
      <p:ext uri="{BB962C8B-B14F-4D97-AF65-F5344CB8AC3E}">
        <p14:creationId xmlns:p14="http://schemas.microsoft.com/office/powerpoint/2010/main" val="408464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noah and sons">
            <a:extLst>
              <a:ext uri="{FF2B5EF4-FFF2-40B4-BE49-F238E27FC236}">
                <a16:creationId xmlns:a16="http://schemas.microsoft.com/office/drawing/2014/main" id="{87B8D0A1-EB75-4670-8661-DB03FB84319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0017"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172278" y="221034"/>
            <a:ext cx="8799444" cy="3608844"/>
          </a:xfrm>
          <a:solidFill>
            <a:schemeClr val="accent5">
              <a:lumMod val="60000"/>
              <a:lumOff val="40000"/>
            </a:schemeClr>
          </a:solidFill>
        </p:spPr>
        <p:txBody>
          <a:bodyPr anchor="t">
            <a:noAutofit/>
          </a:bodyPr>
          <a:lstStyle/>
          <a:p>
            <a:pPr algn="ctr">
              <a:lnSpc>
                <a:spcPct val="100000"/>
              </a:lnSpc>
            </a:pPr>
            <a:r>
              <a:rPr lang="en-US" sz="3200" b="1" cap="none" dirty="0">
                <a:solidFill>
                  <a:schemeClr val="bg1"/>
                </a:solidFill>
                <a:latin typeface="Arial" panose="020B0604020202020204" pitchFamily="34" charset="0"/>
                <a:cs typeface="Arial" panose="020B0604020202020204" pitchFamily="34" charset="0"/>
              </a:rPr>
              <a:t>Then God said to Noah and to his sons with him: “I now establish my covenant with you and with your descendants after you and with every living creature that was with you—the birds, the livestock and all the wild animals, all those that came out of the ark with you—every living creature on earth.</a:t>
            </a:r>
          </a:p>
        </p:txBody>
      </p:sp>
    </p:spTree>
    <p:extLst>
      <p:ext uri="{BB962C8B-B14F-4D97-AF65-F5344CB8AC3E}">
        <p14:creationId xmlns:p14="http://schemas.microsoft.com/office/powerpoint/2010/main" val="259758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a:extLst>
              <a:ext uri="{FF2B5EF4-FFF2-40B4-BE49-F238E27FC236}">
                <a16:creationId xmlns:a16="http://schemas.microsoft.com/office/drawing/2014/main" id="{ED990AAC-CFB3-4E5E-81A8-3BF3836A2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1878" y="1"/>
            <a:ext cx="7818784" cy="4691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0" y="4719432"/>
            <a:ext cx="9144000" cy="2059056"/>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I establish my covenant with you: Never again will all life be destroyed by the waters of a flood; never again will there be a flood to destroy the earth.”</a:t>
            </a:r>
          </a:p>
        </p:txBody>
      </p:sp>
    </p:spTree>
    <p:extLst>
      <p:ext uri="{BB962C8B-B14F-4D97-AF65-F5344CB8AC3E}">
        <p14:creationId xmlns:p14="http://schemas.microsoft.com/office/powerpoint/2010/main" val="163892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a:extLst>
              <a:ext uri="{FF2B5EF4-FFF2-40B4-BE49-F238E27FC236}">
                <a16:creationId xmlns:a16="http://schemas.microsoft.com/office/drawing/2014/main" id="{D1E3D9E4-A6A6-4319-8C2A-65C749A4523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
            <a:ext cx="91896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298174" y="4932918"/>
            <a:ext cx="8547652" cy="1501750"/>
          </a:xfrm>
        </p:spPr>
        <p:txBody>
          <a:bodyPr anchor="t">
            <a:noAutofit/>
          </a:bodyPr>
          <a:lstStyle/>
          <a:p>
            <a:pPr algn="ctr">
              <a:lnSpc>
                <a:spcPct val="100000"/>
              </a:lnSpc>
            </a:pPr>
            <a:r>
              <a:rPr lang="en-US" sz="3200" b="1" u="sng" cap="none" dirty="0">
                <a:solidFill>
                  <a:schemeClr val="bg1"/>
                </a:solidFill>
                <a:latin typeface="Arial" panose="020B0604020202020204" pitchFamily="34" charset="0"/>
                <a:cs typeface="Arial" panose="020B0604020202020204" pitchFamily="34" charset="0"/>
              </a:rPr>
              <a:t>I have set my rainbow in the clouds, and it will be the sign of the covenant between me and the earth.</a:t>
            </a:r>
            <a:br>
              <a:rPr lang="en-US" sz="3200" b="1" u="sng" cap="none" dirty="0">
                <a:solidFill>
                  <a:schemeClr val="bg1"/>
                </a:solidFill>
                <a:latin typeface="Arial" panose="020B0604020202020204" pitchFamily="34" charset="0"/>
                <a:cs typeface="Arial" panose="020B0604020202020204" pitchFamily="34" charset="0"/>
              </a:rPr>
            </a:br>
            <a:r>
              <a:rPr lang="en-US" sz="2400" b="1" cap="none" dirty="0">
                <a:solidFill>
                  <a:schemeClr val="bg1"/>
                </a:solidFill>
                <a:latin typeface="Arial" panose="020B0604020202020204" pitchFamily="34" charset="0"/>
                <a:cs typeface="Arial" panose="020B0604020202020204" pitchFamily="34" charset="0"/>
              </a:rPr>
              <a:t>(Memory Verse: Genesis 9:13)</a:t>
            </a:r>
          </a:p>
        </p:txBody>
      </p:sp>
      <p:sp>
        <p:nvSpPr>
          <p:cNvPr id="5" name="Title 1">
            <a:extLst>
              <a:ext uri="{FF2B5EF4-FFF2-40B4-BE49-F238E27FC236}">
                <a16:creationId xmlns:a16="http://schemas.microsoft.com/office/drawing/2014/main" id="{0D107FAA-254A-4051-9A17-EC7152CBAE5A}"/>
              </a:ext>
            </a:extLst>
          </p:cNvPr>
          <p:cNvSpPr txBox="1">
            <a:spLocks/>
          </p:cNvSpPr>
          <p:nvPr/>
        </p:nvSpPr>
        <p:spPr>
          <a:xfrm>
            <a:off x="298174" y="0"/>
            <a:ext cx="8547652" cy="2080591"/>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lnSpc>
                <a:spcPct val="100000"/>
              </a:lnSpc>
            </a:pPr>
            <a:r>
              <a:rPr lang="en-US" sz="3200" b="1" cap="none" dirty="0">
                <a:solidFill>
                  <a:schemeClr val="bg1"/>
                </a:solidFill>
                <a:latin typeface="Arial" panose="020B0604020202020204" pitchFamily="34" charset="0"/>
                <a:cs typeface="Arial" panose="020B0604020202020204" pitchFamily="34" charset="0"/>
              </a:rPr>
              <a:t>And God said, “This is the sign of the covenant I am making between me and you and every living creature with you, a covenant for all generations to come:</a:t>
            </a:r>
          </a:p>
        </p:txBody>
      </p:sp>
    </p:spTree>
    <p:extLst>
      <p:ext uri="{BB962C8B-B14F-4D97-AF65-F5344CB8AC3E}">
        <p14:creationId xmlns:p14="http://schemas.microsoft.com/office/powerpoint/2010/main" val="24417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a:extLst>
              <a:ext uri="{FF2B5EF4-FFF2-40B4-BE49-F238E27FC236}">
                <a16:creationId xmlns:a16="http://schemas.microsoft.com/office/drawing/2014/main" id="{D1E3D9E4-A6A6-4319-8C2A-65C749A4523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
            <a:ext cx="91896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231913" y="2729948"/>
            <a:ext cx="5970104" cy="3650973"/>
          </a:xfrm>
        </p:spPr>
        <p:txBody>
          <a:bodyPr anchor="t">
            <a:noAutofit/>
          </a:bodyPr>
          <a:lstStyle/>
          <a:p>
            <a:pPr algn="ctr">
              <a:lnSpc>
                <a:spcPct val="100000"/>
              </a:lnSpc>
            </a:pPr>
            <a:r>
              <a:rPr lang="en-US" sz="3200" b="1" cap="none" dirty="0">
                <a:solidFill>
                  <a:schemeClr val="bg1"/>
                </a:solidFill>
                <a:latin typeface="Arial" panose="020B0604020202020204" pitchFamily="34" charset="0"/>
                <a:cs typeface="Arial" panose="020B0604020202020204" pitchFamily="34" charset="0"/>
              </a:rPr>
              <a:t>Whenever I bring clouds over the earth and the rainbow appears in the clouds, I will remember my covenant between me and you and all living creatures of every kind.</a:t>
            </a:r>
          </a:p>
        </p:txBody>
      </p:sp>
    </p:spTree>
    <p:extLst>
      <p:ext uri="{BB962C8B-B14F-4D97-AF65-F5344CB8AC3E}">
        <p14:creationId xmlns:p14="http://schemas.microsoft.com/office/powerpoint/2010/main" val="2108071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675861" y="764373"/>
            <a:ext cx="7873779" cy="129302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Never again will the waters become a flood to destroy all life.</a:t>
            </a:r>
          </a:p>
        </p:txBody>
      </p:sp>
      <p:pic>
        <p:nvPicPr>
          <p:cNvPr id="11266" name="Picture 2" descr="Image result for earth flooded">
            <a:extLst>
              <a:ext uri="{FF2B5EF4-FFF2-40B4-BE49-F238E27FC236}">
                <a16:creationId xmlns:a16="http://schemas.microsoft.com/office/drawing/2014/main" id="{692ADC30-868E-4037-B9AF-35266721F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5881" y="2438400"/>
            <a:ext cx="393223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Image result for no sign transparent">
            <a:extLst>
              <a:ext uri="{FF2B5EF4-FFF2-40B4-BE49-F238E27FC236}">
                <a16:creationId xmlns:a16="http://schemas.microsoft.com/office/drawing/2014/main" id="{D0FA224D-D088-4096-9436-DCF7DC1759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9184" y="1857098"/>
            <a:ext cx="4665631" cy="466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04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a:extLst>
              <a:ext uri="{FF2B5EF4-FFF2-40B4-BE49-F238E27FC236}">
                <a16:creationId xmlns:a16="http://schemas.microsoft.com/office/drawing/2014/main" id="{AB1C48DB-E72A-4C3C-97D6-EC09AB8562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9298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231913" y="4826164"/>
            <a:ext cx="8680174" cy="2031836"/>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Whenever the rainbow appears in the clouds, I will see it and remember the everlasting covenant between God and all living creatures of every kind on the earth.”</a:t>
            </a:r>
          </a:p>
        </p:txBody>
      </p:sp>
    </p:spTree>
    <p:extLst>
      <p:ext uri="{BB962C8B-B14F-4D97-AF65-F5344CB8AC3E}">
        <p14:creationId xmlns:p14="http://schemas.microsoft.com/office/powerpoint/2010/main" val="210462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5715000" y="1419169"/>
            <a:ext cx="3429000" cy="4019662"/>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So God said to Noah, “This is the sign of the covenant I have established between me and all life on the earth.”</a:t>
            </a:r>
          </a:p>
        </p:txBody>
      </p:sp>
      <p:pic>
        <p:nvPicPr>
          <p:cNvPr id="14338" name="Picture 2" descr="Image result for god talked to noah">
            <a:extLst>
              <a:ext uri="{FF2B5EF4-FFF2-40B4-BE49-F238E27FC236}">
                <a16:creationId xmlns:a16="http://schemas.microsoft.com/office/drawing/2014/main" id="{8CAA0FC2-B465-4446-BF2C-2D1A8DC1CE5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85875"/>
            <a:ext cx="5715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lated image">
            <a:extLst>
              <a:ext uri="{FF2B5EF4-FFF2-40B4-BE49-F238E27FC236}">
                <a16:creationId xmlns:a16="http://schemas.microsoft.com/office/drawing/2014/main" id="{EDF47441-0033-4F11-B969-A839D74323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7113" y="133322"/>
            <a:ext cx="4876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96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0" y="764373"/>
            <a:ext cx="4267200" cy="129302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 sons of Noah who came out of the ark were Shem, Ham and Japheth. (Ham was the father of Canaan.) These were the three sons of Noah, and from them came the people who were scattered over the whole earth.</a:t>
            </a:r>
          </a:p>
        </p:txBody>
      </p:sp>
      <p:pic>
        <p:nvPicPr>
          <p:cNvPr id="15364" name="Picture 4" descr="Related image">
            <a:extLst>
              <a:ext uri="{FF2B5EF4-FFF2-40B4-BE49-F238E27FC236}">
                <a16:creationId xmlns:a16="http://schemas.microsoft.com/office/drawing/2014/main" id="{53B708EA-D0F1-4F6A-A622-4D6DF2F1DF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7200" y="1500339"/>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2383735" y="433069"/>
            <a:ext cx="6760265" cy="129302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Noah, a man of the soil, proceeded to plant a vineyard.</a:t>
            </a:r>
          </a:p>
        </p:txBody>
      </p:sp>
      <p:pic>
        <p:nvPicPr>
          <p:cNvPr id="16388" name="Picture 4" descr="Image result for noah and vineyard">
            <a:extLst>
              <a:ext uri="{FF2B5EF4-FFF2-40B4-BE49-F238E27FC236}">
                <a16:creationId xmlns:a16="http://schemas.microsoft.com/office/drawing/2014/main" id="{22E78DB2-5B90-4D99-B3FE-BB431BB201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0418" y="1616765"/>
            <a:ext cx="7089914" cy="531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39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6140071" y="1493242"/>
            <a:ext cx="2884658" cy="4085923"/>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After the flood Noah lived 350 years. Noah lived a total of 950 years, and then he died.</a:t>
            </a:r>
          </a:p>
        </p:txBody>
      </p:sp>
      <p:pic>
        <p:nvPicPr>
          <p:cNvPr id="16390" name="Picture 6" descr="Related image">
            <a:extLst>
              <a:ext uri="{FF2B5EF4-FFF2-40B4-BE49-F238E27FC236}">
                <a16:creationId xmlns:a16="http://schemas.microsoft.com/office/drawing/2014/main" id="{87F90C3F-5F0E-4C75-A66C-11407D3DBB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4373"/>
            <a:ext cx="6047306" cy="575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9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D950-5231-4018-8C72-4BC067187AB6}"/>
              </a:ext>
            </a:extLst>
          </p:cNvPr>
          <p:cNvSpPr>
            <a:spLocks noGrp="1"/>
          </p:cNvSpPr>
          <p:nvPr>
            <p:ph type="ctrTitle"/>
          </p:nvPr>
        </p:nvSpPr>
        <p:spPr>
          <a:xfrm>
            <a:off x="2800349" y="1139397"/>
            <a:ext cx="3543300" cy="783245"/>
          </a:xfrm>
        </p:spPr>
        <p:txBody>
          <a:bodyPr>
            <a:normAutofit fontScale="90000"/>
          </a:bodyPr>
          <a:lstStyle/>
          <a:p>
            <a:r>
              <a:rPr lang="en-US" b="1" dirty="0">
                <a:solidFill>
                  <a:srgbClr val="00FF00"/>
                </a:solidFill>
              </a:rPr>
              <a:t>The Truth</a:t>
            </a:r>
          </a:p>
        </p:txBody>
      </p:sp>
      <p:sp>
        <p:nvSpPr>
          <p:cNvPr id="3" name="Subtitle 2">
            <a:extLst>
              <a:ext uri="{FF2B5EF4-FFF2-40B4-BE49-F238E27FC236}">
                <a16:creationId xmlns:a16="http://schemas.microsoft.com/office/drawing/2014/main" id="{00E5D0A4-F520-42AE-8F0A-819DE86FE6F0}"/>
              </a:ext>
            </a:extLst>
          </p:cNvPr>
          <p:cNvSpPr>
            <a:spLocks noGrp="1"/>
          </p:cNvSpPr>
          <p:nvPr>
            <p:ph type="subTitle" idx="1"/>
          </p:nvPr>
        </p:nvSpPr>
        <p:spPr>
          <a:xfrm>
            <a:off x="1028699" y="2385930"/>
            <a:ext cx="7086600" cy="1709821"/>
          </a:xfrm>
        </p:spPr>
        <p:txBody>
          <a:bodyPr>
            <a:noAutofit/>
          </a:bodyPr>
          <a:lstStyle/>
          <a:p>
            <a:pPr algn="ctr"/>
            <a:r>
              <a:rPr lang="en-US" sz="3600" b="1" dirty="0"/>
              <a:t>God established a </a:t>
            </a:r>
            <a:r>
              <a:rPr lang="en-US" sz="3600" b="1" u="sng" dirty="0"/>
              <a:t>covenant</a:t>
            </a:r>
            <a:r>
              <a:rPr lang="en-US" sz="3600" b="1" dirty="0"/>
              <a:t> with people!</a:t>
            </a:r>
            <a:endParaRPr lang="en-US" sz="900" b="1" dirty="0"/>
          </a:p>
        </p:txBody>
      </p:sp>
      <p:sp>
        <p:nvSpPr>
          <p:cNvPr id="4" name="TextBox 3">
            <a:extLst>
              <a:ext uri="{FF2B5EF4-FFF2-40B4-BE49-F238E27FC236}">
                <a16:creationId xmlns:a16="http://schemas.microsoft.com/office/drawing/2014/main" id="{728C90E7-6FBB-4311-9EC9-715AB07B16E7}"/>
              </a:ext>
            </a:extLst>
          </p:cNvPr>
          <p:cNvSpPr txBox="1"/>
          <p:nvPr/>
        </p:nvSpPr>
        <p:spPr>
          <a:xfrm>
            <a:off x="926040" y="4081985"/>
            <a:ext cx="7291917" cy="954107"/>
          </a:xfrm>
          <a:prstGeom prst="rect">
            <a:avLst/>
          </a:prstGeom>
          <a:noFill/>
        </p:spPr>
        <p:txBody>
          <a:bodyPr wrap="square" rtlCol="0">
            <a:spAutoFit/>
          </a:bodyPr>
          <a:lstStyle/>
          <a:p>
            <a:pPr algn="ctr"/>
            <a:r>
              <a:rPr lang="en-US" sz="2800" u="sng" dirty="0"/>
              <a:t>Covenant</a:t>
            </a:r>
            <a:r>
              <a:rPr lang="en-US" sz="2800" dirty="0"/>
              <a:t>: an agreement between God and His people; a binding contract</a:t>
            </a:r>
          </a:p>
        </p:txBody>
      </p:sp>
    </p:spTree>
    <p:extLst>
      <p:ext uri="{BB962C8B-B14F-4D97-AF65-F5344CB8AC3E}">
        <p14:creationId xmlns:p14="http://schemas.microsoft.com/office/powerpoint/2010/main" val="245983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C8761-9BBF-D136-7D32-ECA0198F8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28B5A-DB2F-213E-E66C-26957B280EDE}"/>
              </a:ext>
            </a:extLst>
          </p:cNvPr>
          <p:cNvSpPr>
            <a:spLocks noGrp="1"/>
          </p:cNvSpPr>
          <p:nvPr>
            <p:ph type="ctrTitle"/>
          </p:nvPr>
        </p:nvSpPr>
        <p:spPr>
          <a:xfrm>
            <a:off x="1028700" y="1284634"/>
            <a:ext cx="7086600" cy="783245"/>
          </a:xfrm>
        </p:spPr>
        <p:txBody>
          <a:bodyPr>
            <a:normAutofit fontScale="90000"/>
          </a:bodyPr>
          <a:lstStyle/>
          <a:p>
            <a:r>
              <a:rPr lang="en-US" b="1" dirty="0">
                <a:solidFill>
                  <a:srgbClr val="FFFF00"/>
                </a:solidFill>
              </a:rPr>
              <a:t>Memory Verse</a:t>
            </a:r>
          </a:p>
        </p:txBody>
      </p:sp>
      <p:sp>
        <p:nvSpPr>
          <p:cNvPr id="3" name="Subtitle 2">
            <a:extLst>
              <a:ext uri="{FF2B5EF4-FFF2-40B4-BE49-F238E27FC236}">
                <a16:creationId xmlns:a16="http://schemas.microsoft.com/office/drawing/2014/main" id="{D5D195D2-1954-5AE1-2277-3FF03C45B1A4}"/>
              </a:ext>
            </a:extLst>
          </p:cNvPr>
          <p:cNvSpPr>
            <a:spLocks noGrp="1"/>
          </p:cNvSpPr>
          <p:nvPr>
            <p:ph type="subTitle" idx="1"/>
          </p:nvPr>
        </p:nvSpPr>
        <p:spPr>
          <a:xfrm>
            <a:off x="1028700" y="2385930"/>
            <a:ext cx="7086600" cy="1709821"/>
          </a:xfrm>
        </p:spPr>
        <p:txBody>
          <a:bodyPr>
            <a:noAutofit/>
          </a:bodyPr>
          <a:lstStyle/>
          <a:p>
            <a:pPr algn="ctr"/>
            <a:r>
              <a:rPr lang="en-US" sz="3600" b="1" dirty="0"/>
              <a:t>I have set my </a:t>
            </a:r>
            <a:r>
              <a:rPr lang="en-US" sz="3600" b="1" dirty="0">
                <a:solidFill>
                  <a:schemeClr val="accent6">
                    <a:lumMod val="75000"/>
                  </a:schemeClr>
                </a:solidFill>
              </a:rPr>
              <a:t>r</a:t>
            </a:r>
            <a:r>
              <a:rPr lang="en-US" sz="3600" b="1" dirty="0">
                <a:solidFill>
                  <a:schemeClr val="accent5">
                    <a:lumMod val="75000"/>
                  </a:schemeClr>
                </a:solidFill>
              </a:rPr>
              <a:t>a</a:t>
            </a:r>
            <a:r>
              <a:rPr lang="en-US" sz="3600" b="1" dirty="0">
                <a:solidFill>
                  <a:schemeClr val="accent4">
                    <a:lumMod val="75000"/>
                  </a:schemeClr>
                </a:solidFill>
              </a:rPr>
              <a:t>i</a:t>
            </a:r>
            <a:r>
              <a:rPr lang="en-US" sz="3600" b="1" dirty="0">
                <a:solidFill>
                  <a:schemeClr val="accent3">
                    <a:lumMod val="75000"/>
                  </a:schemeClr>
                </a:solidFill>
              </a:rPr>
              <a:t>n</a:t>
            </a:r>
            <a:r>
              <a:rPr lang="en-US" sz="3600" b="1" dirty="0">
                <a:solidFill>
                  <a:schemeClr val="accent2">
                    <a:lumMod val="75000"/>
                  </a:schemeClr>
                </a:solidFill>
              </a:rPr>
              <a:t>b</a:t>
            </a:r>
            <a:r>
              <a:rPr lang="en-US" sz="3600" b="1" dirty="0">
                <a:solidFill>
                  <a:schemeClr val="accent1">
                    <a:lumMod val="75000"/>
                  </a:schemeClr>
                </a:solidFill>
              </a:rPr>
              <a:t>o</a:t>
            </a:r>
            <a:r>
              <a:rPr lang="en-US" sz="3600" b="1" dirty="0">
                <a:solidFill>
                  <a:srgbClr val="7030A0"/>
                </a:solidFill>
              </a:rPr>
              <a:t>w</a:t>
            </a:r>
            <a:r>
              <a:rPr lang="en-US" sz="3600" b="1" dirty="0"/>
              <a:t> in the clouds, and it will be the sign of the covenant between me and the earth.</a:t>
            </a:r>
          </a:p>
          <a:p>
            <a:endParaRPr lang="en-US" sz="900" b="1" dirty="0"/>
          </a:p>
          <a:p>
            <a:pPr algn="ctr"/>
            <a:r>
              <a:rPr lang="en-US" sz="3600" b="1" dirty="0"/>
              <a:t>Genesis 9:13</a:t>
            </a:r>
          </a:p>
        </p:txBody>
      </p:sp>
    </p:spTree>
    <p:extLst>
      <p:ext uri="{BB962C8B-B14F-4D97-AF65-F5344CB8AC3E}">
        <p14:creationId xmlns:p14="http://schemas.microsoft.com/office/powerpoint/2010/main" val="345524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2423490" y="381001"/>
            <a:ext cx="6377940" cy="693366"/>
          </a:xfrm>
        </p:spPr>
        <p:txBody>
          <a:bodyPr anchor="t">
            <a:noAutofit/>
          </a:bodyPr>
          <a:lstStyle/>
          <a:p>
            <a:pPr algn="ctr">
              <a:lnSpc>
                <a:spcPct val="100000"/>
              </a:lnSpc>
            </a:pPr>
            <a:r>
              <a:rPr lang="en-US" sz="3200" b="1" cap="none" dirty="0">
                <a:solidFill>
                  <a:srgbClr val="FFFF00"/>
                </a:solidFill>
                <a:latin typeface="Arial" panose="020B0604020202020204" pitchFamily="34" charset="0"/>
                <a:cs typeface="Arial" panose="020B0604020202020204" pitchFamily="34" charset="0"/>
              </a:rPr>
              <a:t>God’s Covenant With Noah</a:t>
            </a:r>
          </a:p>
        </p:txBody>
      </p:sp>
      <p:pic>
        <p:nvPicPr>
          <p:cNvPr id="2050" name="Picture 2" descr="Image result for noah and children">
            <a:extLst>
              <a:ext uri="{FF2B5EF4-FFF2-40B4-BE49-F238E27FC236}">
                <a16:creationId xmlns:a16="http://schemas.microsoft.com/office/drawing/2014/main" id="{F49095D1-676C-4F02-93B6-AEB42889F3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913904"/>
            <a:ext cx="7398026" cy="44388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0F5DE53-43C4-4E68-95FC-CFCDC5C5FEB2}"/>
              </a:ext>
            </a:extLst>
          </p:cNvPr>
          <p:cNvSpPr txBox="1">
            <a:spLocks/>
          </p:cNvSpPr>
          <p:nvPr/>
        </p:nvSpPr>
        <p:spPr>
          <a:xfrm>
            <a:off x="424069" y="5241951"/>
            <a:ext cx="8483378" cy="1534879"/>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lnSpc>
                <a:spcPct val="100000"/>
              </a:lnSpc>
            </a:pPr>
            <a:r>
              <a:rPr lang="en-US" sz="3200" b="1" cap="none" dirty="0">
                <a:latin typeface="Arial" panose="020B0604020202020204" pitchFamily="34" charset="0"/>
                <a:cs typeface="Arial" panose="020B0604020202020204" pitchFamily="34" charset="0"/>
              </a:rPr>
              <a:t>Then God blessed Noah and his sons, saying to them, “Be fruitful and increase in number and fill the earth.</a:t>
            </a:r>
          </a:p>
        </p:txBody>
      </p:sp>
    </p:spTree>
    <p:extLst>
      <p:ext uri="{BB962C8B-B14F-4D97-AF65-F5344CB8AC3E}">
        <p14:creationId xmlns:p14="http://schemas.microsoft.com/office/powerpoint/2010/main" val="197498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132522" y="764373"/>
            <a:ext cx="8825948" cy="129302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 fear and dread of you will fall on all the beasts of the earth, and on all the birds in the sky, on every creature that moves along the ground, and on all the fish in the sea; they are given into your hands.</a:t>
            </a:r>
          </a:p>
        </p:txBody>
      </p:sp>
      <p:pic>
        <p:nvPicPr>
          <p:cNvPr id="3076" name="Picture 4" descr="Image result for animals running away transparent">
            <a:extLst>
              <a:ext uri="{FF2B5EF4-FFF2-40B4-BE49-F238E27FC236}">
                <a16:creationId xmlns:a16="http://schemas.microsoft.com/office/drawing/2014/main" id="{1456DD40-FB99-4116-9C62-85966477FC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9270" y="2649815"/>
            <a:ext cx="2809460" cy="22255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nimals running away transparent">
            <a:extLst>
              <a:ext uri="{FF2B5EF4-FFF2-40B4-BE49-F238E27FC236}">
                <a16:creationId xmlns:a16="http://schemas.microsoft.com/office/drawing/2014/main" id="{C9AC3ABE-CDB7-478E-8C7E-7D9BA3CFE5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9910" y="3493302"/>
            <a:ext cx="27146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lated image">
            <a:extLst>
              <a:ext uri="{FF2B5EF4-FFF2-40B4-BE49-F238E27FC236}">
                <a16:creationId xmlns:a16="http://schemas.microsoft.com/office/drawing/2014/main" id="{CB2B1F49-AACF-446C-975F-C1FDD2FAC8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189" y="4638260"/>
            <a:ext cx="2481278" cy="221973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fish transparent">
            <a:extLst>
              <a:ext uri="{FF2B5EF4-FFF2-40B4-BE49-F238E27FC236}">
                <a16:creationId xmlns:a16="http://schemas.microsoft.com/office/drawing/2014/main" id="{C7526A93-A199-4D60-A61F-CE248611CC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90235" y="3493302"/>
            <a:ext cx="2841430" cy="169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24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4572001" y="1722783"/>
            <a:ext cx="4572000" cy="344009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Everything that lives and moves about will be food for you. Just as I gave you the </a:t>
            </a:r>
            <a:r>
              <a:rPr lang="en-US" sz="3200" b="1" cap="none" dirty="0">
                <a:highlight>
                  <a:srgbClr val="00FF00"/>
                </a:highlight>
                <a:latin typeface="Arial" panose="020B0604020202020204" pitchFamily="34" charset="0"/>
                <a:cs typeface="Arial" panose="020B0604020202020204" pitchFamily="34" charset="0"/>
              </a:rPr>
              <a:t>green</a:t>
            </a:r>
            <a:r>
              <a:rPr lang="en-US" sz="3200" b="1" cap="none" dirty="0">
                <a:latin typeface="Arial" panose="020B0604020202020204" pitchFamily="34" charset="0"/>
                <a:cs typeface="Arial" panose="020B0604020202020204" pitchFamily="34" charset="0"/>
              </a:rPr>
              <a:t> plants, I now give you everything.</a:t>
            </a:r>
          </a:p>
        </p:txBody>
      </p:sp>
      <p:pic>
        <p:nvPicPr>
          <p:cNvPr id="4100" name="Picture 4" descr="Image result for steak transparent">
            <a:extLst>
              <a:ext uri="{FF2B5EF4-FFF2-40B4-BE49-F238E27FC236}">
                <a16:creationId xmlns:a16="http://schemas.microsoft.com/office/drawing/2014/main" id="{730DE1C7-9343-413F-A512-400B64D225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7442" y="1953397"/>
            <a:ext cx="1904998" cy="1390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Related image">
            <a:extLst>
              <a:ext uri="{FF2B5EF4-FFF2-40B4-BE49-F238E27FC236}">
                <a16:creationId xmlns:a16="http://schemas.microsoft.com/office/drawing/2014/main" id="{563294D7-6579-4BC0-83CA-3B0E529DA0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624" y="928480"/>
            <a:ext cx="2481278" cy="22197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a:extLst>
              <a:ext uri="{FF2B5EF4-FFF2-40B4-BE49-F238E27FC236}">
                <a16:creationId xmlns:a16="http://schemas.microsoft.com/office/drawing/2014/main" id="{2D4DD133-3A9E-4212-8FB8-A7E4027822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431" y="3429000"/>
            <a:ext cx="1639957" cy="180041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fried chicken transparent">
            <a:extLst>
              <a:ext uri="{FF2B5EF4-FFF2-40B4-BE49-F238E27FC236}">
                <a16:creationId xmlns:a16="http://schemas.microsoft.com/office/drawing/2014/main" id="{81B42629-C642-439F-888E-EE2B04F15A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90162" y="3989434"/>
            <a:ext cx="1873920" cy="91517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fish transparent">
            <a:extLst>
              <a:ext uri="{FF2B5EF4-FFF2-40B4-BE49-F238E27FC236}">
                <a16:creationId xmlns:a16="http://schemas.microsoft.com/office/drawing/2014/main" id="{071555AB-DD04-4A40-BAEC-F073315F846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504" y="5162881"/>
            <a:ext cx="3227534" cy="181548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Related image">
            <a:extLst>
              <a:ext uri="{FF2B5EF4-FFF2-40B4-BE49-F238E27FC236}">
                <a16:creationId xmlns:a16="http://schemas.microsoft.com/office/drawing/2014/main" id="{B4A5BA2A-49F1-41CF-80A6-7575343EC90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21082" y="5223899"/>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12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159026" y="3368425"/>
            <a:ext cx="8825948" cy="3489575"/>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“But you must not eat meat that has its lifeblood still in it. And for your lifeblood I will surely demand an accounting. I will demand an accounting from every animal. And from each human being, too, I will demand an accounting for the life of another human being.</a:t>
            </a:r>
          </a:p>
        </p:txBody>
      </p:sp>
      <p:pic>
        <p:nvPicPr>
          <p:cNvPr id="5124" name="Picture 4" descr="Image result for raw beef transparent">
            <a:extLst>
              <a:ext uri="{FF2B5EF4-FFF2-40B4-BE49-F238E27FC236}">
                <a16:creationId xmlns:a16="http://schemas.microsoft.com/office/drawing/2014/main" id="{6F345960-A408-45BC-82BD-5AC5B7568A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489" y="947325"/>
            <a:ext cx="3649938" cy="199665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cooked beef transparent">
            <a:extLst>
              <a:ext uri="{FF2B5EF4-FFF2-40B4-BE49-F238E27FC236}">
                <a16:creationId xmlns:a16="http://schemas.microsoft.com/office/drawing/2014/main" id="{7E2EE75F-AEE7-4E91-9E3D-766002153D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52731"/>
            <a:ext cx="4041913" cy="404191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no sign transparent">
            <a:extLst>
              <a:ext uri="{FF2B5EF4-FFF2-40B4-BE49-F238E27FC236}">
                <a16:creationId xmlns:a16="http://schemas.microsoft.com/office/drawing/2014/main" id="{C4CE1F42-CA0F-44FB-8F07-EA44FA22E4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467" y="473662"/>
            <a:ext cx="2943981" cy="29439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95E47B6-A37D-4A49-996A-79B4B2F56E79}"/>
              </a:ext>
            </a:extLst>
          </p:cNvPr>
          <p:cNvSpPr/>
          <p:nvPr/>
        </p:nvSpPr>
        <p:spPr>
          <a:xfrm>
            <a:off x="5134785" y="1483987"/>
            <a:ext cx="186942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Yum!</a:t>
            </a:r>
          </a:p>
        </p:txBody>
      </p:sp>
    </p:spTree>
    <p:extLst>
      <p:ext uri="{BB962C8B-B14F-4D97-AF65-F5344CB8AC3E}">
        <p14:creationId xmlns:p14="http://schemas.microsoft.com/office/powerpoint/2010/main" val="229190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806725" y="936651"/>
            <a:ext cx="7634909" cy="1302966"/>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“Whoever sheds human blood,</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    by humans shall their blood be shed; for in the image of God has God made mankind.</a:t>
            </a:r>
          </a:p>
        </p:txBody>
      </p:sp>
      <p:pic>
        <p:nvPicPr>
          <p:cNvPr id="6148" name="Picture 4" descr="Image result for killing transparent">
            <a:extLst>
              <a:ext uri="{FF2B5EF4-FFF2-40B4-BE49-F238E27FC236}">
                <a16:creationId xmlns:a16="http://schemas.microsoft.com/office/drawing/2014/main" id="{075E94E4-BBEF-43E3-BCA9-3E2C844EF43D}"/>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32383" y="3308100"/>
            <a:ext cx="4277968" cy="3137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Image result for no sign transparent">
            <a:extLst>
              <a:ext uri="{FF2B5EF4-FFF2-40B4-BE49-F238E27FC236}">
                <a16:creationId xmlns:a16="http://schemas.microsoft.com/office/drawing/2014/main" id="{A48BC841-D232-4E15-933C-39D13D17A2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5590" y="3049795"/>
            <a:ext cx="3137177" cy="313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97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BF79-A030-40E9-818D-61899838635F}"/>
              </a:ext>
            </a:extLst>
          </p:cNvPr>
          <p:cNvSpPr>
            <a:spLocks noGrp="1"/>
          </p:cNvSpPr>
          <p:nvPr>
            <p:ph type="title"/>
          </p:nvPr>
        </p:nvSpPr>
        <p:spPr>
          <a:xfrm>
            <a:off x="795129" y="1208471"/>
            <a:ext cx="7606749" cy="129302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As for you, be fruitful and increase in number; multiply on the earth and increase upon it.”</a:t>
            </a:r>
          </a:p>
        </p:txBody>
      </p:sp>
      <p:sp>
        <p:nvSpPr>
          <p:cNvPr id="3" name="AutoShape 6" descr="Related image">
            <a:extLst>
              <a:ext uri="{FF2B5EF4-FFF2-40B4-BE49-F238E27FC236}">
                <a16:creationId xmlns:a16="http://schemas.microsoft.com/office/drawing/2014/main" id="{E6E746D1-359E-4BA8-8C9F-A1ABDBDAEFF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Related image">
            <a:extLst>
              <a:ext uri="{FF2B5EF4-FFF2-40B4-BE49-F238E27FC236}">
                <a16:creationId xmlns:a16="http://schemas.microsoft.com/office/drawing/2014/main" id="{1A6FB962-95F7-48AC-B4FC-E692EA37D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412" y="3190875"/>
            <a:ext cx="8639175"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38882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154</TotalTime>
  <Words>619</Words>
  <Application>Microsoft Office PowerPoint</Application>
  <PresentationFormat>On-screen Show (4:3)</PresentationFormat>
  <Paragraphs>29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Vapor Trail</vt:lpstr>
      <vt:lpstr>Dig Site 6 Genesis 9:1-20, 28-29</vt:lpstr>
      <vt:lpstr>The Truth</vt:lpstr>
      <vt:lpstr>Memory Verse</vt:lpstr>
      <vt:lpstr>God’s Covenant With Noah</vt:lpstr>
      <vt:lpstr>The fear and dread of you will fall on all the beasts of the earth, and on all the birds in the sky, on every creature that moves along the ground, and on all the fish in the sea; they are given into your hands.</vt:lpstr>
      <vt:lpstr>Everything that lives and moves about will be food for you. Just as I gave you the green plants, I now give you everything.</vt:lpstr>
      <vt:lpstr>“But you must not eat meat that has its lifeblood still in it. And for your lifeblood I will surely demand an accounting. I will demand an accounting from every animal. And from each human being, too, I will demand an accounting for the life of another human being.</vt:lpstr>
      <vt:lpstr>“Whoever sheds human blood,     by humans shall their blood be shed; for in the image of God has God made mankind.</vt:lpstr>
      <vt:lpstr>As for you, be fruitful and increase in number; multiply on the earth and increase upon it.”</vt:lpstr>
      <vt:lpstr>Then God said to Noah and to his sons with him: “I now establish my covenant with you and with your descendants after you and with every living creature that was with you—the birds, the livestock and all the wild animals, all those that came out of the ark with you—every living creature on earth.</vt:lpstr>
      <vt:lpstr>I establish my covenant with you: Never again will all life be destroyed by the waters of a flood; never again will there be a flood to destroy the earth.”</vt:lpstr>
      <vt:lpstr>I have set my rainbow in the clouds, and it will be the sign of the covenant between me and the earth. (Memory Verse: Genesis 9:13)</vt:lpstr>
      <vt:lpstr>Whenever I bring clouds over the earth and the rainbow appears in the clouds, I will remember my covenant between me and you and all living creatures of every kind.</vt:lpstr>
      <vt:lpstr>Never again will the waters become a flood to destroy all life.</vt:lpstr>
      <vt:lpstr>Whenever the rainbow appears in the clouds, I will see it and remember the everlasting covenant between God and all living creatures of every kind on the earth.”</vt:lpstr>
      <vt:lpstr>So God said to Noah, “This is the sign of the covenant I have established between me and all life on the earth.”</vt:lpstr>
      <vt:lpstr>The sons of Noah who came out of the ark were Shem, Ham and Japheth. (Ham was the father of Canaan.) These were the three sons of Noah, and from them came the people who were scattered over the whole earth.</vt:lpstr>
      <vt:lpstr>Noah, a man of the soil, proceeded to plant a vineyard.</vt:lpstr>
      <vt:lpstr>After the flood Noah lived 350 years. Noah lived a total of 950 years, and then he died.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6 Genesis 9:1-20, 28-29</dc:title>
  <dc:creator>Robin Gulley</dc:creator>
  <cp:lastModifiedBy>April Litman</cp:lastModifiedBy>
  <cp:revision>14</cp:revision>
  <dcterms:created xsi:type="dcterms:W3CDTF">2019-07-18T21:20:09Z</dcterms:created>
  <dcterms:modified xsi:type="dcterms:W3CDTF">2025-06-15T18:21:17Z</dcterms:modified>
</cp:coreProperties>
</file>