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917F1-150C-4A6F-9E1B-732A5768A8D2}" type="datetimeFigureOut">
              <a:rPr lang="en-US" smtClean="0">
                <a:solidFill>
                  <a:prstClr val="white">
                    <a:tint val="75000"/>
                  </a:prstClr>
                </a:solidFill>
              </a:rPr>
              <a:pPr/>
              <a:t>8/14/2018</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b="1" dirty="0"/>
              <a:t>ACTS</a:t>
            </a:r>
            <a:br>
              <a:rPr lang="en-US" sz="6000" b="1" dirty="0"/>
            </a:br>
            <a:r>
              <a:rPr lang="en-US" sz="6000" b="1" dirty="0"/>
              <a:t>Dig Site 7</a:t>
            </a:r>
          </a:p>
        </p:txBody>
      </p:sp>
      <p:sp>
        <p:nvSpPr>
          <p:cNvPr id="3" name="Subtitle 2"/>
          <p:cNvSpPr>
            <a:spLocks noGrp="1"/>
          </p:cNvSpPr>
          <p:nvPr>
            <p:ph type="subTitle" idx="1"/>
          </p:nvPr>
        </p:nvSpPr>
        <p:spPr/>
        <p:txBody>
          <a:bodyPr/>
          <a:lstStyle/>
          <a:p>
            <a:r>
              <a:rPr lang="en-US" dirty="0"/>
              <a:t>Red Level Questions</a:t>
            </a:r>
          </a:p>
        </p:txBody>
      </p:sp>
    </p:spTree>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2CA2-B806-45AE-9B3C-002031D8C92F}"/>
              </a:ext>
            </a:extLst>
          </p:cNvPr>
          <p:cNvSpPr>
            <a:spLocks noGrp="1"/>
          </p:cNvSpPr>
          <p:nvPr>
            <p:ph type="title"/>
          </p:nvPr>
        </p:nvSpPr>
        <p:spPr>
          <a:xfrm>
            <a:off x="457200" y="731837"/>
            <a:ext cx="8229600" cy="1143000"/>
          </a:xfrm>
        </p:spPr>
        <p:txBody>
          <a:bodyPr>
            <a:normAutofit fontScale="90000"/>
          </a:bodyPr>
          <a:lstStyle/>
          <a:p>
            <a:pPr algn="l"/>
            <a:r>
              <a:rPr lang="en-US" dirty="0"/>
              <a:t>From where were Cornelius’s men to get Simon who is called Peter?  </a:t>
            </a:r>
            <a:br>
              <a:rPr lang="en-US" dirty="0"/>
            </a:br>
            <a:r>
              <a:rPr lang="en-US" dirty="0"/>
              <a:t>(10:5-6)</a:t>
            </a:r>
          </a:p>
        </p:txBody>
      </p:sp>
      <p:sp>
        <p:nvSpPr>
          <p:cNvPr id="3" name="Content Placeholder 2">
            <a:extLst>
              <a:ext uri="{FF2B5EF4-FFF2-40B4-BE49-F238E27FC236}">
                <a16:creationId xmlns:a16="http://schemas.microsoft.com/office/drawing/2014/main" id="{9BFFA6F5-DC5B-46D0-B712-BC58C86023F7}"/>
              </a:ext>
            </a:extLst>
          </p:cNvPr>
          <p:cNvSpPr>
            <a:spLocks noGrp="1"/>
          </p:cNvSpPr>
          <p:nvPr>
            <p:ph idx="1"/>
          </p:nvPr>
        </p:nvSpPr>
        <p:spPr>
          <a:xfrm>
            <a:off x="457200" y="2362200"/>
            <a:ext cx="8229600" cy="3763963"/>
          </a:xfrm>
        </p:spPr>
        <p:txBody>
          <a:bodyPr>
            <a:normAutofit/>
          </a:bodyPr>
          <a:lstStyle/>
          <a:p>
            <a:pPr marL="514350" indent="-514350">
              <a:buFont typeface="+mj-lt"/>
              <a:buAutoNum type="arabicPeriod"/>
            </a:pPr>
            <a:r>
              <a:rPr lang="en-US" sz="4000" dirty="0"/>
              <a:t>From Joppa</a:t>
            </a:r>
          </a:p>
          <a:p>
            <a:pPr marL="514350" indent="-514350">
              <a:buFont typeface="+mj-lt"/>
              <a:buAutoNum type="arabicPeriod"/>
            </a:pPr>
            <a:r>
              <a:rPr lang="en-US" sz="4000" dirty="0"/>
              <a:t>From Simon the tanner</a:t>
            </a:r>
          </a:p>
          <a:p>
            <a:pPr marL="514350" indent="-514350">
              <a:buFont typeface="+mj-lt"/>
              <a:buAutoNum type="arabicPeriod"/>
            </a:pPr>
            <a:r>
              <a:rPr lang="en-US" sz="4000" dirty="0"/>
              <a:t>Both answers are correct.</a:t>
            </a:r>
          </a:p>
        </p:txBody>
      </p:sp>
    </p:spTree>
    <p:extLst>
      <p:ext uri="{BB962C8B-B14F-4D97-AF65-F5344CB8AC3E}">
        <p14:creationId xmlns:p14="http://schemas.microsoft.com/office/powerpoint/2010/main" val="347533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2CA2-B806-45AE-9B3C-002031D8C92F}"/>
              </a:ext>
            </a:extLst>
          </p:cNvPr>
          <p:cNvSpPr>
            <a:spLocks noGrp="1"/>
          </p:cNvSpPr>
          <p:nvPr>
            <p:ph type="title"/>
          </p:nvPr>
        </p:nvSpPr>
        <p:spPr>
          <a:xfrm>
            <a:off x="457200" y="731837"/>
            <a:ext cx="8229600" cy="1143000"/>
          </a:xfrm>
        </p:spPr>
        <p:txBody>
          <a:bodyPr>
            <a:normAutofit fontScale="90000"/>
          </a:bodyPr>
          <a:lstStyle/>
          <a:p>
            <a:pPr algn="l"/>
            <a:r>
              <a:rPr lang="en-US" dirty="0"/>
              <a:t>From where were Cornelius’s men to get Simon who is called Peter?  </a:t>
            </a:r>
            <a:br>
              <a:rPr lang="en-US" dirty="0"/>
            </a:br>
            <a:r>
              <a:rPr lang="en-US" dirty="0"/>
              <a:t>(10:5-6)</a:t>
            </a:r>
          </a:p>
        </p:txBody>
      </p:sp>
      <p:sp>
        <p:nvSpPr>
          <p:cNvPr id="3" name="Content Placeholder 2">
            <a:extLst>
              <a:ext uri="{FF2B5EF4-FFF2-40B4-BE49-F238E27FC236}">
                <a16:creationId xmlns:a16="http://schemas.microsoft.com/office/drawing/2014/main" id="{9BFFA6F5-DC5B-46D0-B712-BC58C86023F7}"/>
              </a:ext>
            </a:extLst>
          </p:cNvPr>
          <p:cNvSpPr>
            <a:spLocks noGrp="1"/>
          </p:cNvSpPr>
          <p:nvPr>
            <p:ph idx="1"/>
          </p:nvPr>
        </p:nvSpPr>
        <p:spPr>
          <a:xfrm>
            <a:off x="457200" y="2362200"/>
            <a:ext cx="8229600" cy="3763963"/>
          </a:xfrm>
        </p:spPr>
        <p:txBody>
          <a:bodyPr>
            <a:normAutofit/>
          </a:bodyPr>
          <a:lstStyle/>
          <a:p>
            <a:pPr marL="514350" indent="-514350">
              <a:buFont typeface="+mj-lt"/>
              <a:buAutoNum type="arabicPeriod"/>
            </a:pPr>
            <a:r>
              <a:rPr lang="en-US" sz="4000" dirty="0"/>
              <a:t>From Joppa</a:t>
            </a:r>
          </a:p>
          <a:p>
            <a:pPr marL="514350" indent="-514350">
              <a:buFont typeface="+mj-lt"/>
              <a:buAutoNum type="arabicPeriod"/>
            </a:pPr>
            <a:r>
              <a:rPr lang="en-US" sz="4000" dirty="0"/>
              <a:t>From Simon the tanner</a:t>
            </a:r>
          </a:p>
          <a:p>
            <a:pPr marL="514350" indent="-514350">
              <a:buFont typeface="+mj-lt"/>
              <a:buAutoNum type="arabicPeriod"/>
            </a:pPr>
            <a:r>
              <a:rPr lang="en-US" sz="4000" dirty="0">
                <a:solidFill>
                  <a:srgbClr val="FFFF00"/>
                </a:solidFill>
              </a:rPr>
              <a:t>Both answers are correct.</a:t>
            </a:r>
          </a:p>
        </p:txBody>
      </p:sp>
    </p:spTree>
    <p:extLst>
      <p:ext uri="{BB962C8B-B14F-4D97-AF65-F5344CB8AC3E}">
        <p14:creationId xmlns:p14="http://schemas.microsoft.com/office/powerpoint/2010/main" val="3615985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AF628-008B-436E-883C-AA036BE3C3D1}"/>
              </a:ext>
            </a:extLst>
          </p:cNvPr>
          <p:cNvSpPr>
            <a:spLocks noGrp="1"/>
          </p:cNvSpPr>
          <p:nvPr>
            <p:ph type="title"/>
          </p:nvPr>
        </p:nvSpPr>
        <p:spPr/>
        <p:txBody>
          <a:bodyPr>
            <a:normAutofit fontScale="90000"/>
          </a:bodyPr>
          <a:lstStyle/>
          <a:p>
            <a:pPr algn="l"/>
            <a:r>
              <a:rPr lang="en-US" dirty="0"/>
              <a:t>Who did Cornelius send to Joppa?  (10:7-8)</a:t>
            </a:r>
          </a:p>
        </p:txBody>
      </p:sp>
      <p:sp>
        <p:nvSpPr>
          <p:cNvPr id="3" name="Content Placeholder 2">
            <a:extLst>
              <a:ext uri="{FF2B5EF4-FFF2-40B4-BE49-F238E27FC236}">
                <a16:creationId xmlns:a16="http://schemas.microsoft.com/office/drawing/2014/main" id="{F9615AB1-62F8-4234-9FEF-B40F007E79C4}"/>
              </a:ext>
            </a:extLst>
          </p:cNvPr>
          <p:cNvSpPr>
            <a:spLocks noGrp="1"/>
          </p:cNvSpPr>
          <p:nvPr>
            <p:ph idx="1"/>
          </p:nvPr>
        </p:nvSpPr>
        <p:spPr>
          <a:xfrm>
            <a:off x="457200" y="2133600"/>
            <a:ext cx="8229600" cy="3992563"/>
          </a:xfrm>
        </p:spPr>
        <p:txBody>
          <a:bodyPr>
            <a:normAutofit/>
          </a:bodyPr>
          <a:lstStyle/>
          <a:p>
            <a:pPr marL="514350" indent="-514350">
              <a:buFont typeface="+mj-lt"/>
              <a:buAutoNum type="arabicPeriod"/>
            </a:pPr>
            <a:r>
              <a:rPr lang="en-US" sz="4000" dirty="0"/>
              <a:t>Peter</a:t>
            </a:r>
          </a:p>
          <a:p>
            <a:pPr marL="514350" indent="-514350">
              <a:buFont typeface="+mj-lt"/>
              <a:buAutoNum type="arabicPeriod"/>
            </a:pPr>
            <a:r>
              <a:rPr lang="en-US" sz="4000" dirty="0"/>
              <a:t>Two of his servants and a devout soldier</a:t>
            </a:r>
          </a:p>
          <a:p>
            <a:pPr marL="514350" indent="-514350">
              <a:buFont typeface="+mj-lt"/>
              <a:buAutoNum type="arabicPeriod"/>
            </a:pPr>
            <a:r>
              <a:rPr lang="en-US" sz="4000" dirty="0"/>
              <a:t>A centurion</a:t>
            </a:r>
          </a:p>
        </p:txBody>
      </p:sp>
    </p:spTree>
    <p:extLst>
      <p:ext uri="{BB962C8B-B14F-4D97-AF65-F5344CB8AC3E}">
        <p14:creationId xmlns:p14="http://schemas.microsoft.com/office/powerpoint/2010/main" val="325932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AF628-008B-436E-883C-AA036BE3C3D1}"/>
              </a:ext>
            </a:extLst>
          </p:cNvPr>
          <p:cNvSpPr>
            <a:spLocks noGrp="1"/>
          </p:cNvSpPr>
          <p:nvPr>
            <p:ph type="title"/>
          </p:nvPr>
        </p:nvSpPr>
        <p:spPr/>
        <p:txBody>
          <a:bodyPr>
            <a:normAutofit fontScale="90000"/>
          </a:bodyPr>
          <a:lstStyle/>
          <a:p>
            <a:pPr algn="l"/>
            <a:r>
              <a:rPr lang="en-US" dirty="0"/>
              <a:t>Who did Cornelius send to Joppa?  (10:7-8)</a:t>
            </a:r>
          </a:p>
        </p:txBody>
      </p:sp>
      <p:sp>
        <p:nvSpPr>
          <p:cNvPr id="3" name="Content Placeholder 2">
            <a:extLst>
              <a:ext uri="{FF2B5EF4-FFF2-40B4-BE49-F238E27FC236}">
                <a16:creationId xmlns:a16="http://schemas.microsoft.com/office/drawing/2014/main" id="{F9615AB1-62F8-4234-9FEF-B40F007E79C4}"/>
              </a:ext>
            </a:extLst>
          </p:cNvPr>
          <p:cNvSpPr>
            <a:spLocks noGrp="1"/>
          </p:cNvSpPr>
          <p:nvPr>
            <p:ph idx="1"/>
          </p:nvPr>
        </p:nvSpPr>
        <p:spPr>
          <a:xfrm>
            <a:off x="457200" y="2133600"/>
            <a:ext cx="8229600" cy="3992563"/>
          </a:xfrm>
        </p:spPr>
        <p:txBody>
          <a:bodyPr>
            <a:normAutofit/>
          </a:bodyPr>
          <a:lstStyle/>
          <a:p>
            <a:pPr marL="514350" indent="-514350">
              <a:buFont typeface="+mj-lt"/>
              <a:buAutoNum type="arabicPeriod"/>
            </a:pPr>
            <a:r>
              <a:rPr lang="en-US" sz="4000" dirty="0"/>
              <a:t>Peter</a:t>
            </a:r>
          </a:p>
          <a:p>
            <a:pPr marL="514350" indent="-514350">
              <a:buFont typeface="+mj-lt"/>
              <a:buAutoNum type="arabicPeriod"/>
            </a:pPr>
            <a:r>
              <a:rPr lang="en-US" sz="4000" dirty="0">
                <a:solidFill>
                  <a:srgbClr val="FFFF00"/>
                </a:solidFill>
              </a:rPr>
              <a:t>Two of his servants and a devout soldier</a:t>
            </a:r>
          </a:p>
          <a:p>
            <a:pPr marL="514350" indent="-514350">
              <a:buFont typeface="+mj-lt"/>
              <a:buAutoNum type="arabicPeriod"/>
            </a:pPr>
            <a:r>
              <a:rPr lang="en-US" sz="4000" dirty="0"/>
              <a:t>A centurion</a:t>
            </a:r>
          </a:p>
        </p:txBody>
      </p:sp>
    </p:spTree>
    <p:extLst>
      <p:ext uri="{BB962C8B-B14F-4D97-AF65-F5344CB8AC3E}">
        <p14:creationId xmlns:p14="http://schemas.microsoft.com/office/powerpoint/2010/main" val="4219279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50590-C840-48DA-AD94-E3FA80259799}"/>
              </a:ext>
            </a:extLst>
          </p:cNvPr>
          <p:cNvSpPr>
            <a:spLocks noGrp="1"/>
          </p:cNvSpPr>
          <p:nvPr>
            <p:ph type="title"/>
          </p:nvPr>
        </p:nvSpPr>
        <p:spPr/>
        <p:txBody>
          <a:bodyPr>
            <a:normAutofit fontScale="90000"/>
          </a:bodyPr>
          <a:lstStyle/>
          <a:p>
            <a:pPr algn="l"/>
            <a:r>
              <a:rPr lang="en-US" dirty="0"/>
              <a:t>About what time did Peter go up on the roof to pray?  (10:9)</a:t>
            </a:r>
          </a:p>
        </p:txBody>
      </p:sp>
      <p:sp>
        <p:nvSpPr>
          <p:cNvPr id="3" name="Content Placeholder 2">
            <a:extLst>
              <a:ext uri="{FF2B5EF4-FFF2-40B4-BE49-F238E27FC236}">
                <a16:creationId xmlns:a16="http://schemas.microsoft.com/office/drawing/2014/main" id="{C1D0F569-3BC3-4751-9F8F-A918E2C30B8C}"/>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Noon</a:t>
            </a:r>
          </a:p>
          <a:p>
            <a:pPr marL="514350" indent="-514350">
              <a:buFont typeface="+mj-lt"/>
              <a:buAutoNum type="arabicPeriod"/>
            </a:pPr>
            <a:r>
              <a:rPr lang="en-US" sz="4000" dirty="0"/>
              <a:t>Three in the afternoon</a:t>
            </a:r>
          </a:p>
          <a:p>
            <a:pPr marL="514350" indent="-514350">
              <a:buFont typeface="+mj-lt"/>
              <a:buAutoNum type="arabicPeriod"/>
            </a:pPr>
            <a:r>
              <a:rPr lang="en-US" sz="4000" dirty="0"/>
              <a:t>Six in the evening</a:t>
            </a:r>
          </a:p>
        </p:txBody>
      </p:sp>
    </p:spTree>
    <p:extLst>
      <p:ext uri="{BB962C8B-B14F-4D97-AF65-F5344CB8AC3E}">
        <p14:creationId xmlns:p14="http://schemas.microsoft.com/office/powerpoint/2010/main" val="663319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50590-C840-48DA-AD94-E3FA80259799}"/>
              </a:ext>
            </a:extLst>
          </p:cNvPr>
          <p:cNvSpPr>
            <a:spLocks noGrp="1"/>
          </p:cNvSpPr>
          <p:nvPr>
            <p:ph type="title"/>
          </p:nvPr>
        </p:nvSpPr>
        <p:spPr/>
        <p:txBody>
          <a:bodyPr>
            <a:normAutofit fontScale="90000"/>
          </a:bodyPr>
          <a:lstStyle/>
          <a:p>
            <a:pPr algn="l"/>
            <a:r>
              <a:rPr lang="en-US" dirty="0"/>
              <a:t>About what time did Peter go up on the roof to pray?  (10:9)</a:t>
            </a:r>
          </a:p>
        </p:txBody>
      </p:sp>
      <p:sp>
        <p:nvSpPr>
          <p:cNvPr id="3" name="Content Placeholder 2">
            <a:extLst>
              <a:ext uri="{FF2B5EF4-FFF2-40B4-BE49-F238E27FC236}">
                <a16:creationId xmlns:a16="http://schemas.microsoft.com/office/drawing/2014/main" id="{C1D0F569-3BC3-4751-9F8F-A918E2C30B8C}"/>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solidFill>
                  <a:srgbClr val="FFFF00"/>
                </a:solidFill>
              </a:rPr>
              <a:t>Noon</a:t>
            </a:r>
          </a:p>
          <a:p>
            <a:pPr marL="514350" indent="-514350">
              <a:buFont typeface="+mj-lt"/>
              <a:buAutoNum type="arabicPeriod"/>
            </a:pPr>
            <a:r>
              <a:rPr lang="en-US" sz="4000" dirty="0"/>
              <a:t>Three in the afternoon</a:t>
            </a:r>
          </a:p>
          <a:p>
            <a:pPr marL="514350" indent="-514350">
              <a:buFont typeface="+mj-lt"/>
              <a:buAutoNum type="arabicPeriod"/>
            </a:pPr>
            <a:r>
              <a:rPr lang="en-US" sz="4000" dirty="0"/>
              <a:t>Six in the evening</a:t>
            </a:r>
          </a:p>
        </p:txBody>
      </p:sp>
    </p:spTree>
    <p:extLst>
      <p:ext uri="{BB962C8B-B14F-4D97-AF65-F5344CB8AC3E}">
        <p14:creationId xmlns:p14="http://schemas.microsoft.com/office/powerpoint/2010/main" val="4032614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53603-8789-4CDF-8C43-7A2E3C93B761}"/>
              </a:ext>
            </a:extLst>
          </p:cNvPr>
          <p:cNvSpPr>
            <a:spLocks noGrp="1"/>
          </p:cNvSpPr>
          <p:nvPr>
            <p:ph type="title"/>
          </p:nvPr>
        </p:nvSpPr>
        <p:spPr/>
        <p:txBody>
          <a:bodyPr>
            <a:normAutofit fontScale="90000"/>
          </a:bodyPr>
          <a:lstStyle/>
          <a:p>
            <a:pPr algn="l"/>
            <a:r>
              <a:rPr lang="en-US" dirty="0"/>
              <a:t>Where was Peter praying when he fell into a trance?  (10:9-10)</a:t>
            </a:r>
          </a:p>
        </p:txBody>
      </p:sp>
      <p:sp>
        <p:nvSpPr>
          <p:cNvPr id="3" name="Content Placeholder 2">
            <a:extLst>
              <a:ext uri="{FF2B5EF4-FFF2-40B4-BE49-F238E27FC236}">
                <a16:creationId xmlns:a16="http://schemas.microsoft.com/office/drawing/2014/main" id="{CDB36890-A7E9-46B7-B239-6497B49B79EE}"/>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At the synagogue</a:t>
            </a:r>
          </a:p>
          <a:p>
            <a:pPr marL="514350" indent="-514350">
              <a:buFont typeface="+mj-lt"/>
              <a:buAutoNum type="arabicPeriod"/>
            </a:pPr>
            <a:r>
              <a:rPr lang="en-US" sz="4000" dirty="0"/>
              <a:t>Up on the roof</a:t>
            </a:r>
          </a:p>
          <a:p>
            <a:pPr marL="514350" indent="-514350">
              <a:buFont typeface="+mj-lt"/>
              <a:buAutoNum type="arabicPeriod"/>
            </a:pPr>
            <a:r>
              <a:rPr lang="en-US" sz="4000" dirty="0"/>
              <a:t>In his prayer closet</a:t>
            </a:r>
          </a:p>
        </p:txBody>
      </p:sp>
    </p:spTree>
    <p:extLst>
      <p:ext uri="{BB962C8B-B14F-4D97-AF65-F5344CB8AC3E}">
        <p14:creationId xmlns:p14="http://schemas.microsoft.com/office/powerpoint/2010/main" val="3947122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53603-8789-4CDF-8C43-7A2E3C93B761}"/>
              </a:ext>
            </a:extLst>
          </p:cNvPr>
          <p:cNvSpPr>
            <a:spLocks noGrp="1"/>
          </p:cNvSpPr>
          <p:nvPr>
            <p:ph type="title"/>
          </p:nvPr>
        </p:nvSpPr>
        <p:spPr/>
        <p:txBody>
          <a:bodyPr>
            <a:normAutofit fontScale="90000"/>
          </a:bodyPr>
          <a:lstStyle/>
          <a:p>
            <a:pPr algn="l"/>
            <a:r>
              <a:rPr lang="en-US" dirty="0"/>
              <a:t>Where was Peter praying when he fell into a trance?  (10:9-10)</a:t>
            </a:r>
          </a:p>
        </p:txBody>
      </p:sp>
      <p:sp>
        <p:nvSpPr>
          <p:cNvPr id="3" name="Content Placeholder 2">
            <a:extLst>
              <a:ext uri="{FF2B5EF4-FFF2-40B4-BE49-F238E27FC236}">
                <a16:creationId xmlns:a16="http://schemas.microsoft.com/office/drawing/2014/main" id="{CDB36890-A7E9-46B7-B239-6497B49B79EE}"/>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At the synagogue</a:t>
            </a:r>
          </a:p>
          <a:p>
            <a:pPr marL="514350" indent="-514350">
              <a:buFont typeface="+mj-lt"/>
              <a:buAutoNum type="arabicPeriod"/>
            </a:pPr>
            <a:r>
              <a:rPr lang="en-US" sz="4000" dirty="0">
                <a:solidFill>
                  <a:srgbClr val="FFFF00"/>
                </a:solidFill>
              </a:rPr>
              <a:t>Up on the roof</a:t>
            </a:r>
          </a:p>
          <a:p>
            <a:pPr marL="514350" indent="-514350">
              <a:buFont typeface="+mj-lt"/>
              <a:buAutoNum type="arabicPeriod"/>
            </a:pPr>
            <a:r>
              <a:rPr lang="en-US" sz="4000" dirty="0"/>
              <a:t>In his prayer closet</a:t>
            </a:r>
          </a:p>
        </p:txBody>
      </p:sp>
    </p:spTree>
    <p:extLst>
      <p:ext uri="{BB962C8B-B14F-4D97-AF65-F5344CB8AC3E}">
        <p14:creationId xmlns:p14="http://schemas.microsoft.com/office/powerpoint/2010/main" val="917581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7ADD-9BB8-44C1-A50B-467E73A98A60}"/>
              </a:ext>
            </a:extLst>
          </p:cNvPr>
          <p:cNvSpPr>
            <a:spLocks noGrp="1"/>
          </p:cNvSpPr>
          <p:nvPr>
            <p:ph type="title"/>
          </p:nvPr>
        </p:nvSpPr>
        <p:spPr/>
        <p:txBody>
          <a:bodyPr>
            <a:normAutofit fontScale="90000"/>
          </a:bodyPr>
          <a:lstStyle/>
          <a:p>
            <a:pPr algn="l"/>
            <a:r>
              <a:rPr lang="en-US" dirty="0"/>
              <a:t>What did Peter see while he was praying?  (10:11-12)</a:t>
            </a:r>
          </a:p>
        </p:txBody>
      </p:sp>
      <p:sp>
        <p:nvSpPr>
          <p:cNvPr id="3" name="Content Placeholder 2">
            <a:extLst>
              <a:ext uri="{FF2B5EF4-FFF2-40B4-BE49-F238E27FC236}">
                <a16:creationId xmlns:a16="http://schemas.microsoft.com/office/drawing/2014/main" id="{6200459F-5773-4825-B9D9-BC68D70C89FE}"/>
              </a:ext>
            </a:extLst>
          </p:cNvPr>
          <p:cNvSpPr>
            <a:spLocks noGrp="1"/>
          </p:cNvSpPr>
          <p:nvPr>
            <p:ph idx="1"/>
          </p:nvPr>
        </p:nvSpPr>
        <p:spPr>
          <a:xfrm>
            <a:off x="457200" y="1828800"/>
            <a:ext cx="8229600" cy="4953000"/>
          </a:xfrm>
        </p:spPr>
        <p:txBody>
          <a:bodyPr>
            <a:normAutofit lnSpcReduction="10000"/>
          </a:bodyPr>
          <a:lstStyle/>
          <a:p>
            <a:pPr marL="514350" indent="-514350">
              <a:buFont typeface="+mj-lt"/>
              <a:buAutoNum type="arabicPeriod"/>
            </a:pPr>
            <a:r>
              <a:rPr lang="en-US" sz="4000" dirty="0"/>
              <a:t>“He saw heaven opened and something like a large sheet being let down to earth by its four corners.”</a:t>
            </a:r>
          </a:p>
          <a:p>
            <a:pPr marL="514350" indent="-514350">
              <a:buFont typeface="+mj-lt"/>
              <a:buAutoNum type="arabicPeriod"/>
            </a:pPr>
            <a:r>
              <a:rPr lang="en-US" sz="4000" dirty="0"/>
              <a:t>“He saw Cornelius’s men approaching the city.”</a:t>
            </a:r>
          </a:p>
          <a:p>
            <a:pPr marL="514350" indent="-514350">
              <a:buFont typeface="+mj-lt"/>
              <a:buAutoNum type="arabicPeriod"/>
            </a:pPr>
            <a:r>
              <a:rPr lang="en-US" sz="4000" dirty="0"/>
              <a:t>“He saw an angel appear before him.”</a:t>
            </a:r>
          </a:p>
        </p:txBody>
      </p:sp>
    </p:spTree>
    <p:extLst>
      <p:ext uri="{BB962C8B-B14F-4D97-AF65-F5344CB8AC3E}">
        <p14:creationId xmlns:p14="http://schemas.microsoft.com/office/powerpoint/2010/main" val="2194496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7ADD-9BB8-44C1-A50B-467E73A98A60}"/>
              </a:ext>
            </a:extLst>
          </p:cNvPr>
          <p:cNvSpPr>
            <a:spLocks noGrp="1"/>
          </p:cNvSpPr>
          <p:nvPr>
            <p:ph type="title"/>
          </p:nvPr>
        </p:nvSpPr>
        <p:spPr/>
        <p:txBody>
          <a:bodyPr>
            <a:normAutofit fontScale="90000"/>
          </a:bodyPr>
          <a:lstStyle/>
          <a:p>
            <a:pPr algn="l"/>
            <a:r>
              <a:rPr lang="en-US" dirty="0"/>
              <a:t>What did Peter see while he was praying?  (10:11-12)</a:t>
            </a:r>
          </a:p>
        </p:txBody>
      </p:sp>
      <p:sp>
        <p:nvSpPr>
          <p:cNvPr id="3" name="Content Placeholder 2">
            <a:extLst>
              <a:ext uri="{FF2B5EF4-FFF2-40B4-BE49-F238E27FC236}">
                <a16:creationId xmlns:a16="http://schemas.microsoft.com/office/drawing/2014/main" id="{6200459F-5773-4825-B9D9-BC68D70C89FE}"/>
              </a:ext>
            </a:extLst>
          </p:cNvPr>
          <p:cNvSpPr>
            <a:spLocks noGrp="1"/>
          </p:cNvSpPr>
          <p:nvPr>
            <p:ph idx="1"/>
          </p:nvPr>
        </p:nvSpPr>
        <p:spPr>
          <a:xfrm>
            <a:off x="457200" y="1828800"/>
            <a:ext cx="8229600" cy="4953000"/>
          </a:xfrm>
        </p:spPr>
        <p:txBody>
          <a:bodyPr>
            <a:normAutofit lnSpcReduction="10000"/>
          </a:bodyPr>
          <a:lstStyle/>
          <a:p>
            <a:pPr marL="514350" indent="-514350">
              <a:buFont typeface="+mj-lt"/>
              <a:buAutoNum type="arabicPeriod"/>
            </a:pPr>
            <a:r>
              <a:rPr lang="en-US" sz="4000" dirty="0">
                <a:solidFill>
                  <a:srgbClr val="FFFF00"/>
                </a:solidFill>
              </a:rPr>
              <a:t>“He saw heaven opened and something like a large sheet being let down to earth by its four corners.”</a:t>
            </a:r>
          </a:p>
          <a:p>
            <a:pPr marL="514350" indent="-514350">
              <a:buFont typeface="+mj-lt"/>
              <a:buAutoNum type="arabicPeriod"/>
            </a:pPr>
            <a:r>
              <a:rPr lang="en-US" sz="4000" dirty="0"/>
              <a:t>“He saw Cornelius’s men approaching the city.”</a:t>
            </a:r>
          </a:p>
          <a:p>
            <a:pPr marL="514350" indent="-514350">
              <a:buFont typeface="+mj-lt"/>
              <a:buAutoNum type="arabicPeriod"/>
            </a:pPr>
            <a:r>
              <a:rPr lang="en-US" sz="4000" dirty="0"/>
              <a:t>“He saw an angel appear before him.”</a:t>
            </a:r>
          </a:p>
        </p:txBody>
      </p:sp>
    </p:spTree>
    <p:extLst>
      <p:ext uri="{BB962C8B-B14F-4D97-AF65-F5344CB8AC3E}">
        <p14:creationId xmlns:p14="http://schemas.microsoft.com/office/powerpoint/2010/main" val="1681061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1999-ACE9-47DF-9315-508F243F02A7}"/>
              </a:ext>
            </a:extLst>
          </p:cNvPr>
          <p:cNvSpPr>
            <a:spLocks noGrp="1"/>
          </p:cNvSpPr>
          <p:nvPr>
            <p:ph type="title"/>
          </p:nvPr>
        </p:nvSpPr>
        <p:spPr/>
        <p:txBody>
          <a:bodyPr>
            <a:normAutofit fontScale="90000"/>
          </a:bodyPr>
          <a:lstStyle/>
          <a:p>
            <a:pPr algn="l"/>
            <a:r>
              <a:rPr lang="en-US" dirty="0"/>
              <a:t>Who was a centurion in what was known as the Italian Regiment?  (10:1)</a:t>
            </a:r>
          </a:p>
        </p:txBody>
      </p:sp>
      <p:sp>
        <p:nvSpPr>
          <p:cNvPr id="3" name="Content Placeholder 2">
            <a:extLst>
              <a:ext uri="{FF2B5EF4-FFF2-40B4-BE49-F238E27FC236}">
                <a16:creationId xmlns:a16="http://schemas.microsoft.com/office/drawing/2014/main" id="{9C8EE784-A7F9-4EDF-9E90-BEBA155807F0}"/>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Saul</a:t>
            </a:r>
          </a:p>
          <a:p>
            <a:pPr marL="514350" indent="-514350">
              <a:buFont typeface="+mj-lt"/>
              <a:buAutoNum type="arabicPeriod"/>
            </a:pPr>
            <a:r>
              <a:rPr lang="en-US" sz="4000" dirty="0"/>
              <a:t>Ananias</a:t>
            </a:r>
          </a:p>
          <a:p>
            <a:pPr marL="514350" indent="-514350">
              <a:buFont typeface="+mj-lt"/>
              <a:buAutoNum type="arabicPeriod"/>
            </a:pPr>
            <a:r>
              <a:rPr lang="en-US" sz="4000" dirty="0"/>
              <a:t>Cornelius</a:t>
            </a:r>
          </a:p>
        </p:txBody>
      </p:sp>
    </p:spTree>
    <p:extLst>
      <p:ext uri="{BB962C8B-B14F-4D97-AF65-F5344CB8AC3E}">
        <p14:creationId xmlns:p14="http://schemas.microsoft.com/office/powerpoint/2010/main" val="3596043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D980F-2006-4481-9AC3-74C43CAAFACD}"/>
              </a:ext>
            </a:extLst>
          </p:cNvPr>
          <p:cNvSpPr>
            <a:spLocks noGrp="1"/>
          </p:cNvSpPr>
          <p:nvPr>
            <p:ph type="title"/>
          </p:nvPr>
        </p:nvSpPr>
        <p:spPr/>
        <p:txBody>
          <a:bodyPr>
            <a:normAutofit fontScale="90000"/>
          </a:bodyPr>
          <a:lstStyle/>
          <a:p>
            <a:pPr algn="l"/>
            <a:r>
              <a:rPr lang="en-US" dirty="0"/>
              <a:t>What did the large sheet contain?  (10:12)</a:t>
            </a:r>
          </a:p>
        </p:txBody>
      </p:sp>
      <p:sp>
        <p:nvSpPr>
          <p:cNvPr id="3" name="Content Placeholder 2">
            <a:extLst>
              <a:ext uri="{FF2B5EF4-FFF2-40B4-BE49-F238E27FC236}">
                <a16:creationId xmlns:a16="http://schemas.microsoft.com/office/drawing/2014/main" id="{74317B06-54EA-44A8-8DB6-9A1FE14E3859}"/>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“All kinds of four-footed animals”</a:t>
            </a:r>
          </a:p>
          <a:p>
            <a:pPr marL="514350" indent="-514350">
              <a:buFont typeface="+mj-lt"/>
              <a:buAutoNum type="arabicPeriod"/>
            </a:pPr>
            <a:r>
              <a:rPr lang="en-US" sz="4000" dirty="0"/>
              <a:t>Reptiles and birds</a:t>
            </a:r>
          </a:p>
          <a:p>
            <a:pPr marL="514350" indent="-514350">
              <a:buFont typeface="+mj-lt"/>
              <a:buAutoNum type="arabicPeriod"/>
            </a:pPr>
            <a:r>
              <a:rPr lang="en-US" sz="4000" dirty="0"/>
              <a:t>Both answers are correct</a:t>
            </a:r>
          </a:p>
        </p:txBody>
      </p:sp>
    </p:spTree>
    <p:extLst>
      <p:ext uri="{BB962C8B-B14F-4D97-AF65-F5344CB8AC3E}">
        <p14:creationId xmlns:p14="http://schemas.microsoft.com/office/powerpoint/2010/main" val="3802406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D980F-2006-4481-9AC3-74C43CAAFACD}"/>
              </a:ext>
            </a:extLst>
          </p:cNvPr>
          <p:cNvSpPr>
            <a:spLocks noGrp="1"/>
          </p:cNvSpPr>
          <p:nvPr>
            <p:ph type="title"/>
          </p:nvPr>
        </p:nvSpPr>
        <p:spPr/>
        <p:txBody>
          <a:bodyPr>
            <a:normAutofit fontScale="90000"/>
          </a:bodyPr>
          <a:lstStyle/>
          <a:p>
            <a:pPr algn="l"/>
            <a:r>
              <a:rPr lang="en-US" dirty="0"/>
              <a:t>What did the large sheet contain?  (10:12)</a:t>
            </a:r>
          </a:p>
        </p:txBody>
      </p:sp>
      <p:sp>
        <p:nvSpPr>
          <p:cNvPr id="3" name="Content Placeholder 2">
            <a:extLst>
              <a:ext uri="{FF2B5EF4-FFF2-40B4-BE49-F238E27FC236}">
                <a16:creationId xmlns:a16="http://schemas.microsoft.com/office/drawing/2014/main" id="{74317B06-54EA-44A8-8DB6-9A1FE14E3859}"/>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“All kinds of four-footed animals”</a:t>
            </a:r>
          </a:p>
          <a:p>
            <a:pPr marL="514350" indent="-514350">
              <a:buFont typeface="+mj-lt"/>
              <a:buAutoNum type="arabicPeriod"/>
            </a:pPr>
            <a:r>
              <a:rPr lang="en-US" sz="4000" dirty="0"/>
              <a:t>Reptiles and birds</a:t>
            </a:r>
          </a:p>
          <a:p>
            <a:pPr marL="514350" indent="-514350">
              <a:buFont typeface="+mj-lt"/>
              <a:buAutoNum type="arabicPeriod"/>
            </a:pPr>
            <a:r>
              <a:rPr lang="en-US" sz="4000" dirty="0">
                <a:solidFill>
                  <a:srgbClr val="FFFF00"/>
                </a:solidFill>
              </a:rPr>
              <a:t>Both answers are correct</a:t>
            </a:r>
          </a:p>
        </p:txBody>
      </p:sp>
    </p:spTree>
    <p:extLst>
      <p:ext uri="{BB962C8B-B14F-4D97-AF65-F5344CB8AC3E}">
        <p14:creationId xmlns:p14="http://schemas.microsoft.com/office/powerpoint/2010/main" val="2051341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6F0B3-1F2F-44C0-984E-7BB7595C5A75}"/>
              </a:ext>
            </a:extLst>
          </p:cNvPr>
          <p:cNvSpPr>
            <a:spLocks noGrp="1"/>
          </p:cNvSpPr>
          <p:nvPr>
            <p:ph type="title"/>
          </p:nvPr>
        </p:nvSpPr>
        <p:spPr>
          <a:xfrm>
            <a:off x="457200" y="609600"/>
            <a:ext cx="8229600" cy="1143000"/>
          </a:xfrm>
        </p:spPr>
        <p:txBody>
          <a:bodyPr>
            <a:normAutofit fontScale="90000"/>
          </a:bodyPr>
          <a:lstStyle/>
          <a:p>
            <a:pPr algn="l"/>
            <a:r>
              <a:rPr lang="en-US" dirty="0"/>
              <a:t>What did a voice say to Peter when he saw the sheet that contained different animals?  (10:12-13)</a:t>
            </a:r>
          </a:p>
        </p:txBody>
      </p:sp>
      <p:sp>
        <p:nvSpPr>
          <p:cNvPr id="3" name="Content Placeholder 2">
            <a:extLst>
              <a:ext uri="{FF2B5EF4-FFF2-40B4-BE49-F238E27FC236}">
                <a16:creationId xmlns:a16="http://schemas.microsoft.com/office/drawing/2014/main" id="{56997E8D-6636-4444-AA3B-5ECD761CEF23}"/>
              </a:ext>
            </a:extLst>
          </p:cNvPr>
          <p:cNvSpPr>
            <a:spLocks noGrp="1"/>
          </p:cNvSpPr>
          <p:nvPr>
            <p:ph idx="1"/>
          </p:nvPr>
        </p:nvSpPr>
        <p:spPr>
          <a:xfrm>
            <a:off x="457200" y="2514600"/>
            <a:ext cx="8229600" cy="3611563"/>
          </a:xfrm>
        </p:spPr>
        <p:txBody>
          <a:bodyPr>
            <a:normAutofit/>
          </a:bodyPr>
          <a:lstStyle/>
          <a:p>
            <a:pPr marL="514350" indent="-514350">
              <a:buFont typeface="+mj-lt"/>
              <a:buAutoNum type="arabicPeriod"/>
            </a:pPr>
            <a:r>
              <a:rPr lang="en-US" sz="4000" dirty="0"/>
              <a:t>“Get up, Peter.  Kill and eat.”</a:t>
            </a:r>
          </a:p>
          <a:p>
            <a:pPr marL="514350" indent="-514350">
              <a:buFont typeface="+mj-lt"/>
              <a:buAutoNum type="arabicPeriod"/>
            </a:pPr>
            <a:r>
              <a:rPr lang="en-US" sz="4000" dirty="0"/>
              <a:t>“Share these animals with those who are coming to see you.”</a:t>
            </a:r>
          </a:p>
          <a:p>
            <a:pPr marL="514350" indent="-514350">
              <a:buFont typeface="+mj-lt"/>
              <a:buAutoNum type="arabicPeriod"/>
            </a:pPr>
            <a:r>
              <a:rPr lang="en-US" sz="4000" dirty="0"/>
              <a:t>“These animals are clean enough for you to eat.”</a:t>
            </a:r>
          </a:p>
        </p:txBody>
      </p:sp>
    </p:spTree>
    <p:extLst>
      <p:ext uri="{BB962C8B-B14F-4D97-AF65-F5344CB8AC3E}">
        <p14:creationId xmlns:p14="http://schemas.microsoft.com/office/powerpoint/2010/main" val="1690999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6F0B3-1F2F-44C0-984E-7BB7595C5A75}"/>
              </a:ext>
            </a:extLst>
          </p:cNvPr>
          <p:cNvSpPr>
            <a:spLocks noGrp="1"/>
          </p:cNvSpPr>
          <p:nvPr>
            <p:ph type="title"/>
          </p:nvPr>
        </p:nvSpPr>
        <p:spPr>
          <a:xfrm>
            <a:off x="457200" y="609600"/>
            <a:ext cx="8229600" cy="1143000"/>
          </a:xfrm>
        </p:spPr>
        <p:txBody>
          <a:bodyPr>
            <a:normAutofit fontScale="90000"/>
          </a:bodyPr>
          <a:lstStyle/>
          <a:p>
            <a:pPr algn="l"/>
            <a:r>
              <a:rPr lang="en-US" dirty="0"/>
              <a:t>What did a voice say to Peter when he saw the sheet that contained different animals?  (10:12-13)</a:t>
            </a:r>
          </a:p>
        </p:txBody>
      </p:sp>
      <p:sp>
        <p:nvSpPr>
          <p:cNvPr id="3" name="Content Placeholder 2">
            <a:extLst>
              <a:ext uri="{FF2B5EF4-FFF2-40B4-BE49-F238E27FC236}">
                <a16:creationId xmlns:a16="http://schemas.microsoft.com/office/drawing/2014/main" id="{56997E8D-6636-4444-AA3B-5ECD761CEF23}"/>
              </a:ext>
            </a:extLst>
          </p:cNvPr>
          <p:cNvSpPr>
            <a:spLocks noGrp="1"/>
          </p:cNvSpPr>
          <p:nvPr>
            <p:ph idx="1"/>
          </p:nvPr>
        </p:nvSpPr>
        <p:spPr>
          <a:xfrm>
            <a:off x="457200" y="2514600"/>
            <a:ext cx="8229600" cy="3611563"/>
          </a:xfrm>
        </p:spPr>
        <p:txBody>
          <a:bodyPr>
            <a:normAutofit/>
          </a:bodyPr>
          <a:lstStyle/>
          <a:p>
            <a:pPr marL="514350" indent="-514350">
              <a:buFont typeface="+mj-lt"/>
              <a:buAutoNum type="arabicPeriod"/>
            </a:pPr>
            <a:r>
              <a:rPr lang="en-US" sz="4000" dirty="0">
                <a:solidFill>
                  <a:srgbClr val="FFFF00"/>
                </a:solidFill>
              </a:rPr>
              <a:t>“Get up, Peter.  Kill and eat.”</a:t>
            </a:r>
          </a:p>
          <a:p>
            <a:pPr marL="514350" indent="-514350">
              <a:buFont typeface="+mj-lt"/>
              <a:buAutoNum type="arabicPeriod"/>
            </a:pPr>
            <a:r>
              <a:rPr lang="en-US" sz="4000" dirty="0"/>
              <a:t>“Share these animals with those who are coming to see you.”</a:t>
            </a:r>
          </a:p>
          <a:p>
            <a:pPr marL="514350" indent="-514350">
              <a:buFont typeface="+mj-lt"/>
              <a:buAutoNum type="arabicPeriod"/>
            </a:pPr>
            <a:r>
              <a:rPr lang="en-US" sz="4000" dirty="0"/>
              <a:t>“These animals are clean enough for you to eat.”</a:t>
            </a:r>
          </a:p>
        </p:txBody>
      </p:sp>
    </p:spTree>
    <p:extLst>
      <p:ext uri="{BB962C8B-B14F-4D97-AF65-F5344CB8AC3E}">
        <p14:creationId xmlns:p14="http://schemas.microsoft.com/office/powerpoint/2010/main" val="2147839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A4BD7-F2CB-4303-AC07-6D385BA30653}"/>
              </a:ext>
            </a:extLst>
          </p:cNvPr>
          <p:cNvSpPr>
            <a:spLocks noGrp="1"/>
          </p:cNvSpPr>
          <p:nvPr>
            <p:ph type="title"/>
          </p:nvPr>
        </p:nvSpPr>
        <p:spPr>
          <a:xfrm>
            <a:off x="486697" y="609600"/>
            <a:ext cx="8229600" cy="1143000"/>
          </a:xfrm>
        </p:spPr>
        <p:txBody>
          <a:bodyPr>
            <a:normAutofit fontScale="90000"/>
          </a:bodyPr>
          <a:lstStyle/>
          <a:p>
            <a:pPr algn="l"/>
            <a:r>
              <a:rPr lang="en-US" dirty="0"/>
              <a:t>What did the voice say after Peter said he had never eaten anything impure or unclean?  (10:14-15)</a:t>
            </a:r>
          </a:p>
        </p:txBody>
      </p:sp>
      <p:sp>
        <p:nvSpPr>
          <p:cNvPr id="3" name="Content Placeholder 2">
            <a:extLst>
              <a:ext uri="{FF2B5EF4-FFF2-40B4-BE49-F238E27FC236}">
                <a16:creationId xmlns:a16="http://schemas.microsoft.com/office/drawing/2014/main" id="{27A36255-6973-4DA3-A2DF-C2ADEA8E26DA}"/>
              </a:ext>
            </a:extLst>
          </p:cNvPr>
          <p:cNvSpPr>
            <a:spLocks noGrp="1"/>
          </p:cNvSpPr>
          <p:nvPr>
            <p:ph idx="1"/>
          </p:nvPr>
        </p:nvSpPr>
        <p:spPr>
          <a:xfrm>
            <a:off x="457200" y="2438400"/>
            <a:ext cx="8229600" cy="3687763"/>
          </a:xfrm>
        </p:spPr>
        <p:txBody>
          <a:bodyPr>
            <a:normAutofit lnSpcReduction="10000"/>
          </a:bodyPr>
          <a:lstStyle/>
          <a:p>
            <a:pPr marL="514350" indent="-514350">
              <a:buFont typeface="+mj-lt"/>
              <a:buAutoNum type="arabicPeriod"/>
            </a:pPr>
            <a:r>
              <a:rPr lang="en-US" sz="4000" dirty="0"/>
              <a:t>“Do not call anything impure that God has made clean.”</a:t>
            </a:r>
          </a:p>
          <a:p>
            <a:pPr marL="514350" indent="-514350">
              <a:buFont typeface="+mj-lt"/>
              <a:buAutoNum type="arabicPeriod"/>
            </a:pPr>
            <a:r>
              <a:rPr lang="en-US" sz="4000" dirty="0"/>
              <a:t>“You are correct, Peter.  Do not eat these animals.”</a:t>
            </a:r>
          </a:p>
          <a:p>
            <a:pPr marL="514350" indent="-514350">
              <a:buFont typeface="+mj-lt"/>
              <a:buAutoNum type="arabicPeriod"/>
            </a:pPr>
            <a:r>
              <a:rPr lang="en-US" sz="4000" dirty="0"/>
              <a:t>“The Lord has made these animals clean enough to eat.”</a:t>
            </a:r>
          </a:p>
        </p:txBody>
      </p:sp>
    </p:spTree>
    <p:extLst>
      <p:ext uri="{BB962C8B-B14F-4D97-AF65-F5344CB8AC3E}">
        <p14:creationId xmlns:p14="http://schemas.microsoft.com/office/powerpoint/2010/main" val="2686220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A4BD7-F2CB-4303-AC07-6D385BA30653}"/>
              </a:ext>
            </a:extLst>
          </p:cNvPr>
          <p:cNvSpPr>
            <a:spLocks noGrp="1"/>
          </p:cNvSpPr>
          <p:nvPr>
            <p:ph type="title"/>
          </p:nvPr>
        </p:nvSpPr>
        <p:spPr>
          <a:xfrm>
            <a:off x="486697" y="609600"/>
            <a:ext cx="8229600" cy="1143000"/>
          </a:xfrm>
        </p:spPr>
        <p:txBody>
          <a:bodyPr>
            <a:normAutofit fontScale="90000"/>
          </a:bodyPr>
          <a:lstStyle/>
          <a:p>
            <a:pPr algn="l"/>
            <a:r>
              <a:rPr lang="en-US" dirty="0"/>
              <a:t>What did the voice say after Peter said he had never eaten anything impure or unclean?  (10:14-15)</a:t>
            </a:r>
          </a:p>
        </p:txBody>
      </p:sp>
      <p:sp>
        <p:nvSpPr>
          <p:cNvPr id="3" name="Content Placeholder 2">
            <a:extLst>
              <a:ext uri="{FF2B5EF4-FFF2-40B4-BE49-F238E27FC236}">
                <a16:creationId xmlns:a16="http://schemas.microsoft.com/office/drawing/2014/main" id="{27A36255-6973-4DA3-A2DF-C2ADEA8E26DA}"/>
              </a:ext>
            </a:extLst>
          </p:cNvPr>
          <p:cNvSpPr>
            <a:spLocks noGrp="1"/>
          </p:cNvSpPr>
          <p:nvPr>
            <p:ph idx="1"/>
          </p:nvPr>
        </p:nvSpPr>
        <p:spPr>
          <a:xfrm>
            <a:off x="457200" y="2438400"/>
            <a:ext cx="8229600" cy="3687763"/>
          </a:xfrm>
        </p:spPr>
        <p:txBody>
          <a:bodyPr>
            <a:normAutofit lnSpcReduction="10000"/>
          </a:bodyPr>
          <a:lstStyle/>
          <a:p>
            <a:pPr marL="514350" indent="-514350">
              <a:buFont typeface="+mj-lt"/>
              <a:buAutoNum type="arabicPeriod"/>
            </a:pPr>
            <a:r>
              <a:rPr lang="en-US" sz="4000" dirty="0">
                <a:solidFill>
                  <a:srgbClr val="FFFF00"/>
                </a:solidFill>
              </a:rPr>
              <a:t>“Do not call anything impure that God has made clean.”</a:t>
            </a:r>
          </a:p>
          <a:p>
            <a:pPr marL="514350" indent="-514350">
              <a:buFont typeface="+mj-lt"/>
              <a:buAutoNum type="arabicPeriod"/>
            </a:pPr>
            <a:r>
              <a:rPr lang="en-US" sz="4000" dirty="0"/>
              <a:t>“You are correct, Peter.  Do not eat these animals.”</a:t>
            </a:r>
          </a:p>
          <a:p>
            <a:pPr marL="514350" indent="-514350">
              <a:buFont typeface="+mj-lt"/>
              <a:buAutoNum type="arabicPeriod"/>
            </a:pPr>
            <a:r>
              <a:rPr lang="en-US" sz="4000" dirty="0"/>
              <a:t>“The Lord has made these animals clean enough to eat.”</a:t>
            </a:r>
          </a:p>
        </p:txBody>
      </p:sp>
    </p:spTree>
    <p:extLst>
      <p:ext uri="{BB962C8B-B14F-4D97-AF65-F5344CB8AC3E}">
        <p14:creationId xmlns:p14="http://schemas.microsoft.com/office/powerpoint/2010/main" val="370460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88C0-205E-4373-9D6A-A3D37318F32E}"/>
              </a:ext>
            </a:extLst>
          </p:cNvPr>
          <p:cNvSpPr>
            <a:spLocks noGrp="1"/>
          </p:cNvSpPr>
          <p:nvPr>
            <p:ph type="title"/>
          </p:nvPr>
        </p:nvSpPr>
        <p:spPr/>
        <p:txBody>
          <a:bodyPr>
            <a:normAutofit fontScale="90000"/>
          </a:bodyPr>
          <a:lstStyle/>
          <a:p>
            <a:pPr algn="l"/>
            <a:r>
              <a:rPr lang="en-US" dirty="0"/>
              <a:t>How many times did Peter see this vision?  (10:16)</a:t>
            </a:r>
          </a:p>
        </p:txBody>
      </p:sp>
      <p:sp>
        <p:nvSpPr>
          <p:cNvPr id="3" name="Content Placeholder 2">
            <a:extLst>
              <a:ext uri="{FF2B5EF4-FFF2-40B4-BE49-F238E27FC236}">
                <a16:creationId xmlns:a16="http://schemas.microsoft.com/office/drawing/2014/main" id="{A4144032-292E-419A-AC8D-A3A9B68DD043}"/>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One time</a:t>
            </a:r>
          </a:p>
          <a:p>
            <a:pPr marL="514350" indent="-514350">
              <a:buFont typeface="+mj-lt"/>
              <a:buAutoNum type="arabicPeriod"/>
            </a:pPr>
            <a:r>
              <a:rPr lang="en-US" sz="4000" dirty="0"/>
              <a:t>Three times</a:t>
            </a:r>
          </a:p>
          <a:p>
            <a:pPr marL="514350" indent="-514350">
              <a:buFont typeface="+mj-lt"/>
              <a:buAutoNum type="arabicPeriod"/>
            </a:pPr>
            <a:r>
              <a:rPr lang="en-US" sz="4000" dirty="0"/>
              <a:t>Ten times</a:t>
            </a:r>
          </a:p>
        </p:txBody>
      </p:sp>
    </p:spTree>
    <p:extLst>
      <p:ext uri="{BB962C8B-B14F-4D97-AF65-F5344CB8AC3E}">
        <p14:creationId xmlns:p14="http://schemas.microsoft.com/office/powerpoint/2010/main" val="356713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88C0-205E-4373-9D6A-A3D37318F32E}"/>
              </a:ext>
            </a:extLst>
          </p:cNvPr>
          <p:cNvSpPr>
            <a:spLocks noGrp="1"/>
          </p:cNvSpPr>
          <p:nvPr>
            <p:ph type="title"/>
          </p:nvPr>
        </p:nvSpPr>
        <p:spPr/>
        <p:txBody>
          <a:bodyPr>
            <a:normAutofit fontScale="90000"/>
          </a:bodyPr>
          <a:lstStyle/>
          <a:p>
            <a:pPr algn="l"/>
            <a:r>
              <a:rPr lang="en-US" dirty="0"/>
              <a:t>How many times did Peter see this vision?  (10:16)</a:t>
            </a:r>
          </a:p>
        </p:txBody>
      </p:sp>
      <p:sp>
        <p:nvSpPr>
          <p:cNvPr id="3" name="Content Placeholder 2">
            <a:extLst>
              <a:ext uri="{FF2B5EF4-FFF2-40B4-BE49-F238E27FC236}">
                <a16:creationId xmlns:a16="http://schemas.microsoft.com/office/drawing/2014/main" id="{A4144032-292E-419A-AC8D-A3A9B68DD043}"/>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One time</a:t>
            </a:r>
          </a:p>
          <a:p>
            <a:pPr marL="514350" indent="-514350">
              <a:buFont typeface="+mj-lt"/>
              <a:buAutoNum type="arabicPeriod"/>
            </a:pPr>
            <a:r>
              <a:rPr lang="en-US" sz="4000" dirty="0">
                <a:solidFill>
                  <a:srgbClr val="FFFF00"/>
                </a:solidFill>
              </a:rPr>
              <a:t>Three times</a:t>
            </a:r>
          </a:p>
          <a:p>
            <a:pPr marL="514350" indent="-514350">
              <a:buFont typeface="+mj-lt"/>
              <a:buAutoNum type="arabicPeriod"/>
            </a:pPr>
            <a:r>
              <a:rPr lang="en-US" sz="4000" dirty="0"/>
              <a:t>Ten times</a:t>
            </a:r>
          </a:p>
        </p:txBody>
      </p:sp>
    </p:spTree>
    <p:extLst>
      <p:ext uri="{BB962C8B-B14F-4D97-AF65-F5344CB8AC3E}">
        <p14:creationId xmlns:p14="http://schemas.microsoft.com/office/powerpoint/2010/main" val="131014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7E97-4738-478E-AD14-0939DD0FB328}"/>
              </a:ext>
            </a:extLst>
          </p:cNvPr>
          <p:cNvSpPr>
            <a:spLocks noGrp="1"/>
          </p:cNvSpPr>
          <p:nvPr>
            <p:ph type="title"/>
          </p:nvPr>
        </p:nvSpPr>
        <p:spPr/>
        <p:txBody>
          <a:bodyPr>
            <a:normAutofit fontScale="90000"/>
          </a:bodyPr>
          <a:lstStyle/>
          <a:p>
            <a:pPr algn="l"/>
            <a:r>
              <a:rPr lang="en-US" dirty="0"/>
              <a:t>Who did the Spirit say He had sent to Peter?  (10:17-20)</a:t>
            </a:r>
          </a:p>
        </p:txBody>
      </p:sp>
      <p:sp>
        <p:nvSpPr>
          <p:cNvPr id="3" name="Content Placeholder 2">
            <a:extLst>
              <a:ext uri="{FF2B5EF4-FFF2-40B4-BE49-F238E27FC236}">
                <a16:creationId xmlns:a16="http://schemas.microsoft.com/office/drawing/2014/main" id="{B5EF0F91-F2FE-4D07-9EF7-7F9DCFEDB3CE}"/>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The three men sent by Cornelius</a:t>
            </a:r>
          </a:p>
          <a:p>
            <a:pPr marL="514350" indent="-514350">
              <a:buFont typeface="+mj-lt"/>
              <a:buAutoNum type="arabicPeriod"/>
            </a:pPr>
            <a:r>
              <a:rPr lang="en-US" sz="4000" dirty="0"/>
              <a:t>Simon the tanner</a:t>
            </a:r>
          </a:p>
          <a:p>
            <a:pPr marL="514350" indent="-514350">
              <a:buFont typeface="+mj-lt"/>
              <a:buAutoNum type="arabicPeriod"/>
            </a:pPr>
            <a:r>
              <a:rPr lang="en-US" sz="4000" dirty="0"/>
              <a:t>Cornelius</a:t>
            </a:r>
          </a:p>
        </p:txBody>
      </p:sp>
    </p:spTree>
    <p:extLst>
      <p:ext uri="{BB962C8B-B14F-4D97-AF65-F5344CB8AC3E}">
        <p14:creationId xmlns:p14="http://schemas.microsoft.com/office/powerpoint/2010/main" val="1024370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7E97-4738-478E-AD14-0939DD0FB328}"/>
              </a:ext>
            </a:extLst>
          </p:cNvPr>
          <p:cNvSpPr>
            <a:spLocks noGrp="1"/>
          </p:cNvSpPr>
          <p:nvPr>
            <p:ph type="title"/>
          </p:nvPr>
        </p:nvSpPr>
        <p:spPr/>
        <p:txBody>
          <a:bodyPr>
            <a:normAutofit fontScale="90000"/>
          </a:bodyPr>
          <a:lstStyle/>
          <a:p>
            <a:pPr algn="l"/>
            <a:r>
              <a:rPr lang="en-US" dirty="0"/>
              <a:t>Who did the Spirit say He had sent to Peter?  (10:17-20)</a:t>
            </a:r>
          </a:p>
        </p:txBody>
      </p:sp>
      <p:sp>
        <p:nvSpPr>
          <p:cNvPr id="3" name="Content Placeholder 2">
            <a:extLst>
              <a:ext uri="{FF2B5EF4-FFF2-40B4-BE49-F238E27FC236}">
                <a16:creationId xmlns:a16="http://schemas.microsoft.com/office/drawing/2014/main" id="{B5EF0F91-F2FE-4D07-9EF7-7F9DCFEDB3CE}"/>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solidFill>
                  <a:srgbClr val="FFFF00"/>
                </a:solidFill>
              </a:rPr>
              <a:t>The three men sent by Cornelius</a:t>
            </a:r>
          </a:p>
          <a:p>
            <a:pPr marL="514350" indent="-514350">
              <a:buFont typeface="+mj-lt"/>
              <a:buAutoNum type="arabicPeriod"/>
            </a:pPr>
            <a:r>
              <a:rPr lang="en-US" sz="4000" dirty="0"/>
              <a:t>Simon the tanner</a:t>
            </a:r>
          </a:p>
          <a:p>
            <a:pPr marL="514350" indent="-514350">
              <a:buFont typeface="+mj-lt"/>
              <a:buAutoNum type="arabicPeriod"/>
            </a:pPr>
            <a:r>
              <a:rPr lang="en-US" sz="4000" dirty="0"/>
              <a:t>Cornelius</a:t>
            </a:r>
          </a:p>
        </p:txBody>
      </p:sp>
    </p:spTree>
    <p:extLst>
      <p:ext uri="{BB962C8B-B14F-4D97-AF65-F5344CB8AC3E}">
        <p14:creationId xmlns:p14="http://schemas.microsoft.com/office/powerpoint/2010/main" val="1184485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1999-ACE9-47DF-9315-508F243F02A7}"/>
              </a:ext>
            </a:extLst>
          </p:cNvPr>
          <p:cNvSpPr>
            <a:spLocks noGrp="1"/>
          </p:cNvSpPr>
          <p:nvPr>
            <p:ph type="title"/>
          </p:nvPr>
        </p:nvSpPr>
        <p:spPr/>
        <p:txBody>
          <a:bodyPr>
            <a:normAutofit fontScale="90000"/>
          </a:bodyPr>
          <a:lstStyle/>
          <a:p>
            <a:pPr algn="l"/>
            <a:r>
              <a:rPr lang="en-US" dirty="0"/>
              <a:t>Who was a centurion in what was known as the Italian Regiment?  (10:1)</a:t>
            </a:r>
          </a:p>
        </p:txBody>
      </p:sp>
      <p:sp>
        <p:nvSpPr>
          <p:cNvPr id="3" name="Content Placeholder 2">
            <a:extLst>
              <a:ext uri="{FF2B5EF4-FFF2-40B4-BE49-F238E27FC236}">
                <a16:creationId xmlns:a16="http://schemas.microsoft.com/office/drawing/2014/main" id="{9C8EE784-A7F9-4EDF-9E90-BEBA155807F0}"/>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Saul</a:t>
            </a:r>
          </a:p>
          <a:p>
            <a:pPr marL="514350" indent="-514350">
              <a:buFont typeface="+mj-lt"/>
              <a:buAutoNum type="arabicPeriod"/>
            </a:pPr>
            <a:r>
              <a:rPr lang="en-US" sz="4000" dirty="0"/>
              <a:t>Ananias</a:t>
            </a:r>
          </a:p>
          <a:p>
            <a:pPr marL="514350" indent="-514350">
              <a:buFont typeface="+mj-lt"/>
              <a:buAutoNum type="arabicPeriod"/>
            </a:pPr>
            <a:r>
              <a:rPr lang="en-US" sz="4000" dirty="0">
                <a:solidFill>
                  <a:srgbClr val="FFFF00"/>
                </a:solidFill>
              </a:rPr>
              <a:t>Cornelius</a:t>
            </a:r>
          </a:p>
        </p:txBody>
      </p:sp>
    </p:spTree>
    <p:extLst>
      <p:ext uri="{BB962C8B-B14F-4D97-AF65-F5344CB8AC3E}">
        <p14:creationId xmlns:p14="http://schemas.microsoft.com/office/powerpoint/2010/main" val="13610970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2298A-7A10-41A0-89A5-8F70863190AE}"/>
              </a:ext>
            </a:extLst>
          </p:cNvPr>
          <p:cNvSpPr>
            <a:spLocks noGrp="1"/>
          </p:cNvSpPr>
          <p:nvPr>
            <p:ph type="title"/>
          </p:nvPr>
        </p:nvSpPr>
        <p:spPr/>
        <p:txBody>
          <a:bodyPr>
            <a:normAutofit fontScale="90000"/>
          </a:bodyPr>
          <a:lstStyle/>
          <a:p>
            <a:pPr algn="l"/>
            <a:r>
              <a:rPr lang="en-US" dirty="0"/>
              <a:t>What did Peter ask the men who were sent by Cornelius?  (10:21)</a:t>
            </a:r>
          </a:p>
        </p:txBody>
      </p:sp>
      <p:sp>
        <p:nvSpPr>
          <p:cNvPr id="3" name="Content Placeholder 2">
            <a:extLst>
              <a:ext uri="{FF2B5EF4-FFF2-40B4-BE49-F238E27FC236}">
                <a16:creationId xmlns:a16="http://schemas.microsoft.com/office/drawing/2014/main" id="{9DCA316F-C2E6-4D27-BE3E-1E6035E88A43}"/>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“What do you want?</a:t>
            </a:r>
          </a:p>
          <a:p>
            <a:pPr marL="514350" indent="-514350">
              <a:buFont typeface="+mj-lt"/>
              <a:buAutoNum type="arabicPeriod"/>
            </a:pPr>
            <a:r>
              <a:rPr lang="en-US" sz="4000" dirty="0"/>
              <a:t>“Why have you come?”</a:t>
            </a:r>
          </a:p>
          <a:p>
            <a:pPr marL="514350" indent="-514350">
              <a:buFont typeface="+mj-lt"/>
              <a:buAutoNum type="arabicPeriod"/>
            </a:pPr>
            <a:r>
              <a:rPr lang="en-US" sz="4000" dirty="0"/>
              <a:t>“What can I do for you?”</a:t>
            </a:r>
          </a:p>
        </p:txBody>
      </p:sp>
    </p:spTree>
    <p:extLst>
      <p:ext uri="{BB962C8B-B14F-4D97-AF65-F5344CB8AC3E}">
        <p14:creationId xmlns:p14="http://schemas.microsoft.com/office/powerpoint/2010/main" val="1014324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2298A-7A10-41A0-89A5-8F70863190AE}"/>
              </a:ext>
            </a:extLst>
          </p:cNvPr>
          <p:cNvSpPr>
            <a:spLocks noGrp="1"/>
          </p:cNvSpPr>
          <p:nvPr>
            <p:ph type="title"/>
          </p:nvPr>
        </p:nvSpPr>
        <p:spPr/>
        <p:txBody>
          <a:bodyPr>
            <a:normAutofit fontScale="90000"/>
          </a:bodyPr>
          <a:lstStyle/>
          <a:p>
            <a:pPr algn="l"/>
            <a:r>
              <a:rPr lang="en-US" dirty="0"/>
              <a:t>What did Peter ask the men who were sent by Cornelius?  (10:21)</a:t>
            </a:r>
          </a:p>
        </p:txBody>
      </p:sp>
      <p:sp>
        <p:nvSpPr>
          <p:cNvPr id="3" name="Content Placeholder 2">
            <a:extLst>
              <a:ext uri="{FF2B5EF4-FFF2-40B4-BE49-F238E27FC236}">
                <a16:creationId xmlns:a16="http://schemas.microsoft.com/office/drawing/2014/main" id="{9DCA316F-C2E6-4D27-BE3E-1E6035E88A43}"/>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“What do you want?</a:t>
            </a:r>
          </a:p>
          <a:p>
            <a:pPr marL="514350" indent="-514350">
              <a:buFont typeface="+mj-lt"/>
              <a:buAutoNum type="arabicPeriod"/>
            </a:pPr>
            <a:r>
              <a:rPr lang="en-US" sz="4000" dirty="0">
                <a:solidFill>
                  <a:srgbClr val="FFFF00"/>
                </a:solidFill>
              </a:rPr>
              <a:t>“Why have you come?”</a:t>
            </a:r>
          </a:p>
          <a:p>
            <a:pPr marL="514350" indent="-514350">
              <a:buFont typeface="+mj-lt"/>
              <a:buAutoNum type="arabicPeriod"/>
            </a:pPr>
            <a:r>
              <a:rPr lang="en-US" sz="4000" dirty="0"/>
              <a:t>“What can I do for you?”</a:t>
            </a:r>
          </a:p>
        </p:txBody>
      </p:sp>
    </p:spTree>
    <p:extLst>
      <p:ext uri="{BB962C8B-B14F-4D97-AF65-F5344CB8AC3E}">
        <p14:creationId xmlns:p14="http://schemas.microsoft.com/office/powerpoint/2010/main" val="2080906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CB6A2-EB0B-468F-864C-9E3362FFD1D7}"/>
              </a:ext>
            </a:extLst>
          </p:cNvPr>
          <p:cNvSpPr>
            <a:spLocks noGrp="1"/>
          </p:cNvSpPr>
          <p:nvPr>
            <p:ph type="title"/>
          </p:nvPr>
        </p:nvSpPr>
        <p:spPr/>
        <p:txBody>
          <a:bodyPr>
            <a:normAutofit fontScale="90000"/>
          </a:bodyPr>
          <a:lstStyle/>
          <a:p>
            <a:pPr algn="l"/>
            <a:r>
              <a:rPr lang="en-US" dirty="0"/>
              <a:t>How did the men describe Cornelius?  (10:22)</a:t>
            </a:r>
          </a:p>
        </p:txBody>
      </p:sp>
      <p:sp>
        <p:nvSpPr>
          <p:cNvPr id="3" name="Content Placeholder 2">
            <a:extLst>
              <a:ext uri="{FF2B5EF4-FFF2-40B4-BE49-F238E27FC236}">
                <a16:creationId xmlns:a16="http://schemas.microsoft.com/office/drawing/2014/main" id="{D489646F-A780-4DF8-98D0-A7851D425484}"/>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“A righteous and God-fearing man”</a:t>
            </a:r>
          </a:p>
          <a:p>
            <a:pPr marL="514350" indent="-514350">
              <a:buFont typeface="+mj-lt"/>
              <a:buAutoNum type="arabicPeriod"/>
            </a:pPr>
            <a:r>
              <a:rPr lang="en-US" sz="4000" dirty="0"/>
              <a:t>A man “who is respected by all the Jewish people”</a:t>
            </a:r>
          </a:p>
          <a:p>
            <a:pPr marL="514350" indent="-514350">
              <a:buFont typeface="+mj-lt"/>
              <a:buAutoNum type="arabicPeriod"/>
            </a:pPr>
            <a:r>
              <a:rPr lang="en-US" sz="4000" dirty="0"/>
              <a:t>Both answers are correct</a:t>
            </a:r>
          </a:p>
          <a:p>
            <a:pPr marL="0" indent="0">
              <a:buNone/>
            </a:pPr>
            <a:endParaRPr lang="en-US" sz="4000" dirty="0"/>
          </a:p>
        </p:txBody>
      </p:sp>
    </p:spTree>
    <p:extLst>
      <p:ext uri="{BB962C8B-B14F-4D97-AF65-F5344CB8AC3E}">
        <p14:creationId xmlns:p14="http://schemas.microsoft.com/office/powerpoint/2010/main" val="1405480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CB6A2-EB0B-468F-864C-9E3362FFD1D7}"/>
              </a:ext>
            </a:extLst>
          </p:cNvPr>
          <p:cNvSpPr>
            <a:spLocks noGrp="1"/>
          </p:cNvSpPr>
          <p:nvPr>
            <p:ph type="title"/>
          </p:nvPr>
        </p:nvSpPr>
        <p:spPr/>
        <p:txBody>
          <a:bodyPr>
            <a:normAutofit fontScale="90000"/>
          </a:bodyPr>
          <a:lstStyle/>
          <a:p>
            <a:pPr algn="l"/>
            <a:r>
              <a:rPr lang="en-US" dirty="0"/>
              <a:t>How did the men describe Cornelius?  (10:22)</a:t>
            </a:r>
          </a:p>
        </p:txBody>
      </p:sp>
      <p:sp>
        <p:nvSpPr>
          <p:cNvPr id="3" name="Content Placeholder 2">
            <a:extLst>
              <a:ext uri="{FF2B5EF4-FFF2-40B4-BE49-F238E27FC236}">
                <a16:creationId xmlns:a16="http://schemas.microsoft.com/office/drawing/2014/main" id="{D489646F-A780-4DF8-98D0-A7851D425484}"/>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“A righteous and God-fearing man”</a:t>
            </a:r>
          </a:p>
          <a:p>
            <a:pPr marL="514350" indent="-514350">
              <a:buFont typeface="+mj-lt"/>
              <a:buAutoNum type="arabicPeriod"/>
            </a:pPr>
            <a:r>
              <a:rPr lang="en-US" sz="4000" dirty="0"/>
              <a:t>A man “who is respected by all the Jewish people”</a:t>
            </a:r>
          </a:p>
          <a:p>
            <a:pPr marL="514350" indent="-514350">
              <a:buFont typeface="+mj-lt"/>
              <a:buAutoNum type="arabicPeriod"/>
            </a:pPr>
            <a:r>
              <a:rPr lang="en-US" sz="4000" dirty="0">
                <a:solidFill>
                  <a:srgbClr val="FFFF00"/>
                </a:solidFill>
              </a:rPr>
              <a:t>Both answers are correct</a:t>
            </a:r>
          </a:p>
          <a:p>
            <a:pPr marL="0" indent="0">
              <a:buNone/>
            </a:pPr>
            <a:endParaRPr lang="en-US" sz="4000" dirty="0"/>
          </a:p>
        </p:txBody>
      </p:sp>
    </p:spTree>
    <p:extLst>
      <p:ext uri="{BB962C8B-B14F-4D97-AF65-F5344CB8AC3E}">
        <p14:creationId xmlns:p14="http://schemas.microsoft.com/office/powerpoint/2010/main" val="874529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8935B-7F47-496D-BD60-BBF109890245}"/>
              </a:ext>
            </a:extLst>
          </p:cNvPr>
          <p:cNvSpPr>
            <a:spLocks noGrp="1"/>
          </p:cNvSpPr>
          <p:nvPr>
            <p:ph type="title"/>
          </p:nvPr>
        </p:nvSpPr>
        <p:spPr/>
        <p:txBody>
          <a:bodyPr>
            <a:normAutofit fontScale="90000"/>
          </a:bodyPr>
          <a:lstStyle/>
          <a:p>
            <a:pPr algn="l"/>
            <a:r>
              <a:rPr lang="en-US" dirty="0"/>
              <a:t>Who did Peter invite into the house to be his guests?  (10:23)</a:t>
            </a:r>
          </a:p>
        </p:txBody>
      </p:sp>
      <p:sp>
        <p:nvSpPr>
          <p:cNvPr id="3" name="Content Placeholder 2">
            <a:extLst>
              <a:ext uri="{FF2B5EF4-FFF2-40B4-BE49-F238E27FC236}">
                <a16:creationId xmlns:a16="http://schemas.microsoft.com/office/drawing/2014/main" id="{28FB06EA-8796-4462-9D9E-6ED45F934258}"/>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Cornelius</a:t>
            </a:r>
          </a:p>
          <a:p>
            <a:pPr marL="514350" indent="-514350">
              <a:buFont typeface="+mj-lt"/>
              <a:buAutoNum type="arabicPeriod"/>
            </a:pPr>
            <a:r>
              <a:rPr lang="en-US" sz="4000" dirty="0"/>
              <a:t>The three men Cornelius had sent</a:t>
            </a:r>
          </a:p>
          <a:p>
            <a:pPr marL="514350" indent="-514350">
              <a:buFont typeface="+mj-lt"/>
              <a:buAutoNum type="arabicPeriod"/>
            </a:pPr>
            <a:r>
              <a:rPr lang="en-US" sz="4000" dirty="0"/>
              <a:t>Both answers are correct</a:t>
            </a:r>
          </a:p>
        </p:txBody>
      </p:sp>
    </p:spTree>
    <p:extLst>
      <p:ext uri="{BB962C8B-B14F-4D97-AF65-F5344CB8AC3E}">
        <p14:creationId xmlns:p14="http://schemas.microsoft.com/office/powerpoint/2010/main" val="982151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8935B-7F47-496D-BD60-BBF109890245}"/>
              </a:ext>
            </a:extLst>
          </p:cNvPr>
          <p:cNvSpPr>
            <a:spLocks noGrp="1"/>
          </p:cNvSpPr>
          <p:nvPr>
            <p:ph type="title"/>
          </p:nvPr>
        </p:nvSpPr>
        <p:spPr/>
        <p:txBody>
          <a:bodyPr>
            <a:normAutofit fontScale="90000"/>
          </a:bodyPr>
          <a:lstStyle/>
          <a:p>
            <a:pPr algn="l"/>
            <a:r>
              <a:rPr lang="en-US" dirty="0"/>
              <a:t>Who did Peter invite into the house to be his guests?  (10:23)</a:t>
            </a:r>
          </a:p>
        </p:txBody>
      </p:sp>
      <p:sp>
        <p:nvSpPr>
          <p:cNvPr id="3" name="Content Placeholder 2">
            <a:extLst>
              <a:ext uri="{FF2B5EF4-FFF2-40B4-BE49-F238E27FC236}">
                <a16:creationId xmlns:a16="http://schemas.microsoft.com/office/drawing/2014/main" id="{28FB06EA-8796-4462-9D9E-6ED45F934258}"/>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Cornelius</a:t>
            </a:r>
          </a:p>
          <a:p>
            <a:pPr marL="514350" indent="-514350">
              <a:buFont typeface="+mj-lt"/>
              <a:buAutoNum type="arabicPeriod"/>
            </a:pPr>
            <a:r>
              <a:rPr lang="en-US" sz="4000" dirty="0">
                <a:solidFill>
                  <a:srgbClr val="FFFF00"/>
                </a:solidFill>
              </a:rPr>
              <a:t>The three men Cornelius had sent</a:t>
            </a:r>
          </a:p>
          <a:p>
            <a:pPr marL="514350" indent="-514350">
              <a:buFont typeface="+mj-lt"/>
              <a:buAutoNum type="arabicPeriod"/>
            </a:pPr>
            <a:r>
              <a:rPr lang="en-US" sz="4000" dirty="0"/>
              <a:t>Both answers are correct</a:t>
            </a:r>
          </a:p>
        </p:txBody>
      </p:sp>
    </p:spTree>
    <p:extLst>
      <p:ext uri="{BB962C8B-B14F-4D97-AF65-F5344CB8AC3E}">
        <p14:creationId xmlns:p14="http://schemas.microsoft.com/office/powerpoint/2010/main" val="840591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51D3-2B8C-41A4-87D4-8C03CCAA49F9}"/>
              </a:ext>
            </a:extLst>
          </p:cNvPr>
          <p:cNvSpPr>
            <a:spLocks noGrp="1"/>
          </p:cNvSpPr>
          <p:nvPr>
            <p:ph type="title"/>
          </p:nvPr>
        </p:nvSpPr>
        <p:spPr/>
        <p:txBody>
          <a:bodyPr>
            <a:normAutofit fontScale="90000"/>
          </a:bodyPr>
          <a:lstStyle/>
          <a:p>
            <a:pPr algn="l"/>
            <a:r>
              <a:rPr lang="en-US" dirty="0"/>
              <a:t>What did Peter do the next day after his vision?  (10:23)</a:t>
            </a:r>
          </a:p>
        </p:txBody>
      </p:sp>
      <p:sp>
        <p:nvSpPr>
          <p:cNvPr id="3" name="Content Placeholder 2">
            <a:extLst>
              <a:ext uri="{FF2B5EF4-FFF2-40B4-BE49-F238E27FC236}">
                <a16:creationId xmlns:a16="http://schemas.microsoft.com/office/drawing/2014/main" id="{F6D3D777-9333-49A6-86E2-BD7BA0BE7DCE}"/>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He went with Cornelius’s men.</a:t>
            </a:r>
          </a:p>
          <a:p>
            <a:pPr marL="514350" indent="-514350">
              <a:buFont typeface="+mj-lt"/>
              <a:buAutoNum type="arabicPeriod"/>
            </a:pPr>
            <a:r>
              <a:rPr lang="en-US" sz="4000" dirty="0"/>
              <a:t>He went to Jerusalem.</a:t>
            </a:r>
          </a:p>
          <a:p>
            <a:pPr marL="514350" indent="-514350">
              <a:buFont typeface="+mj-lt"/>
              <a:buAutoNum type="arabicPeriod"/>
            </a:pPr>
            <a:r>
              <a:rPr lang="en-US" sz="4000" dirty="0"/>
              <a:t>He went to the synagogue to pray.</a:t>
            </a:r>
          </a:p>
        </p:txBody>
      </p:sp>
    </p:spTree>
    <p:extLst>
      <p:ext uri="{BB962C8B-B14F-4D97-AF65-F5344CB8AC3E}">
        <p14:creationId xmlns:p14="http://schemas.microsoft.com/office/powerpoint/2010/main" val="1935648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A51D3-2B8C-41A4-87D4-8C03CCAA49F9}"/>
              </a:ext>
            </a:extLst>
          </p:cNvPr>
          <p:cNvSpPr>
            <a:spLocks noGrp="1"/>
          </p:cNvSpPr>
          <p:nvPr>
            <p:ph type="title"/>
          </p:nvPr>
        </p:nvSpPr>
        <p:spPr/>
        <p:txBody>
          <a:bodyPr>
            <a:normAutofit fontScale="90000"/>
          </a:bodyPr>
          <a:lstStyle/>
          <a:p>
            <a:pPr algn="l"/>
            <a:r>
              <a:rPr lang="en-US" dirty="0"/>
              <a:t>What did Peter do the next day after his vision?  (10:23)</a:t>
            </a:r>
          </a:p>
        </p:txBody>
      </p:sp>
      <p:sp>
        <p:nvSpPr>
          <p:cNvPr id="3" name="Content Placeholder 2">
            <a:extLst>
              <a:ext uri="{FF2B5EF4-FFF2-40B4-BE49-F238E27FC236}">
                <a16:creationId xmlns:a16="http://schemas.microsoft.com/office/drawing/2014/main" id="{F6D3D777-9333-49A6-86E2-BD7BA0BE7DCE}"/>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solidFill>
                  <a:srgbClr val="FFFF00"/>
                </a:solidFill>
              </a:rPr>
              <a:t>He went with Cornelius’s men.</a:t>
            </a:r>
          </a:p>
          <a:p>
            <a:pPr marL="514350" indent="-514350">
              <a:buFont typeface="+mj-lt"/>
              <a:buAutoNum type="arabicPeriod"/>
            </a:pPr>
            <a:r>
              <a:rPr lang="en-US" sz="4000" dirty="0"/>
              <a:t>He went to Jerusalem.</a:t>
            </a:r>
          </a:p>
          <a:p>
            <a:pPr marL="514350" indent="-514350">
              <a:buFont typeface="+mj-lt"/>
              <a:buAutoNum type="arabicPeriod"/>
            </a:pPr>
            <a:r>
              <a:rPr lang="en-US" sz="4000" dirty="0"/>
              <a:t>He went to the synagogue to pray.</a:t>
            </a:r>
          </a:p>
        </p:txBody>
      </p:sp>
    </p:spTree>
    <p:extLst>
      <p:ext uri="{BB962C8B-B14F-4D97-AF65-F5344CB8AC3E}">
        <p14:creationId xmlns:p14="http://schemas.microsoft.com/office/powerpoint/2010/main" val="149029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165FE-E7F3-4A11-9A4F-DC08B228DCD1}"/>
              </a:ext>
            </a:extLst>
          </p:cNvPr>
          <p:cNvSpPr>
            <a:spLocks noGrp="1"/>
          </p:cNvSpPr>
          <p:nvPr>
            <p:ph type="title"/>
          </p:nvPr>
        </p:nvSpPr>
        <p:spPr>
          <a:xfrm>
            <a:off x="457200" y="914400"/>
            <a:ext cx="8229600" cy="1143000"/>
          </a:xfrm>
        </p:spPr>
        <p:txBody>
          <a:bodyPr>
            <a:noAutofit/>
          </a:bodyPr>
          <a:lstStyle/>
          <a:p>
            <a:pPr algn="l"/>
            <a:r>
              <a:rPr lang="en-US" sz="3600" dirty="0"/>
              <a:t>Finish this verse, “Do not conform to the pattern of this world, but be transformed by the renewing of your mind.  Then you will be able to test and approve what God’s will is -- …”  (Romans 12:2)</a:t>
            </a:r>
          </a:p>
        </p:txBody>
      </p:sp>
      <p:sp>
        <p:nvSpPr>
          <p:cNvPr id="3" name="Content Placeholder 2">
            <a:extLst>
              <a:ext uri="{FF2B5EF4-FFF2-40B4-BE49-F238E27FC236}">
                <a16:creationId xmlns:a16="http://schemas.microsoft.com/office/drawing/2014/main" id="{B0629223-A2D9-4C87-8D6A-8AEDD431A1C1}"/>
              </a:ext>
            </a:extLst>
          </p:cNvPr>
          <p:cNvSpPr>
            <a:spLocks noGrp="1"/>
          </p:cNvSpPr>
          <p:nvPr>
            <p:ph idx="1"/>
          </p:nvPr>
        </p:nvSpPr>
        <p:spPr>
          <a:xfrm>
            <a:off x="425245" y="3299619"/>
            <a:ext cx="8229600" cy="3001963"/>
          </a:xfrm>
        </p:spPr>
        <p:txBody>
          <a:bodyPr>
            <a:normAutofit/>
          </a:bodyPr>
          <a:lstStyle/>
          <a:p>
            <a:pPr marL="514350" indent="-514350">
              <a:buFont typeface="+mj-lt"/>
              <a:buAutoNum type="arabicPeriod"/>
            </a:pPr>
            <a:r>
              <a:rPr lang="en-US" sz="3600" dirty="0"/>
              <a:t>“… his good, pleasing and perfect will.”</a:t>
            </a:r>
          </a:p>
          <a:p>
            <a:pPr marL="514350" indent="-514350">
              <a:buFont typeface="+mj-lt"/>
              <a:buAutoNum type="arabicPeriod"/>
            </a:pPr>
            <a:r>
              <a:rPr lang="en-US" sz="3600" dirty="0"/>
              <a:t>“… for those who love him and follow him.”</a:t>
            </a:r>
          </a:p>
          <a:p>
            <a:pPr marL="514350" indent="-514350">
              <a:buFont typeface="+mj-lt"/>
              <a:buAutoNum type="arabicPeriod"/>
            </a:pPr>
            <a:r>
              <a:rPr lang="en-US" sz="3600" dirty="0"/>
              <a:t>“… and obey it.”</a:t>
            </a:r>
          </a:p>
        </p:txBody>
      </p:sp>
    </p:spTree>
    <p:extLst>
      <p:ext uri="{BB962C8B-B14F-4D97-AF65-F5344CB8AC3E}">
        <p14:creationId xmlns:p14="http://schemas.microsoft.com/office/powerpoint/2010/main" val="4113612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165FE-E7F3-4A11-9A4F-DC08B228DCD1}"/>
              </a:ext>
            </a:extLst>
          </p:cNvPr>
          <p:cNvSpPr>
            <a:spLocks noGrp="1"/>
          </p:cNvSpPr>
          <p:nvPr>
            <p:ph type="title"/>
          </p:nvPr>
        </p:nvSpPr>
        <p:spPr>
          <a:xfrm>
            <a:off x="457200" y="914400"/>
            <a:ext cx="8229600" cy="1143000"/>
          </a:xfrm>
        </p:spPr>
        <p:txBody>
          <a:bodyPr>
            <a:noAutofit/>
          </a:bodyPr>
          <a:lstStyle/>
          <a:p>
            <a:pPr algn="l"/>
            <a:r>
              <a:rPr lang="en-US" sz="3600" dirty="0"/>
              <a:t>Finish this verse, “Do not conform to the pattern of this world, but be transformed by the renewing of your mind.  Then you will be able to test and approve what God’s will is -- …”  (Romans 12:2)</a:t>
            </a:r>
          </a:p>
        </p:txBody>
      </p:sp>
      <p:sp>
        <p:nvSpPr>
          <p:cNvPr id="3" name="Content Placeholder 2">
            <a:extLst>
              <a:ext uri="{FF2B5EF4-FFF2-40B4-BE49-F238E27FC236}">
                <a16:creationId xmlns:a16="http://schemas.microsoft.com/office/drawing/2014/main" id="{B0629223-A2D9-4C87-8D6A-8AEDD431A1C1}"/>
              </a:ext>
            </a:extLst>
          </p:cNvPr>
          <p:cNvSpPr>
            <a:spLocks noGrp="1"/>
          </p:cNvSpPr>
          <p:nvPr>
            <p:ph idx="1"/>
          </p:nvPr>
        </p:nvSpPr>
        <p:spPr>
          <a:xfrm>
            <a:off x="425245" y="3299619"/>
            <a:ext cx="8229600" cy="3001963"/>
          </a:xfrm>
        </p:spPr>
        <p:txBody>
          <a:bodyPr>
            <a:normAutofit/>
          </a:bodyPr>
          <a:lstStyle/>
          <a:p>
            <a:pPr marL="514350" indent="-514350">
              <a:buFont typeface="+mj-lt"/>
              <a:buAutoNum type="arabicPeriod"/>
            </a:pPr>
            <a:r>
              <a:rPr lang="en-US" sz="3600" dirty="0">
                <a:solidFill>
                  <a:srgbClr val="FFFF00"/>
                </a:solidFill>
              </a:rPr>
              <a:t>“… his good, pleasing and perfect will.”</a:t>
            </a:r>
          </a:p>
          <a:p>
            <a:pPr marL="514350" indent="-514350">
              <a:buFont typeface="+mj-lt"/>
              <a:buAutoNum type="arabicPeriod"/>
            </a:pPr>
            <a:r>
              <a:rPr lang="en-US" sz="3600" dirty="0"/>
              <a:t>“… for those who love him and follow him.”</a:t>
            </a:r>
          </a:p>
          <a:p>
            <a:pPr marL="514350" indent="-514350">
              <a:buFont typeface="+mj-lt"/>
              <a:buAutoNum type="arabicPeriod"/>
            </a:pPr>
            <a:r>
              <a:rPr lang="en-US" sz="3600" dirty="0"/>
              <a:t>“… and obey it.”</a:t>
            </a:r>
          </a:p>
        </p:txBody>
      </p:sp>
    </p:spTree>
    <p:extLst>
      <p:ext uri="{BB962C8B-B14F-4D97-AF65-F5344CB8AC3E}">
        <p14:creationId xmlns:p14="http://schemas.microsoft.com/office/powerpoint/2010/main" val="355917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148CE-2AFA-4C3E-A7C1-E942D942D423}"/>
              </a:ext>
            </a:extLst>
          </p:cNvPr>
          <p:cNvSpPr>
            <a:spLocks noGrp="1"/>
          </p:cNvSpPr>
          <p:nvPr>
            <p:ph type="title"/>
          </p:nvPr>
        </p:nvSpPr>
        <p:spPr/>
        <p:txBody>
          <a:bodyPr>
            <a:normAutofit fontScale="90000"/>
          </a:bodyPr>
          <a:lstStyle/>
          <a:p>
            <a:pPr algn="l"/>
            <a:r>
              <a:rPr lang="en-US" dirty="0"/>
              <a:t>How are Cornelius and his family described?  (10:2)</a:t>
            </a:r>
          </a:p>
        </p:txBody>
      </p:sp>
      <p:sp>
        <p:nvSpPr>
          <p:cNvPr id="3" name="Content Placeholder 2">
            <a:extLst>
              <a:ext uri="{FF2B5EF4-FFF2-40B4-BE49-F238E27FC236}">
                <a16:creationId xmlns:a16="http://schemas.microsoft.com/office/drawing/2014/main" id="{BB66267B-D94B-4F6F-BD1B-931F2C90C30E}"/>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Devout and God-fearing</a:t>
            </a:r>
          </a:p>
          <a:p>
            <a:pPr marL="514350" indent="-514350">
              <a:buFont typeface="+mj-lt"/>
              <a:buAutoNum type="arabicPeriod"/>
            </a:pPr>
            <a:r>
              <a:rPr lang="en-US" sz="4000" dirty="0"/>
              <a:t>Tax-collectors and sinners</a:t>
            </a:r>
          </a:p>
          <a:p>
            <a:pPr marL="514350" indent="-514350">
              <a:buFont typeface="+mj-lt"/>
              <a:buAutoNum type="arabicPeriod"/>
            </a:pPr>
            <a:r>
              <a:rPr lang="en-US" sz="4000" dirty="0"/>
              <a:t>Regular, normal people</a:t>
            </a:r>
          </a:p>
        </p:txBody>
      </p:sp>
    </p:spTree>
    <p:extLst>
      <p:ext uri="{BB962C8B-B14F-4D97-AF65-F5344CB8AC3E}">
        <p14:creationId xmlns:p14="http://schemas.microsoft.com/office/powerpoint/2010/main" val="250891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148CE-2AFA-4C3E-A7C1-E942D942D423}"/>
              </a:ext>
            </a:extLst>
          </p:cNvPr>
          <p:cNvSpPr>
            <a:spLocks noGrp="1"/>
          </p:cNvSpPr>
          <p:nvPr>
            <p:ph type="title"/>
          </p:nvPr>
        </p:nvSpPr>
        <p:spPr/>
        <p:txBody>
          <a:bodyPr>
            <a:normAutofit fontScale="90000"/>
          </a:bodyPr>
          <a:lstStyle/>
          <a:p>
            <a:pPr algn="l"/>
            <a:r>
              <a:rPr lang="en-US" dirty="0"/>
              <a:t>How are Cornelius and his family described?  (10:2)</a:t>
            </a:r>
          </a:p>
        </p:txBody>
      </p:sp>
      <p:sp>
        <p:nvSpPr>
          <p:cNvPr id="3" name="Content Placeholder 2">
            <a:extLst>
              <a:ext uri="{FF2B5EF4-FFF2-40B4-BE49-F238E27FC236}">
                <a16:creationId xmlns:a16="http://schemas.microsoft.com/office/drawing/2014/main" id="{BB66267B-D94B-4F6F-BD1B-931F2C90C30E}"/>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solidFill>
                  <a:srgbClr val="FFFF00"/>
                </a:solidFill>
              </a:rPr>
              <a:t>Devout and God-fearing</a:t>
            </a:r>
          </a:p>
          <a:p>
            <a:pPr marL="514350" indent="-514350">
              <a:buFont typeface="+mj-lt"/>
              <a:buAutoNum type="arabicPeriod"/>
            </a:pPr>
            <a:r>
              <a:rPr lang="en-US" sz="4000" dirty="0"/>
              <a:t>Tax-collectors and sinners</a:t>
            </a:r>
          </a:p>
          <a:p>
            <a:pPr marL="514350" indent="-514350">
              <a:buFont typeface="+mj-lt"/>
              <a:buAutoNum type="arabicPeriod"/>
            </a:pPr>
            <a:r>
              <a:rPr lang="en-US" sz="4000" dirty="0"/>
              <a:t>Regular, normal people</a:t>
            </a:r>
          </a:p>
        </p:txBody>
      </p:sp>
    </p:spTree>
    <p:extLst>
      <p:ext uri="{BB962C8B-B14F-4D97-AF65-F5344CB8AC3E}">
        <p14:creationId xmlns:p14="http://schemas.microsoft.com/office/powerpoint/2010/main" val="2686928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5F64-0872-49BF-9828-1056DF8D1BCB}"/>
              </a:ext>
            </a:extLst>
          </p:cNvPr>
          <p:cNvSpPr>
            <a:spLocks noGrp="1"/>
          </p:cNvSpPr>
          <p:nvPr>
            <p:ph type="title"/>
          </p:nvPr>
        </p:nvSpPr>
        <p:spPr/>
        <p:txBody>
          <a:bodyPr>
            <a:normAutofit fontScale="90000"/>
          </a:bodyPr>
          <a:lstStyle/>
          <a:p>
            <a:pPr algn="l"/>
            <a:r>
              <a:rPr lang="en-US" dirty="0"/>
              <a:t>At what time did Cornelius have a vision?  (10:3)</a:t>
            </a:r>
          </a:p>
        </p:txBody>
      </p:sp>
      <p:sp>
        <p:nvSpPr>
          <p:cNvPr id="3" name="Content Placeholder 2">
            <a:extLst>
              <a:ext uri="{FF2B5EF4-FFF2-40B4-BE49-F238E27FC236}">
                <a16:creationId xmlns:a16="http://schemas.microsoft.com/office/drawing/2014/main" id="{E2DF4B6B-C712-4C09-8B09-FBC601B4CC84}"/>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t>About three in the afternoon</a:t>
            </a:r>
          </a:p>
          <a:p>
            <a:pPr marL="514350" indent="-514350">
              <a:buFont typeface="+mj-lt"/>
              <a:buAutoNum type="arabicPeriod"/>
            </a:pPr>
            <a:r>
              <a:rPr lang="en-US" sz="4000" dirty="0"/>
              <a:t>About three in the morning</a:t>
            </a:r>
          </a:p>
          <a:p>
            <a:pPr marL="514350" indent="-514350">
              <a:buFont typeface="+mj-lt"/>
              <a:buAutoNum type="arabicPeriod"/>
            </a:pPr>
            <a:r>
              <a:rPr lang="en-US" sz="4000" dirty="0"/>
              <a:t>About three hours after dark</a:t>
            </a:r>
          </a:p>
        </p:txBody>
      </p:sp>
    </p:spTree>
    <p:extLst>
      <p:ext uri="{BB962C8B-B14F-4D97-AF65-F5344CB8AC3E}">
        <p14:creationId xmlns:p14="http://schemas.microsoft.com/office/powerpoint/2010/main" val="2080513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5F64-0872-49BF-9828-1056DF8D1BCB}"/>
              </a:ext>
            </a:extLst>
          </p:cNvPr>
          <p:cNvSpPr>
            <a:spLocks noGrp="1"/>
          </p:cNvSpPr>
          <p:nvPr>
            <p:ph type="title"/>
          </p:nvPr>
        </p:nvSpPr>
        <p:spPr/>
        <p:txBody>
          <a:bodyPr>
            <a:normAutofit fontScale="90000"/>
          </a:bodyPr>
          <a:lstStyle/>
          <a:p>
            <a:pPr algn="l"/>
            <a:r>
              <a:rPr lang="en-US" dirty="0"/>
              <a:t>At what time did Cornelius have a vision?  (10:3)</a:t>
            </a:r>
          </a:p>
        </p:txBody>
      </p:sp>
      <p:sp>
        <p:nvSpPr>
          <p:cNvPr id="3" name="Content Placeholder 2">
            <a:extLst>
              <a:ext uri="{FF2B5EF4-FFF2-40B4-BE49-F238E27FC236}">
                <a16:creationId xmlns:a16="http://schemas.microsoft.com/office/drawing/2014/main" id="{E2DF4B6B-C712-4C09-8B09-FBC601B4CC84}"/>
              </a:ext>
            </a:extLst>
          </p:cNvPr>
          <p:cNvSpPr>
            <a:spLocks noGrp="1"/>
          </p:cNvSpPr>
          <p:nvPr>
            <p:ph idx="1"/>
          </p:nvPr>
        </p:nvSpPr>
        <p:spPr>
          <a:xfrm>
            <a:off x="457200" y="1828800"/>
            <a:ext cx="8229600" cy="4297363"/>
          </a:xfrm>
        </p:spPr>
        <p:txBody>
          <a:bodyPr>
            <a:normAutofit/>
          </a:bodyPr>
          <a:lstStyle/>
          <a:p>
            <a:pPr marL="514350" indent="-514350">
              <a:buFont typeface="+mj-lt"/>
              <a:buAutoNum type="arabicPeriod"/>
            </a:pPr>
            <a:r>
              <a:rPr lang="en-US" sz="4000" dirty="0">
                <a:solidFill>
                  <a:srgbClr val="FFFF00"/>
                </a:solidFill>
              </a:rPr>
              <a:t>About three in the afternoon</a:t>
            </a:r>
          </a:p>
          <a:p>
            <a:pPr marL="514350" indent="-514350">
              <a:buFont typeface="+mj-lt"/>
              <a:buAutoNum type="arabicPeriod"/>
            </a:pPr>
            <a:r>
              <a:rPr lang="en-US" sz="4000" dirty="0"/>
              <a:t>About three in the morning</a:t>
            </a:r>
          </a:p>
          <a:p>
            <a:pPr marL="514350" indent="-514350">
              <a:buFont typeface="+mj-lt"/>
              <a:buAutoNum type="arabicPeriod"/>
            </a:pPr>
            <a:r>
              <a:rPr lang="en-US" sz="4000" dirty="0"/>
              <a:t>About three hours after dark</a:t>
            </a:r>
          </a:p>
        </p:txBody>
      </p:sp>
    </p:spTree>
    <p:extLst>
      <p:ext uri="{BB962C8B-B14F-4D97-AF65-F5344CB8AC3E}">
        <p14:creationId xmlns:p14="http://schemas.microsoft.com/office/powerpoint/2010/main" val="141108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931D4-F0F9-44A4-AB18-DF6F37F37F73}"/>
              </a:ext>
            </a:extLst>
          </p:cNvPr>
          <p:cNvSpPr>
            <a:spLocks noGrp="1"/>
          </p:cNvSpPr>
          <p:nvPr>
            <p:ph type="title"/>
          </p:nvPr>
        </p:nvSpPr>
        <p:spPr/>
        <p:txBody>
          <a:bodyPr>
            <a:normAutofit fontScale="90000"/>
          </a:bodyPr>
          <a:lstStyle/>
          <a:p>
            <a:pPr algn="l"/>
            <a:r>
              <a:rPr lang="en-US" dirty="0"/>
              <a:t>Who appeared to Cornelius in his vision?  (10:3)</a:t>
            </a:r>
          </a:p>
        </p:txBody>
      </p:sp>
      <p:sp>
        <p:nvSpPr>
          <p:cNvPr id="3" name="Content Placeholder 2">
            <a:extLst>
              <a:ext uri="{FF2B5EF4-FFF2-40B4-BE49-F238E27FC236}">
                <a16:creationId xmlns:a16="http://schemas.microsoft.com/office/drawing/2014/main" id="{DDA68742-4A82-4D14-80A2-C01BADA9B60C}"/>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Peter</a:t>
            </a:r>
          </a:p>
          <a:p>
            <a:pPr marL="514350" indent="-514350">
              <a:buFont typeface="+mj-lt"/>
              <a:buAutoNum type="arabicPeriod"/>
            </a:pPr>
            <a:r>
              <a:rPr lang="en-US" sz="4000" dirty="0"/>
              <a:t>An indistinct figure</a:t>
            </a:r>
          </a:p>
          <a:p>
            <a:pPr marL="514350" indent="-514350">
              <a:buFont typeface="+mj-lt"/>
              <a:buAutoNum type="arabicPeriod"/>
            </a:pPr>
            <a:r>
              <a:rPr lang="en-US" sz="4000" dirty="0"/>
              <a:t>An angel of God</a:t>
            </a:r>
          </a:p>
        </p:txBody>
      </p:sp>
    </p:spTree>
    <p:extLst>
      <p:ext uri="{BB962C8B-B14F-4D97-AF65-F5344CB8AC3E}">
        <p14:creationId xmlns:p14="http://schemas.microsoft.com/office/powerpoint/2010/main" val="268096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931D4-F0F9-44A4-AB18-DF6F37F37F73}"/>
              </a:ext>
            </a:extLst>
          </p:cNvPr>
          <p:cNvSpPr>
            <a:spLocks noGrp="1"/>
          </p:cNvSpPr>
          <p:nvPr>
            <p:ph type="title"/>
          </p:nvPr>
        </p:nvSpPr>
        <p:spPr/>
        <p:txBody>
          <a:bodyPr>
            <a:normAutofit fontScale="90000"/>
          </a:bodyPr>
          <a:lstStyle/>
          <a:p>
            <a:pPr algn="l"/>
            <a:r>
              <a:rPr lang="en-US" dirty="0"/>
              <a:t>Who appeared to Cornelius in his vision?  (10:3)</a:t>
            </a:r>
          </a:p>
        </p:txBody>
      </p:sp>
      <p:sp>
        <p:nvSpPr>
          <p:cNvPr id="3" name="Content Placeholder 2">
            <a:extLst>
              <a:ext uri="{FF2B5EF4-FFF2-40B4-BE49-F238E27FC236}">
                <a16:creationId xmlns:a16="http://schemas.microsoft.com/office/drawing/2014/main" id="{DDA68742-4A82-4D14-80A2-C01BADA9B60C}"/>
              </a:ext>
            </a:extLst>
          </p:cNvPr>
          <p:cNvSpPr>
            <a:spLocks noGrp="1"/>
          </p:cNvSpPr>
          <p:nvPr>
            <p:ph idx="1"/>
          </p:nvPr>
        </p:nvSpPr>
        <p:spPr>
          <a:xfrm>
            <a:off x="457200" y="1905000"/>
            <a:ext cx="8229600" cy="4221163"/>
          </a:xfrm>
        </p:spPr>
        <p:txBody>
          <a:bodyPr>
            <a:normAutofit/>
          </a:bodyPr>
          <a:lstStyle/>
          <a:p>
            <a:pPr marL="514350" indent="-514350">
              <a:buFont typeface="+mj-lt"/>
              <a:buAutoNum type="arabicPeriod"/>
            </a:pPr>
            <a:r>
              <a:rPr lang="en-US" sz="4000" dirty="0"/>
              <a:t>Peter</a:t>
            </a:r>
          </a:p>
          <a:p>
            <a:pPr marL="514350" indent="-514350">
              <a:buFont typeface="+mj-lt"/>
              <a:buAutoNum type="arabicPeriod"/>
            </a:pPr>
            <a:r>
              <a:rPr lang="en-US" sz="4000" dirty="0"/>
              <a:t>An indistinct figure</a:t>
            </a:r>
          </a:p>
          <a:p>
            <a:pPr marL="514350" indent="-514350">
              <a:buFont typeface="+mj-lt"/>
              <a:buAutoNum type="arabicPeriod"/>
            </a:pPr>
            <a:r>
              <a:rPr lang="en-US" sz="4000" dirty="0">
                <a:solidFill>
                  <a:srgbClr val="FFFF00"/>
                </a:solidFill>
              </a:rPr>
              <a:t>An angel of God</a:t>
            </a:r>
          </a:p>
        </p:txBody>
      </p:sp>
    </p:spTree>
    <p:extLst>
      <p:ext uri="{BB962C8B-B14F-4D97-AF65-F5344CB8AC3E}">
        <p14:creationId xmlns:p14="http://schemas.microsoft.com/office/powerpoint/2010/main" val="124163071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1212</Words>
  <Application>Microsoft Office PowerPoint</Application>
  <PresentationFormat>On-screen Show (4:3)</PresentationFormat>
  <Paragraphs>154</Paragraphs>
  <Slides>39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1_Office Theme</vt:lpstr>
      <vt:lpstr>ACTS Dig Site 7</vt:lpstr>
      <vt:lpstr>Who was a centurion in what was known as the Italian Regiment?  (10:1)</vt:lpstr>
      <vt:lpstr>Who was a centurion in what was known as the Italian Regiment?  (10:1)</vt:lpstr>
      <vt:lpstr>How are Cornelius and his family described?  (10:2)</vt:lpstr>
      <vt:lpstr>How are Cornelius and his family described?  (10:2)</vt:lpstr>
      <vt:lpstr>At what time did Cornelius have a vision?  (10:3)</vt:lpstr>
      <vt:lpstr>At what time did Cornelius have a vision?  (10:3)</vt:lpstr>
      <vt:lpstr>Who appeared to Cornelius in his vision?  (10:3)</vt:lpstr>
      <vt:lpstr>Who appeared to Cornelius in his vision?  (10:3)</vt:lpstr>
      <vt:lpstr>From where were Cornelius’s men to get Simon who is called Peter?   (10:5-6)</vt:lpstr>
      <vt:lpstr>From where were Cornelius’s men to get Simon who is called Peter?   (10:5-6)</vt:lpstr>
      <vt:lpstr>Who did Cornelius send to Joppa?  (10:7-8)</vt:lpstr>
      <vt:lpstr>Who did Cornelius send to Joppa?  (10:7-8)</vt:lpstr>
      <vt:lpstr>About what time did Peter go up on the roof to pray?  (10:9)</vt:lpstr>
      <vt:lpstr>About what time did Peter go up on the roof to pray?  (10:9)</vt:lpstr>
      <vt:lpstr>Where was Peter praying when he fell into a trance?  (10:9-10)</vt:lpstr>
      <vt:lpstr>Where was Peter praying when he fell into a trance?  (10:9-10)</vt:lpstr>
      <vt:lpstr>What did Peter see while he was praying?  (10:11-12)</vt:lpstr>
      <vt:lpstr>What did Peter see while he was praying?  (10:11-12)</vt:lpstr>
      <vt:lpstr>What did the large sheet contain?  (10:12)</vt:lpstr>
      <vt:lpstr>What did the large sheet contain?  (10:12)</vt:lpstr>
      <vt:lpstr>What did a voice say to Peter when he saw the sheet that contained different animals?  (10:12-13)</vt:lpstr>
      <vt:lpstr>What did a voice say to Peter when he saw the sheet that contained different animals?  (10:12-13)</vt:lpstr>
      <vt:lpstr>What did the voice say after Peter said he had never eaten anything impure or unclean?  (10:14-15)</vt:lpstr>
      <vt:lpstr>What did the voice say after Peter said he had never eaten anything impure or unclean?  (10:14-15)</vt:lpstr>
      <vt:lpstr>How many times did Peter see this vision?  (10:16)</vt:lpstr>
      <vt:lpstr>How many times did Peter see this vision?  (10:16)</vt:lpstr>
      <vt:lpstr>Who did the Spirit say He had sent to Peter?  (10:17-20)</vt:lpstr>
      <vt:lpstr>Who did the Spirit say He had sent to Peter?  (10:17-20)</vt:lpstr>
      <vt:lpstr>What did Peter ask the men who were sent by Cornelius?  (10:21)</vt:lpstr>
      <vt:lpstr>What did Peter ask the men who were sent by Cornelius?  (10:21)</vt:lpstr>
      <vt:lpstr>How did the men describe Cornelius?  (10:22)</vt:lpstr>
      <vt:lpstr>How did the men describe Cornelius?  (10:22)</vt:lpstr>
      <vt:lpstr>Who did Peter invite into the house to be his guests?  (10:23)</vt:lpstr>
      <vt:lpstr>Who did Peter invite into the house to be his guests?  (10:23)</vt:lpstr>
      <vt:lpstr>What did Peter do the next day after his vision?  (10:23)</vt:lpstr>
      <vt:lpstr>What did Peter do the next day after his vision?  (10:23)</vt:lpstr>
      <vt:lpstr>Finish this verse, “Do not conform to the pattern of this world, but be transformed by the renewing of your mind.  Then you will be able to test and approve what God’s will is -- …”  (Romans 12:2)</vt:lpstr>
      <vt:lpstr>Finish this verse, “Do not conform to the pattern of this world, but be transformed by the renewing of your mind.  Then you will be able to test and approve what God’s will is -- …”  (Romans 12:2)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and 2nd Samuel Dig Site 9</dc:title>
  <dc:creator>Kathy Randels</dc:creator>
  <cp:lastModifiedBy>Kathy Randels</cp:lastModifiedBy>
  <cp:revision>11</cp:revision>
  <dcterms:created xsi:type="dcterms:W3CDTF">2016-04-16T17:22:52Z</dcterms:created>
  <dcterms:modified xsi:type="dcterms:W3CDTF">2018-08-14T13:43:31Z</dcterms:modified>
</cp:coreProperties>
</file>