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76" r:id="rId3"/>
    <p:sldId id="277" r:id="rId4"/>
    <p:sldId id="258" r:id="rId5"/>
    <p:sldId id="259" r:id="rId6"/>
    <p:sldId id="260" r:id="rId7"/>
    <p:sldId id="261" r:id="rId8"/>
    <p:sldId id="262" r:id="rId9"/>
    <p:sldId id="257" r:id="rId10"/>
    <p:sldId id="263" r:id="rId11"/>
    <p:sldId id="264" r:id="rId12"/>
    <p:sldId id="265" r:id="rId13"/>
    <p:sldId id="275" r:id="rId14"/>
    <p:sldId id="273" r:id="rId15"/>
    <p:sldId id="266" r:id="rId16"/>
    <p:sldId id="267" r:id="rId17"/>
    <p:sldId id="268" r:id="rId18"/>
    <p:sldId id="269" r:id="rId19"/>
    <p:sldId id="270" r:id="rId20"/>
    <p:sldId id="272" r:id="rId21"/>
    <p:sldId id="271" r:id="rId2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4" d="100"/>
          <a:sy n="64" d="100"/>
        </p:scale>
        <p:origin x="100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8914"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38915"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 name="Rectangle 4">
            <a:extLst>
              <a:ext uri="{FF2B5EF4-FFF2-40B4-BE49-F238E27FC236}">
                <a16:creationId xmlns:a16="http://schemas.microsoft.com/office/drawing/2014/main" id="{C30F693D-4C79-8119-9A03-98FD2A905BC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4CA35D20-B5A3-1A4C-56CF-7C18FDE778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BA3B93F1-B015-50A7-7B05-D0DE672F7EAC}"/>
              </a:ext>
            </a:extLst>
          </p:cNvPr>
          <p:cNvSpPr>
            <a:spLocks noGrp="1" noChangeArrowheads="1"/>
          </p:cNvSpPr>
          <p:nvPr>
            <p:ph type="sldNum" sz="quarter" idx="12"/>
          </p:nvPr>
        </p:nvSpPr>
        <p:spPr>
          <a:ln/>
        </p:spPr>
        <p:txBody>
          <a:bodyPr/>
          <a:lstStyle>
            <a:lvl1pPr>
              <a:defRPr/>
            </a:lvl1pPr>
          </a:lstStyle>
          <a:p>
            <a:fld id="{BE78F1AB-EC9E-4741-BAA8-290DDFA2BDE3}" type="slidenum">
              <a:rPr lang="en-US" altLang="en-US"/>
              <a:pPr/>
              <a:t>‹#›</a:t>
            </a:fld>
            <a:endParaRPr lang="en-US" altLang="en-US"/>
          </a:p>
        </p:txBody>
      </p:sp>
    </p:spTree>
    <p:extLst>
      <p:ext uri="{BB962C8B-B14F-4D97-AF65-F5344CB8AC3E}">
        <p14:creationId xmlns:p14="http://schemas.microsoft.com/office/powerpoint/2010/main" val="1704943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90CBA93-817F-C0F2-4208-EBD630DF503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B2C68F9-A06D-7BEC-0446-EAFB10340FF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68AF228-E287-3FA6-B833-4498F57E3EF0}"/>
              </a:ext>
            </a:extLst>
          </p:cNvPr>
          <p:cNvSpPr>
            <a:spLocks noGrp="1" noChangeArrowheads="1"/>
          </p:cNvSpPr>
          <p:nvPr>
            <p:ph type="sldNum" sz="quarter" idx="12"/>
          </p:nvPr>
        </p:nvSpPr>
        <p:spPr>
          <a:ln/>
        </p:spPr>
        <p:txBody>
          <a:bodyPr/>
          <a:lstStyle>
            <a:lvl1pPr>
              <a:defRPr/>
            </a:lvl1pPr>
          </a:lstStyle>
          <a:p>
            <a:fld id="{EBF9FD0A-F041-4FC1-82E3-8CDFEB7E0A0C}" type="slidenum">
              <a:rPr lang="en-US" altLang="en-US"/>
              <a:pPr/>
              <a:t>‹#›</a:t>
            </a:fld>
            <a:endParaRPr lang="en-US" altLang="en-US"/>
          </a:p>
        </p:txBody>
      </p:sp>
    </p:spTree>
    <p:extLst>
      <p:ext uri="{BB962C8B-B14F-4D97-AF65-F5344CB8AC3E}">
        <p14:creationId xmlns:p14="http://schemas.microsoft.com/office/powerpoint/2010/main" val="1856436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3946BCF-8BE4-91A6-76D5-570F07A3EBA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18A9D7B-73B0-085F-60D2-9E4CC993DC3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367E78B-8C3D-56C1-FFB6-205F0F0D6CCD}"/>
              </a:ext>
            </a:extLst>
          </p:cNvPr>
          <p:cNvSpPr>
            <a:spLocks noGrp="1" noChangeArrowheads="1"/>
          </p:cNvSpPr>
          <p:nvPr>
            <p:ph type="sldNum" sz="quarter" idx="12"/>
          </p:nvPr>
        </p:nvSpPr>
        <p:spPr>
          <a:ln/>
        </p:spPr>
        <p:txBody>
          <a:bodyPr/>
          <a:lstStyle>
            <a:lvl1pPr>
              <a:defRPr/>
            </a:lvl1pPr>
          </a:lstStyle>
          <a:p>
            <a:fld id="{7D76E0CF-8313-45A3-8895-DB30CF55F9F3}" type="slidenum">
              <a:rPr lang="en-US" altLang="en-US"/>
              <a:pPr/>
              <a:t>‹#›</a:t>
            </a:fld>
            <a:endParaRPr lang="en-US" altLang="en-US"/>
          </a:p>
        </p:txBody>
      </p:sp>
    </p:spTree>
    <p:extLst>
      <p:ext uri="{BB962C8B-B14F-4D97-AF65-F5344CB8AC3E}">
        <p14:creationId xmlns:p14="http://schemas.microsoft.com/office/powerpoint/2010/main" val="4253631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65BE1F1-356E-99E9-8F7D-F5982DCBAA1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FA083A5-884F-FE93-AEE3-617D8A0387D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AF1F16C-9671-930A-BEAF-0CA1B3169A43}"/>
              </a:ext>
            </a:extLst>
          </p:cNvPr>
          <p:cNvSpPr>
            <a:spLocks noGrp="1" noChangeArrowheads="1"/>
          </p:cNvSpPr>
          <p:nvPr>
            <p:ph type="sldNum" sz="quarter" idx="12"/>
          </p:nvPr>
        </p:nvSpPr>
        <p:spPr>
          <a:ln/>
        </p:spPr>
        <p:txBody>
          <a:bodyPr/>
          <a:lstStyle>
            <a:lvl1pPr>
              <a:defRPr/>
            </a:lvl1pPr>
          </a:lstStyle>
          <a:p>
            <a:fld id="{CD5F898F-9210-4E59-B165-F3AFB818E52B}" type="slidenum">
              <a:rPr lang="en-US" altLang="en-US"/>
              <a:pPr/>
              <a:t>‹#›</a:t>
            </a:fld>
            <a:endParaRPr lang="en-US" altLang="en-US"/>
          </a:p>
        </p:txBody>
      </p:sp>
    </p:spTree>
    <p:extLst>
      <p:ext uri="{BB962C8B-B14F-4D97-AF65-F5344CB8AC3E}">
        <p14:creationId xmlns:p14="http://schemas.microsoft.com/office/powerpoint/2010/main" val="4093871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BB0EAA8-9C51-9A0B-7811-3D6E31527A3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237F9C6-4DF1-F532-E75C-7E4B3201F96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68B57DF-632E-9F2C-10BD-AD5653D0EE62}"/>
              </a:ext>
            </a:extLst>
          </p:cNvPr>
          <p:cNvSpPr>
            <a:spLocks noGrp="1" noChangeArrowheads="1"/>
          </p:cNvSpPr>
          <p:nvPr>
            <p:ph type="sldNum" sz="quarter" idx="12"/>
          </p:nvPr>
        </p:nvSpPr>
        <p:spPr>
          <a:ln/>
        </p:spPr>
        <p:txBody>
          <a:bodyPr/>
          <a:lstStyle>
            <a:lvl1pPr>
              <a:defRPr/>
            </a:lvl1pPr>
          </a:lstStyle>
          <a:p>
            <a:fld id="{F736F6A2-3619-459D-AA76-6959B078612B}" type="slidenum">
              <a:rPr lang="en-US" altLang="en-US"/>
              <a:pPr/>
              <a:t>‹#›</a:t>
            </a:fld>
            <a:endParaRPr lang="en-US" altLang="en-US"/>
          </a:p>
        </p:txBody>
      </p:sp>
    </p:spTree>
    <p:extLst>
      <p:ext uri="{BB962C8B-B14F-4D97-AF65-F5344CB8AC3E}">
        <p14:creationId xmlns:p14="http://schemas.microsoft.com/office/powerpoint/2010/main" val="3147667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6AA0713-7A04-B878-66DA-F8F7C715C7A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D163CF6-182E-58E6-F084-EC98FF8E1C1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95C6D18-4C6B-2F4C-EB05-40037A19ABAB}"/>
              </a:ext>
            </a:extLst>
          </p:cNvPr>
          <p:cNvSpPr>
            <a:spLocks noGrp="1" noChangeArrowheads="1"/>
          </p:cNvSpPr>
          <p:nvPr>
            <p:ph type="sldNum" sz="quarter" idx="12"/>
          </p:nvPr>
        </p:nvSpPr>
        <p:spPr>
          <a:ln/>
        </p:spPr>
        <p:txBody>
          <a:bodyPr/>
          <a:lstStyle>
            <a:lvl1pPr>
              <a:defRPr/>
            </a:lvl1pPr>
          </a:lstStyle>
          <a:p>
            <a:fld id="{66550B8D-9A82-4F59-AD65-43280F9CF7FD}" type="slidenum">
              <a:rPr lang="en-US" altLang="en-US"/>
              <a:pPr/>
              <a:t>‹#›</a:t>
            </a:fld>
            <a:endParaRPr lang="en-US" altLang="en-US"/>
          </a:p>
        </p:txBody>
      </p:sp>
    </p:spTree>
    <p:extLst>
      <p:ext uri="{BB962C8B-B14F-4D97-AF65-F5344CB8AC3E}">
        <p14:creationId xmlns:p14="http://schemas.microsoft.com/office/powerpoint/2010/main" val="4258509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791ABF1-1B2D-AE5E-6BCA-A374624E5C7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2000484F-4E4B-0B77-BE00-63F975E8B04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6961E605-3153-BD05-0D4C-E6F8AC9D03E3}"/>
              </a:ext>
            </a:extLst>
          </p:cNvPr>
          <p:cNvSpPr>
            <a:spLocks noGrp="1" noChangeArrowheads="1"/>
          </p:cNvSpPr>
          <p:nvPr>
            <p:ph type="sldNum" sz="quarter" idx="12"/>
          </p:nvPr>
        </p:nvSpPr>
        <p:spPr>
          <a:ln/>
        </p:spPr>
        <p:txBody>
          <a:bodyPr/>
          <a:lstStyle>
            <a:lvl1pPr>
              <a:defRPr/>
            </a:lvl1pPr>
          </a:lstStyle>
          <a:p>
            <a:fld id="{769C735A-988E-4C74-A3FF-682D69A89C08}" type="slidenum">
              <a:rPr lang="en-US" altLang="en-US"/>
              <a:pPr/>
              <a:t>‹#›</a:t>
            </a:fld>
            <a:endParaRPr lang="en-US" altLang="en-US"/>
          </a:p>
        </p:txBody>
      </p:sp>
    </p:spTree>
    <p:extLst>
      <p:ext uri="{BB962C8B-B14F-4D97-AF65-F5344CB8AC3E}">
        <p14:creationId xmlns:p14="http://schemas.microsoft.com/office/powerpoint/2010/main" val="3138892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AB340E4-8D3D-2E4D-0FFB-82E0BE2141C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606EB96A-4141-17F0-6448-0D7E6C61ABD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6C5846C-73A8-77D1-A422-E8D857B107F4}"/>
              </a:ext>
            </a:extLst>
          </p:cNvPr>
          <p:cNvSpPr>
            <a:spLocks noGrp="1" noChangeArrowheads="1"/>
          </p:cNvSpPr>
          <p:nvPr>
            <p:ph type="sldNum" sz="quarter" idx="12"/>
          </p:nvPr>
        </p:nvSpPr>
        <p:spPr>
          <a:ln/>
        </p:spPr>
        <p:txBody>
          <a:bodyPr/>
          <a:lstStyle>
            <a:lvl1pPr>
              <a:defRPr/>
            </a:lvl1pPr>
          </a:lstStyle>
          <a:p>
            <a:fld id="{46C12827-2232-4185-BB94-BE39CD4A2336}" type="slidenum">
              <a:rPr lang="en-US" altLang="en-US"/>
              <a:pPr/>
              <a:t>‹#›</a:t>
            </a:fld>
            <a:endParaRPr lang="en-US" altLang="en-US"/>
          </a:p>
        </p:txBody>
      </p:sp>
    </p:spTree>
    <p:extLst>
      <p:ext uri="{BB962C8B-B14F-4D97-AF65-F5344CB8AC3E}">
        <p14:creationId xmlns:p14="http://schemas.microsoft.com/office/powerpoint/2010/main" val="2228790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7DE6985-3A2E-041F-FF6F-F2DB7878A64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8C084BFD-C032-4ACF-4AFD-CD13BD51703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BC82EA95-C9E1-6309-E60D-CCA2C0104584}"/>
              </a:ext>
            </a:extLst>
          </p:cNvPr>
          <p:cNvSpPr>
            <a:spLocks noGrp="1" noChangeArrowheads="1"/>
          </p:cNvSpPr>
          <p:nvPr>
            <p:ph type="sldNum" sz="quarter" idx="12"/>
          </p:nvPr>
        </p:nvSpPr>
        <p:spPr>
          <a:ln/>
        </p:spPr>
        <p:txBody>
          <a:bodyPr/>
          <a:lstStyle>
            <a:lvl1pPr>
              <a:defRPr/>
            </a:lvl1pPr>
          </a:lstStyle>
          <a:p>
            <a:fld id="{C9ABEA8C-2C0C-4E3F-A9FD-79506A548CE4}" type="slidenum">
              <a:rPr lang="en-US" altLang="en-US"/>
              <a:pPr/>
              <a:t>‹#›</a:t>
            </a:fld>
            <a:endParaRPr lang="en-US" altLang="en-US"/>
          </a:p>
        </p:txBody>
      </p:sp>
    </p:spTree>
    <p:extLst>
      <p:ext uri="{BB962C8B-B14F-4D97-AF65-F5344CB8AC3E}">
        <p14:creationId xmlns:p14="http://schemas.microsoft.com/office/powerpoint/2010/main" val="3325091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3436174-59ED-12A9-D382-28CB1AD677B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47B58C7-747E-EC42-AFC4-3CF4EFEEE5B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5FB3DD2-1AF2-1B50-CACF-A60886D7B857}"/>
              </a:ext>
            </a:extLst>
          </p:cNvPr>
          <p:cNvSpPr>
            <a:spLocks noGrp="1" noChangeArrowheads="1"/>
          </p:cNvSpPr>
          <p:nvPr>
            <p:ph type="sldNum" sz="quarter" idx="12"/>
          </p:nvPr>
        </p:nvSpPr>
        <p:spPr>
          <a:ln/>
        </p:spPr>
        <p:txBody>
          <a:bodyPr/>
          <a:lstStyle>
            <a:lvl1pPr>
              <a:defRPr/>
            </a:lvl1pPr>
          </a:lstStyle>
          <a:p>
            <a:fld id="{CAB0B931-2A92-409D-AC59-DA1CD38B5619}" type="slidenum">
              <a:rPr lang="en-US" altLang="en-US"/>
              <a:pPr/>
              <a:t>‹#›</a:t>
            </a:fld>
            <a:endParaRPr lang="en-US" altLang="en-US"/>
          </a:p>
        </p:txBody>
      </p:sp>
    </p:spTree>
    <p:extLst>
      <p:ext uri="{BB962C8B-B14F-4D97-AF65-F5344CB8AC3E}">
        <p14:creationId xmlns:p14="http://schemas.microsoft.com/office/powerpoint/2010/main" val="2674881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1A2FE0C-A731-2858-5668-3A9984D8E82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EB11140-068A-D9BF-F39A-4966EBE9FD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A1377A7-6BBF-75F6-C5AE-C179E748A37B}"/>
              </a:ext>
            </a:extLst>
          </p:cNvPr>
          <p:cNvSpPr>
            <a:spLocks noGrp="1" noChangeArrowheads="1"/>
          </p:cNvSpPr>
          <p:nvPr>
            <p:ph type="sldNum" sz="quarter" idx="12"/>
          </p:nvPr>
        </p:nvSpPr>
        <p:spPr>
          <a:ln/>
        </p:spPr>
        <p:txBody>
          <a:bodyPr/>
          <a:lstStyle>
            <a:lvl1pPr>
              <a:defRPr/>
            </a:lvl1pPr>
          </a:lstStyle>
          <a:p>
            <a:fld id="{FA083342-B958-4246-86F3-2562CFB2C6C8}" type="slidenum">
              <a:rPr lang="en-US" altLang="en-US"/>
              <a:pPr/>
              <a:t>‹#›</a:t>
            </a:fld>
            <a:endParaRPr lang="en-US" altLang="en-US"/>
          </a:p>
        </p:txBody>
      </p:sp>
    </p:spTree>
    <p:extLst>
      <p:ext uri="{BB962C8B-B14F-4D97-AF65-F5344CB8AC3E}">
        <p14:creationId xmlns:p14="http://schemas.microsoft.com/office/powerpoint/2010/main" val="450592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338E5ACD-D58B-2168-1E22-BD7C09C1BCCE}"/>
              </a:ext>
            </a:extLst>
          </p:cNvPr>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a:extLst>
              <a:ext uri="{FF2B5EF4-FFF2-40B4-BE49-F238E27FC236}">
                <a16:creationId xmlns:a16="http://schemas.microsoft.com/office/drawing/2014/main" id="{E7B3DA5C-6901-ECAB-71CF-119D7713AA8F}"/>
              </a:ext>
            </a:extLst>
          </p:cNvPr>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892" name="Rectangle 4">
            <a:extLst>
              <a:ext uri="{FF2B5EF4-FFF2-40B4-BE49-F238E27FC236}">
                <a16:creationId xmlns:a16="http://schemas.microsoft.com/office/drawing/2014/main" id="{085A28ED-DBF2-30FA-99BB-708E05DAAAFC}"/>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cs typeface="Arial" charset="0"/>
              </a:defRPr>
            </a:lvl1pPr>
          </a:lstStyle>
          <a:p>
            <a:pPr>
              <a:defRPr/>
            </a:pPr>
            <a:endParaRPr lang="en-US"/>
          </a:p>
        </p:txBody>
      </p:sp>
      <p:sp>
        <p:nvSpPr>
          <p:cNvPr id="37893" name="Rectangle 5">
            <a:extLst>
              <a:ext uri="{FF2B5EF4-FFF2-40B4-BE49-F238E27FC236}">
                <a16:creationId xmlns:a16="http://schemas.microsoft.com/office/drawing/2014/main" id="{F8A32B01-68C2-F463-55B3-551CA35DB3D7}"/>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cs typeface="Arial" charset="0"/>
              </a:defRPr>
            </a:lvl1pPr>
          </a:lstStyle>
          <a:p>
            <a:pPr>
              <a:defRPr/>
            </a:pPr>
            <a:endParaRPr lang="en-US"/>
          </a:p>
        </p:txBody>
      </p:sp>
      <p:sp>
        <p:nvSpPr>
          <p:cNvPr id="37894" name="Rectangle 6">
            <a:extLst>
              <a:ext uri="{FF2B5EF4-FFF2-40B4-BE49-F238E27FC236}">
                <a16:creationId xmlns:a16="http://schemas.microsoft.com/office/drawing/2014/main" id="{F2FF8698-D282-E8F5-FB08-0FA50B551CAA}"/>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fld id="{6D1AE443-7EBA-4563-A3DE-C74A5189121F}"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wmf"/><Relationship Id="rId4" Type="http://schemas.openxmlformats.org/officeDocument/2006/relationships/image" Target="../media/image20.wmf"/></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hyperlink" Target="https://medium.com/@TonyStoryteller/a-tinderbox-that-could-be-set-off-by-a-small-spark-db959d159a8c" TargetMode="Externa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E196310-351E-9F94-A028-135B2ABFF986}"/>
              </a:ext>
            </a:extLst>
          </p:cNvPr>
          <p:cNvSpPr>
            <a:spLocks noGrp="1" noChangeArrowheads="1"/>
          </p:cNvSpPr>
          <p:nvPr>
            <p:ph type="ctrTitle"/>
          </p:nvPr>
        </p:nvSpPr>
        <p:spPr>
          <a:xfrm>
            <a:off x="685800" y="2133600"/>
            <a:ext cx="7772400" cy="1828800"/>
          </a:xfrm>
        </p:spPr>
        <p:txBody>
          <a:bodyPr/>
          <a:lstStyle/>
          <a:p>
            <a:pPr eaLnBrk="1" hangingPunct="1">
              <a:defRPr/>
            </a:pPr>
            <a:r>
              <a:rPr lang="en-US" b="1" dirty="0"/>
              <a:t>Dig Site 7</a:t>
            </a:r>
            <a:endParaRPr lang="en-US" dirty="0">
              <a:solidFill>
                <a:srgbClr val="CC0099"/>
              </a:solidFill>
            </a:endParaRPr>
          </a:p>
        </p:txBody>
      </p:sp>
      <p:sp>
        <p:nvSpPr>
          <p:cNvPr id="2051" name="Rectangle 3">
            <a:extLst>
              <a:ext uri="{FF2B5EF4-FFF2-40B4-BE49-F238E27FC236}">
                <a16:creationId xmlns:a16="http://schemas.microsoft.com/office/drawing/2014/main" id="{1E2BA912-C73A-4F24-14BE-13B78224049A}"/>
              </a:ext>
            </a:extLst>
          </p:cNvPr>
          <p:cNvSpPr>
            <a:spLocks noGrp="1" noChangeArrowheads="1"/>
          </p:cNvSpPr>
          <p:nvPr>
            <p:ph type="subTitle" idx="1"/>
          </p:nvPr>
        </p:nvSpPr>
        <p:spPr>
          <a:xfrm>
            <a:off x="1371600" y="3657600"/>
            <a:ext cx="6400800" cy="838200"/>
          </a:xfrm>
        </p:spPr>
        <p:txBody>
          <a:bodyPr/>
          <a:lstStyle/>
          <a:p>
            <a:pPr eaLnBrk="1" hangingPunct="1">
              <a:defRPr/>
            </a:pPr>
            <a:r>
              <a:rPr lang="en-US"/>
              <a:t>Acts 10:1-23</a:t>
            </a:r>
          </a:p>
        </p:txBody>
      </p:sp>
      <p:sp>
        <p:nvSpPr>
          <p:cNvPr id="2" name="Rectangle 1">
            <a:extLst>
              <a:ext uri="{FF2B5EF4-FFF2-40B4-BE49-F238E27FC236}">
                <a16:creationId xmlns:a16="http://schemas.microsoft.com/office/drawing/2014/main" id="{3FA76BE8-B03F-6079-81AE-6C5EE379DD68}"/>
              </a:ext>
            </a:extLst>
          </p:cNvPr>
          <p:cNvSpPr/>
          <p:nvPr/>
        </p:nvSpPr>
        <p:spPr>
          <a:xfrm>
            <a:off x="3351890" y="1245247"/>
            <a:ext cx="2440220" cy="1107996"/>
          </a:xfrm>
          <a:prstGeom prst="rect">
            <a:avLst/>
          </a:prstGeom>
          <a:noFill/>
        </p:spPr>
        <p:txBody>
          <a:bodyPr wrap="square" lIns="91440" tIns="45720" rIns="91440" bIns="45720">
            <a:spAutoFit/>
          </a:bodyPr>
          <a:lstStyle/>
          <a:p>
            <a:pPr algn="ctr"/>
            <a:r>
              <a:rPr lang="en-US" sz="6600" b="1" cap="none" spc="0" dirty="0">
                <a:ln w="6600">
                  <a:solidFill>
                    <a:schemeClr val="accent2"/>
                  </a:solidFill>
                  <a:prstDash val="solid"/>
                </a:ln>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dist="38100" dir="2700000" algn="tl" rotWithShape="0">
                    <a:schemeClr val="accent2"/>
                  </a:outerShdw>
                </a:effectLst>
              </a:rPr>
              <a:t>ACTS</a:t>
            </a:r>
          </a:p>
        </p:txBody>
      </p:sp>
      <p:sp>
        <p:nvSpPr>
          <p:cNvPr id="3" name="TextBox 2">
            <a:extLst>
              <a:ext uri="{FF2B5EF4-FFF2-40B4-BE49-F238E27FC236}">
                <a16:creationId xmlns:a16="http://schemas.microsoft.com/office/drawing/2014/main" id="{6C0EBB00-3492-053C-0BED-18994F161498}"/>
              </a:ext>
            </a:extLst>
          </p:cNvPr>
          <p:cNvSpPr txBox="1"/>
          <p:nvPr/>
        </p:nvSpPr>
        <p:spPr>
          <a:xfrm>
            <a:off x="2057400" y="4495800"/>
            <a:ext cx="5029200" cy="584775"/>
          </a:xfrm>
          <a:prstGeom prst="rect">
            <a:avLst/>
          </a:prstGeom>
          <a:noFill/>
        </p:spPr>
        <p:txBody>
          <a:bodyPr wrap="square" rtlCol="0">
            <a:spAutoFit/>
          </a:bodyPr>
          <a:lstStyle/>
          <a:p>
            <a:pPr algn="ctr"/>
            <a:r>
              <a:rPr lang="en-US" sz="3200" i="1" dirty="0"/>
              <a:t>To Eat or Not to Eat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D26848CC-740B-3FFE-8A7A-A7227908D53B}"/>
              </a:ext>
            </a:extLst>
          </p:cNvPr>
          <p:cNvSpPr>
            <a:spLocks noGrp="1" noChangeArrowheads="1"/>
          </p:cNvSpPr>
          <p:nvPr>
            <p:ph type="body" idx="1"/>
          </p:nvPr>
        </p:nvSpPr>
        <p:spPr>
          <a:xfrm>
            <a:off x="457200" y="381000"/>
            <a:ext cx="8458200" cy="1600200"/>
          </a:xfrm>
        </p:spPr>
        <p:txBody>
          <a:bodyPr/>
          <a:lstStyle/>
          <a:p>
            <a:pPr marL="0" indent="4763" eaLnBrk="1" hangingPunct="1">
              <a:buFont typeface="Wingdings" panose="05000000000000000000" pitchFamily="2" charset="2"/>
              <a:buNone/>
              <a:defRPr/>
            </a:pPr>
            <a:r>
              <a:rPr lang="en-US" b="1" dirty="0"/>
              <a:t>He became hungry and wanted something to eat, and while the meal was being prepared, he fell into a trance.</a:t>
            </a:r>
            <a:endParaRPr lang="en-US" dirty="0"/>
          </a:p>
        </p:txBody>
      </p:sp>
      <p:pic>
        <p:nvPicPr>
          <p:cNvPr id="9219" name="Picture 3" descr="Peter's vision">
            <a:extLst>
              <a:ext uri="{FF2B5EF4-FFF2-40B4-BE49-F238E27FC236}">
                <a16:creationId xmlns:a16="http://schemas.microsoft.com/office/drawing/2014/main" id="{E7328851-562F-0E5E-D8E8-062341C830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057400"/>
            <a:ext cx="3817938"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5" descr="ANd9GcSQ65lVeXnQUZLIlCgcV_6wgz8yFuKgOlu9A73Zxb1t30rBQjrB">
            <a:extLst>
              <a:ext uri="{FF2B5EF4-FFF2-40B4-BE49-F238E27FC236}">
                <a16:creationId xmlns:a16="http://schemas.microsoft.com/office/drawing/2014/main" id="{B55AF997-5E9D-3D2C-5054-E66D742EA7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1" y="3120231"/>
            <a:ext cx="281940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AutoShape 6">
            <a:extLst>
              <a:ext uri="{FF2B5EF4-FFF2-40B4-BE49-F238E27FC236}">
                <a16:creationId xmlns:a16="http://schemas.microsoft.com/office/drawing/2014/main" id="{9BC1CE11-2676-904E-DF4C-33B166BFCDAE}"/>
              </a:ext>
            </a:extLst>
          </p:cNvPr>
          <p:cNvSpPr>
            <a:spLocks noChangeArrowheads="1"/>
          </p:cNvSpPr>
          <p:nvPr/>
        </p:nvSpPr>
        <p:spPr bwMode="auto">
          <a:xfrm>
            <a:off x="4343400" y="2133600"/>
            <a:ext cx="2895600" cy="685800"/>
          </a:xfrm>
          <a:prstGeom prst="wedgeRoundRectCallout">
            <a:avLst>
              <a:gd name="adj1" fmla="val 65898"/>
              <a:gd name="adj2" fmla="val 16898"/>
              <a:gd name="adj3" fmla="val 16667"/>
            </a:avLst>
          </a:prstGeom>
          <a:solidFill>
            <a:schemeClr val="hlink"/>
          </a:solidFill>
          <a:ln w="9525">
            <a:solidFill>
              <a:schemeClr val="tx1"/>
            </a:solidFill>
            <a:miter lim="800000"/>
            <a:headEnd/>
            <a:tailEnd/>
          </a:ln>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sz="3400">
                <a:solidFill>
                  <a:schemeClr val="bg2"/>
                </a:solidFill>
                <a:latin typeface="Comic Sans MS" panose="030F0702030302020204" pitchFamily="66" charset="0"/>
              </a:rPr>
              <a:t>I’m hungry!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798BAF0B-B76B-561E-87A5-FF3B4F6F6D75}"/>
              </a:ext>
            </a:extLst>
          </p:cNvPr>
          <p:cNvSpPr>
            <a:spLocks noGrp="1" noChangeArrowheads="1"/>
          </p:cNvSpPr>
          <p:nvPr>
            <p:ph type="body" idx="1"/>
          </p:nvPr>
        </p:nvSpPr>
        <p:spPr>
          <a:xfrm>
            <a:off x="0" y="381000"/>
            <a:ext cx="3962400" cy="6096000"/>
          </a:xfrm>
        </p:spPr>
        <p:txBody>
          <a:bodyPr/>
          <a:lstStyle/>
          <a:p>
            <a:pPr marL="0" indent="4763" algn="ctr" eaLnBrk="1" hangingPunct="1">
              <a:buFont typeface="Wingdings" panose="05000000000000000000" pitchFamily="2" charset="2"/>
              <a:buNone/>
              <a:defRPr/>
            </a:pPr>
            <a:r>
              <a:rPr lang="en-US" b="1" dirty="0"/>
              <a:t>He saw heaven opened and something like a large sheet being let down to earth by its four corners. It contained all kinds of four-footed animals, as well as reptiles and birds.</a:t>
            </a:r>
            <a:endParaRPr lang="en-US" dirty="0"/>
          </a:p>
        </p:txBody>
      </p:sp>
      <p:pic>
        <p:nvPicPr>
          <p:cNvPr id="10243" name="Picture 9" descr="Peter's vision (2)">
            <a:extLst>
              <a:ext uri="{FF2B5EF4-FFF2-40B4-BE49-F238E27FC236}">
                <a16:creationId xmlns:a16="http://schemas.microsoft.com/office/drawing/2014/main" id="{C8C65D7D-ECB9-3374-F849-F55A9393A4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9700" y="228600"/>
            <a:ext cx="51943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3319D6F1-C07C-19FE-FBE5-2B9CE3955197}"/>
              </a:ext>
            </a:extLst>
          </p:cNvPr>
          <p:cNvSpPr>
            <a:spLocks noGrp="1" noChangeArrowheads="1"/>
          </p:cNvSpPr>
          <p:nvPr>
            <p:ph type="body" idx="1"/>
          </p:nvPr>
        </p:nvSpPr>
        <p:spPr>
          <a:xfrm>
            <a:off x="457200" y="381000"/>
            <a:ext cx="3733800" cy="1143000"/>
          </a:xfrm>
        </p:spPr>
        <p:txBody>
          <a:bodyPr/>
          <a:lstStyle/>
          <a:p>
            <a:pPr marL="0" indent="4763" eaLnBrk="1" hangingPunct="1">
              <a:buFont typeface="Wingdings" panose="05000000000000000000" pitchFamily="2" charset="2"/>
              <a:buNone/>
              <a:defRPr/>
            </a:pPr>
            <a:r>
              <a:rPr lang="en-US" sz="3400" dirty="0"/>
              <a:t>Then a voice told him,</a:t>
            </a:r>
          </a:p>
        </p:txBody>
      </p:sp>
      <p:pic>
        <p:nvPicPr>
          <p:cNvPr id="11267" name="Picture 7" descr="Peter's vision (2)">
            <a:extLst>
              <a:ext uri="{FF2B5EF4-FFF2-40B4-BE49-F238E27FC236}">
                <a16:creationId xmlns:a16="http://schemas.microsoft.com/office/drawing/2014/main" id="{3540A351-00E7-3A80-50C9-37F34B7972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5113" y="381000"/>
            <a:ext cx="5068887"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7" name="AutoShape 9">
            <a:extLst>
              <a:ext uri="{FF2B5EF4-FFF2-40B4-BE49-F238E27FC236}">
                <a16:creationId xmlns:a16="http://schemas.microsoft.com/office/drawing/2014/main" id="{BFB6F482-7D61-D4D3-9B07-D4DCCEAED571}"/>
              </a:ext>
            </a:extLst>
          </p:cNvPr>
          <p:cNvSpPr>
            <a:spLocks noChangeArrowheads="1"/>
          </p:cNvSpPr>
          <p:nvPr/>
        </p:nvSpPr>
        <p:spPr bwMode="auto">
          <a:xfrm>
            <a:off x="381000" y="2209800"/>
            <a:ext cx="4648200" cy="2590800"/>
          </a:xfrm>
          <a:prstGeom prst="wedgeRectCallout">
            <a:avLst>
              <a:gd name="adj1" fmla="val 112497"/>
              <a:gd name="adj2" fmla="val -15703"/>
            </a:avLst>
          </a:prstGeom>
          <a:solidFill>
            <a:schemeClr val="accent1"/>
          </a:solidFill>
          <a:ln w="9525">
            <a:solidFill>
              <a:schemeClr val="tx1"/>
            </a:solidFill>
            <a:miter lim="800000"/>
            <a:headEnd/>
            <a:tailEnd/>
          </a:ln>
          <a:effectLst/>
        </p:spPr>
        <p:txBody>
          <a:bodyPr anchor="ctr"/>
          <a:lstStyle/>
          <a:p>
            <a:pPr algn="ctr" eaLnBrk="1" hangingPunct="1">
              <a:defRPr/>
            </a:pPr>
            <a:r>
              <a:rPr lang="en-US" sz="3600" b="1" dirty="0">
                <a:cs typeface="Arial" charset="0"/>
              </a:rPr>
              <a:t>"Surely not, Lord! I have never eaten anything impure or unclean."</a:t>
            </a:r>
            <a:endParaRPr lang="en-US" sz="3400" dirty="0">
              <a:effectLst>
                <a:outerShdw blurRad="38100" dist="38100" dir="2700000" algn="tl">
                  <a:srgbClr val="000000"/>
                </a:outerShdw>
              </a:effectLst>
              <a:latin typeface="Comic Sans MS" pitchFamily="66" charset="0"/>
              <a:cs typeface="Arial" charset="0"/>
            </a:endParaRPr>
          </a:p>
        </p:txBody>
      </p:sp>
      <p:sp>
        <p:nvSpPr>
          <p:cNvPr id="11269" name="AutoShape 12">
            <a:extLst>
              <a:ext uri="{FF2B5EF4-FFF2-40B4-BE49-F238E27FC236}">
                <a16:creationId xmlns:a16="http://schemas.microsoft.com/office/drawing/2014/main" id="{8D70451E-B304-9FB1-E2D8-151595E807A9}"/>
              </a:ext>
            </a:extLst>
          </p:cNvPr>
          <p:cNvSpPr>
            <a:spLocks noChangeArrowheads="1"/>
          </p:cNvSpPr>
          <p:nvPr/>
        </p:nvSpPr>
        <p:spPr bwMode="auto">
          <a:xfrm>
            <a:off x="4648200" y="304800"/>
            <a:ext cx="3962400" cy="1676400"/>
          </a:xfrm>
          <a:prstGeom prst="wedgeRoundRectCallout">
            <a:avLst>
              <a:gd name="adj1" fmla="val -21676"/>
              <a:gd name="adj2" fmla="val -60685"/>
              <a:gd name="adj3" fmla="val 16667"/>
            </a:avLst>
          </a:prstGeom>
          <a:solidFill>
            <a:schemeClr val="bg2"/>
          </a:solidFill>
          <a:ln w="9525">
            <a:solidFill>
              <a:schemeClr val="tx1"/>
            </a:solidFill>
            <a:miter lim="800000"/>
            <a:headEnd/>
            <a:tailEnd/>
          </a:ln>
        </p:spPr>
        <p:txBody>
          <a:bodyPr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buFont typeface="Wingdings" panose="05000000000000000000" pitchFamily="2" charset="2"/>
              <a:buNone/>
            </a:pPr>
            <a:r>
              <a:rPr lang="en-US" altLang="en-US" sz="3600" b="1" dirty="0"/>
              <a:t>"Get up, Peter. Kill and eat."</a:t>
            </a:r>
            <a:endParaRPr lang="en-US" altLang="en-US" sz="3400" dirty="0">
              <a:latin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2E1359DA-4C4C-7A70-F703-EFB5213AD246}"/>
              </a:ext>
            </a:extLst>
          </p:cNvPr>
          <p:cNvSpPr>
            <a:spLocks noGrp="1" noChangeArrowheads="1"/>
          </p:cNvSpPr>
          <p:nvPr>
            <p:ph type="body" idx="1"/>
          </p:nvPr>
        </p:nvSpPr>
        <p:spPr>
          <a:xfrm>
            <a:off x="228600" y="2590800"/>
            <a:ext cx="3733800" cy="1143000"/>
          </a:xfrm>
        </p:spPr>
        <p:txBody>
          <a:bodyPr/>
          <a:lstStyle/>
          <a:p>
            <a:pPr marL="0" indent="4763" eaLnBrk="1" hangingPunct="1">
              <a:buFont typeface="Wingdings" panose="05000000000000000000" pitchFamily="2" charset="2"/>
              <a:buNone/>
              <a:defRPr/>
            </a:pPr>
            <a:r>
              <a:rPr lang="en-US" sz="3400" dirty="0"/>
              <a:t>The voice spoke to him a second time, </a:t>
            </a:r>
          </a:p>
        </p:txBody>
      </p:sp>
      <p:pic>
        <p:nvPicPr>
          <p:cNvPr id="12291" name="Picture 7" descr="Peter's vision (2)">
            <a:extLst>
              <a:ext uri="{FF2B5EF4-FFF2-40B4-BE49-F238E27FC236}">
                <a16:creationId xmlns:a16="http://schemas.microsoft.com/office/drawing/2014/main" id="{7FE3284F-41AA-5872-488C-79DE8823D6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5113" y="381000"/>
            <a:ext cx="5068887"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AutoShape 12">
            <a:extLst>
              <a:ext uri="{FF2B5EF4-FFF2-40B4-BE49-F238E27FC236}">
                <a16:creationId xmlns:a16="http://schemas.microsoft.com/office/drawing/2014/main" id="{703B780A-2823-578A-1924-F63B469AE633}"/>
              </a:ext>
            </a:extLst>
          </p:cNvPr>
          <p:cNvSpPr>
            <a:spLocks noChangeArrowheads="1"/>
          </p:cNvSpPr>
          <p:nvPr/>
        </p:nvSpPr>
        <p:spPr bwMode="auto">
          <a:xfrm>
            <a:off x="4419600" y="304800"/>
            <a:ext cx="4572000" cy="2133600"/>
          </a:xfrm>
          <a:prstGeom prst="wedgeRoundRectCallout">
            <a:avLst>
              <a:gd name="adj1" fmla="val -21676"/>
              <a:gd name="adj2" fmla="val -60685"/>
              <a:gd name="adj3" fmla="val 16667"/>
            </a:avLst>
          </a:prstGeom>
          <a:solidFill>
            <a:schemeClr val="bg2"/>
          </a:solidFill>
          <a:ln w="9525">
            <a:solidFill>
              <a:schemeClr val="tx1"/>
            </a:solidFill>
            <a:miter lim="800000"/>
            <a:headEnd/>
            <a:tailEnd/>
          </a:ln>
        </p:spPr>
        <p:txBody>
          <a:bodyPr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buFont typeface="Wingdings" panose="05000000000000000000" pitchFamily="2" charset="2"/>
              <a:buNone/>
            </a:pPr>
            <a:r>
              <a:rPr lang="en-US" altLang="en-US" sz="3600" b="1" dirty="0"/>
              <a:t>"Do not call anything impure that God has made clean."</a:t>
            </a:r>
            <a:endParaRPr lang="en-US" altLang="en-US" sz="3400" dirty="0">
              <a:latin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notkosher">
            <a:extLst>
              <a:ext uri="{FF2B5EF4-FFF2-40B4-BE49-F238E27FC236}">
                <a16:creationId xmlns:a16="http://schemas.microsoft.com/office/drawing/2014/main" id="{5B366767-DBE0-EE00-D08E-ED640D6DEA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219200"/>
            <a:ext cx="4762500"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2" name="Rectangle 2">
            <a:extLst>
              <a:ext uri="{FF2B5EF4-FFF2-40B4-BE49-F238E27FC236}">
                <a16:creationId xmlns:a16="http://schemas.microsoft.com/office/drawing/2014/main" id="{CAC1F1F1-32B3-270F-0604-F3F09062133C}"/>
              </a:ext>
            </a:extLst>
          </p:cNvPr>
          <p:cNvSpPr>
            <a:spLocks noGrp="1" noChangeArrowheads="1"/>
          </p:cNvSpPr>
          <p:nvPr>
            <p:ph type="body" idx="1"/>
          </p:nvPr>
        </p:nvSpPr>
        <p:spPr>
          <a:xfrm>
            <a:off x="533400" y="4953000"/>
            <a:ext cx="8610600" cy="1905000"/>
          </a:xfrm>
        </p:spPr>
        <p:txBody>
          <a:bodyPr/>
          <a:lstStyle/>
          <a:p>
            <a:pPr marL="0" indent="4763" eaLnBrk="1" hangingPunct="1">
              <a:lnSpc>
                <a:spcPct val="80000"/>
              </a:lnSpc>
              <a:buFont typeface="Wingdings" panose="05000000000000000000" pitchFamily="2" charset="2"/>
              <a:buNone/>
              <a:defRPr/>
            </a:pPr>
            <a:r>
              <a:rPr lang="en-US" sz="3000" b="1" dirty="0">
                <a:solidFill>
                  <a:schemeClr val="folHlink"/>
                </a:solidFill>
              </a:rPr>
              <a:t>The idea of unclean or impure animals is part of Jewish law that specifies which foods are allowed (kosher) or not allowed for Jews. These laws are based upon the books of Leviticus and Deuteronomy. </a:t>
            </a:r>
          </a:p>
        </p:txBody>
      </p:sp>
      <p:sp>
        <p:nvSpPr>
          <p:cNvPr id="61450" name="Rectangle 10">
            <a:extLst>
              <a:ext uri="{FF2B5EF4-FFF2-40B4-BE49-F238E27FC236}">
                <a16:creationId xmlns:a16="http://schemas.microsoft.com/office/drawing/2014/main" id="{788A7B74-18BE-389B-2251-8CE1A86E94A5}"/>
              </a:ext>
            </a:extLst>
          </p:cNvPr>
          <p:cNvSpPr>
            <a:spLocks noChangeArrowheads="1"/>
          </p:cNvSpPr>
          <p:nvPr/>
        </p:nvSpPr>
        <p:spPr bwMode="auto">
          <a:xfrm>
            <a:off x="381000" y="0"/>
            <a:ext cx="4648200" cy="4572000"/>
          </a:xfrm>
          <a:prstGeom prst="rect">
            <a:avLst/>
          </a:prstGeom>
          <a:noFill/>
          <a:ln w="9525">
            <a:noFill/>
            <a:miter lim="800000"/>
            <a:headEnd/>
            <a:tailEnd/>
          </a:ln>
          <a:effectLst/>
        </p:spPr>
        <p:txBody>
          <a:bodyPr/>
          <a:lstStyle/>
          <a:p>
            <a:pPr indent="4763" eaLnBrk="1" hangingPunct="1">
              <a:spcBef>
                <a:spcPts val="0"/>
              </a:spcBef>
              <a:buClr>
                <a:schemeClr val="hlink"/>
              </a:buClr>
              <a:buSzPct val="65000"/>
              <a:buFont typeface="Wingdings" pitchFamily="2" charset="2"/>
              <a:buNone/>
              <a:defRPr/>
            </a:pPr>
            <a:r>
              <a:rPr lang="en-US" sz="3200" dirty="0">
                <a:solidFill>
                  <a:schemeClr val="folHlink"/>
                </a:solidFill>
                <a:effectLst>
                  <a:outerShdw blurRad="38100" dist="38100" dir="2700000" algn="tl">
                    <a:srgbClr val="000000"/>
                  </a:outerShdw>
                </a:effectLst>
                <a:cs typeface="Arial" charset="0"/>
              </a:rPr>
              <a:t>Some Forbidden Foods:</a:t>
            </a:r>
          </a:p>
          <a:p>
            <a:pPr indent="4763" eaLnBrk="1" hangingPunct="1">
              <a:spcBef>
                <a:spcPts val="0"/>
              </a:spcBef>
              <a:buClr>
                <a:schemeClr val="hlink"/>
              </a:buClr>
              <a:buSzPct val="65000"/>
              <a:buFont typeface="Wingdings" pitchFamily="2" charset="2"/>
              <a:buChar char="n"/>
              <a:defRPr/>
            </a:pPr>
            <a:r>
              <a:rPr lang="en-US" sz="3200" dirty="0">
                <a:effectLst>
                  <a:outerShdw blurRad="38100" dist="38100" dir="2700000" algn="tl">
                    <a:srgbClr val="000000"/>
                  </a:outerShdw>
                </a:effectLst>
                <a:cs typeface="Arial" charset="0"/>
              </a:rPr>
              <a:t>lizards</a:t>
            </a:r>
          </a:p>
          <a:p>
            <a:pPr indent="4763" eaLnBrk="1" hangingPunct="1">
              <a:spcBef>
                <a:spcPts val="0"/>
              </a:spcBef>
              <a:buClr>
                <a:schemeClr val="hlink"/>
              </a:buClr>
              <a:buSzPct val="65000"/>
              <a:buFont typeface="Wingdings" pitchFamily="2" charset="2"/>
              <a:buChar char="n"/>
              <a:defRPr/>
            </a:pPr>
            <a:r>
              <a:rPr lang="en-US" sz="3200" dirty="0">
                <a:effectLst>
                  <a:outerShdw blurRad="38100" dist="38100" dir="2700000" algn="tl">
                    <a:srgbClr val="000000"/>
                  </a:outerShdw>
                </a:effectLst>
                <a:cs typeface="Arial" charset="0"/>
              </a:rPr>
              <a:t>mice</a:t>
            </a:r>
          </a:p>
          <a:p>
            <a:pPr indent="4763" eaLnBrk="1" hangingPunct="1">
              <a:spcBef>
                <a:spcPts val="0"/>
              </a:spcBef>
              <a:buClr>
                <a:schemeClr val="hlink"/>
              </a:buClr>
              <a:buSzPct val="65000"/>
              <a:buFont typeface="Wingdings" pitchFamily="2" charset="2"/>
              <a:buChar char="n"/>
              <a:defRPr/>
            </a:pPr>
            <a:r>
              <a:rPr lang="en-US" sz="3200" dirty="0">
                <a:effectLst>
                  <a:outerShdw blurRad="38100" dist="38100" dir="2700000" algn="tl">
                    <a:srgbClr val="000000"/>
                  </a:outerShdw>
                </a:effectLst>
                <a:cs typeface="Arial" charset="0"/>
              </a:rPr>
              <a:t>snails</a:t>
            </a:r>
          </a:p>
          <a:p>
            <a:pPr indent="4763" eaLnBrk="1" hangingPunct="1">
              <a:spcBef>
                <a:spcPts val="0"/>
              </a:spcBef>
              <a:buClr>
                <a:schemeClr val="hlink"/>
              </a:buClr>
              <a:buSzPct val="65000"/>
              <a:buFont typeface="Wingdings" pitchFamily="2" charset="2"/>
              <a:buChar char="n"/>
              <a:defRPr/>
            </a:pPr>
            <a:r>
              <a:rPr lang="en-US" sz="3200" dirty="0">
                <a:effectLst>
                  <a:outerShdw blurRad="38100" dist="38100" dir="2700000" algn="tl">
                    <a:srgbClr val="000000"/>
                  </a:outerShdw>
                </a:effectLst>
                <a:cs typeface="Arial" charset="0"/>
              </a:rPr>
              <a:t>pigs</a:t>
            </a:r>
          </a:p>
          <a:p>
            <a:pPr indent="4763" eaLnBrk="1" hangingPunct="1">
              <a:spcBef>
                <a:spcPts val="0"/>
              </a:spcBef>
              <a:buClr>
                <a:schemeClr val="hlink"/>
              </a:buClr>
              <a:buSzPct val="65000"/>
              <a:buFont typeface="Wingdings" pitchFamily="2" charset="2"/>
              <a:buChar char="n"/>
              <a:defRPr/>
            </a:pPr>
            <a:r>
              <a:rPr lang="en-US" sz="3200" dirty="0">
                <a:effectLst>
                  <a:outerShdw blurRad="38100" dist="38100" dir="2700000" algn="tl">
                    <a:srgbClr val="000000"/>
                  </a:outerShdw>
                </a:effectLst>
                <a:cs typeface="Arial" charset="0"/>
              </a:rPr>
              <a:t>turtles</a:t>
            </a:r>
          </a:p>
          <a:p>
            <a:pPr indent="4763" eaLnBrk="1" hangingPunct="1">
              <a:spcBef>
                <a:spcPts val="0"/>
              </a:spcBef>
              <a:buClr>
                <a:schemeClr val="hlink"/>
              </a:buClr>
              <a:buSzPct val="65000"/>
              <a:buFont typeface="Wingdings" pitchFamily="2" charset="2"/>
              <a:buChar char="n"/>
              <a:defRPr/>
            </a:pPr>
            <a:r>
              <a:rPr lang="en-US" sz="3200" dirty="0">
                <a:effectLst>
                  <a:outerShdw blurRad="38100" dist="38100" dir="2700000" algn="tl">
                    <a:srgbClr val="000000"/>
                  </a:outerShdw>
                </a:effectLst>
                <a:cs typeface="Arial" charset="0"/>
              </a:rPr>
              <a:t>snakes</a:t>
            </a:r>
          </a:p>
          <a:p>
            <a:pPr indent="4763" eaLnBrk="1" hangingPunct="1">
              <a:spcBef>
                <a:spcPts val="0"/>
              </a:spcBef>
              <a:buClr>
                <a:schemeClr val="hlink"/>
              </a:buClr>
              <a:buSzPct val="65000"/>
              <a:buFont typeface="Wingdings" pitchFamily="2" charset="2"/>
              <a:buChar char="n"/>
              <a:defRPr/>
            </a:pPr>
            <a:r>
              <a:rPr lang="en-US" sz="3200" dirty="0">
                <a:effectLst>
                  <a:outerShdw blurRad="38100" dist="38100" dir="2700000" algn="tl">
                    <a:srgbClr val="000000"/>
                  </a:outerShdw>
                </a:effectLst>
                <a:cs typeface="Arial" charset="0"/>
              </a:rPr>
              <a:t>squid</a:t>
            </a:r>
          </a:p>
          <a:p>
            <a:pPr eaLnBrk="1" hangingPunct="1">
              <a:spcBef>
                <a:spcPts val="0"/>
              </a:spcBef>
              <a:buClr>
                <a:schemeClr val="hlink"/>
              </a:buClr>
              <a:buSzPct val="65000"/>
              <a:buFont typeface="Wingdings" pitchFamily="2" charset="2"/>
              <a:buChar char="n"/>
              <a:defRPr/>
            </a:pPr>
            <a:r>
              <a:rPr lang="en-US" sz="3200" dirty="0">
                <a:effectLst>
                  <a:outerShdw blurRad="38100" dist="38100" dir="2700000" algn="tl">
                    <a:srgbClr val="000000"/>
                  </a:outerShdw>
                </a:effectLst>
                <a:cs typeface="Arial" charset="0"/>
              </a:rPr>
              <a:t>squirrels</a:t>
            </a:r>
          </a:p>
          <a:p>
            <a:pPr indent="4763" eaLnBrk="1" hangingPunct="1">
              <a:spcBef>
                <a:spcPts val="0"/>
              </a:spcBef>
              <a:buClr>
                <a:schemeClr val="hlink"/>
              </a:buClr>
              <a:buSzPct val="65000"/>
              <a:buFont typeface="Wingdings" pitchFamily="2" charset="2"/>
              <a:buChar char="n"/>
              <a:defRPr/>
            </a:pPr>
            <a:r>
              <a:rPr lang="en-US" sz="3200" dirty="0">
                <a:effectLst>
                  <a:outerShdw blurRad="38100" dist="38100" dir="2700000" algn="tl">
                    <a:srgbClr val="000000"/>
                  </a:outerShdw>
                </a:effectLst>
                <a:cs typeface="Arial" charset="0"/>
              </a:rPr>
              <a:t>shellfish</a:t>
            </a:r>
          </a:p>
          <a:p>
            <a:pPr indent="4763" eaLnBrk="1" hangingPunct="1">
              <a:spcBef>
                <a:spcPts val="0"/>
              </a:spcBef>
              <a:buClr>
                <a:schemeClr val="hlink"/>
              </a:buClr>
              <a:buSzPct val="65000"/>
              <a:buFont typeface="Wingdings" pitchFamily="2" charset="2"/>
              <a:buChar char="n"/>
              <a:defRPr/>
            </a:pPr>
            <a:endParaRPr lang="en-US" sz="3200" dirty="0">
              <a:effectLst>
                <a:outerShdw blurRad="38100" dist="38100" dir="2700000" algn="tl">
                  <a:srgbClr val="000000"/>
                </a:outerShdw>
              </a:effectLst>
              <a:cs typeface="Arial" charset="0"/>
            </a:endParaRPr>
          </a:p>
        </p:txBody>
      </p:sp>
      <p:pic>
        <p:nvPicPr>
          <p:cNvPr id="13317" name="Picture 16" descr="MC900264238[1]">
            <a:extLst>
              <a:ext uri="{FF2B5EF4-FFF2-40B4-BE49-F238E27FC236}">
                <a16:creationId xmlns:a16="http://schemas.microsoft.com/office/drawing/2014/main" id="{7B799323-DE05-6447-3FDA-CAB8F1C74F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81000"/>
            <a:ext cx="2208213"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24" descr="MC900057335[1]">
            <a:extLst>
              <a:ext uri="{FF2B5EF4-FFF2-40B4-BE49-F238E27FC236}">
                <a16:creationId xmlns:a16="http://schemas.microsoft.com/office/drawing/2014/main" id="{C7E5EBB6-189D-FEF4-AD83-06015D5274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1752600"/>
            <a:ext cx="1787525"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25" descr="MC900335801[1]">
            <a:extLst>
              <a:ext uri="{FF2B5EF4-FFF2-40B4-BE49-F238E27FC236}">
                <a16:creationId xmlns:a16="http://schemas.microsoft.com/office/drawing/2014/main" id="{40CF874B-C4B7-578C-A766-33C60F5AF8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726091">
            <a:off x="7363618" y="2847182"/>
            <a:ext cx="104616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Picture 3" descr="ANd9GcSu377tab2Rn79Q3wOy__wrF1Zw4icp-5E8qBYSS8Q5KcoZBdoUjQ">
            <a:extLst>
              <a:ext uri="{FF2B5EF4-FFF2-40B4-BE49-F238E27FC236}">
                <a16:creationId xmlns:a16="http://schemas.microsoft.com/office/drawing/2014/main" id="{70B93FB2-1B55-FAD1-2A67-8BBDB1F322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26063" cy="4807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4" name="Rectangle 2">
            <a:extLst>
              <a:ext uri="{FF2B5EF4-FFF2-40B4-BE49-F238E27FC236}">
                <a16:creationId xmlns:a16="http://schemas.microsoft.com/office/drawing/2014/main" id="{656C9DA6-FFE1-C148-2CD8-D47CE234F6A3}"/>
              </a:ext>
            </a:extLst>
          </p:cNvPr>
          <p:cNvSpPr>
            <a:spLocks noGrp="1" noChangeArrowheads="1"/>
          </p:cNvSpPr>
          <p:nvPr>
            <p:ph type="body" idx="1"/>
          </p:nvPr>
        </p:nvSpPr>
        <p:spPr>
          <a:xfrm>
            <a:off x="304800" y="5105400"/>
            <a:ext cx="8610600" cy="1600200"/>
          </a:xfrm>
          <a:solidFill>
            <a:schemeClr val="accent2">
              <a:alpha val="50000"/>
            </a:schemeClr>
          </a:solidFill>
        </p:spPr>
        <p:txBody>
          <a:bodyPr/>
          <a:lstStyle/>
          <a:p>
            <a:pPr marL="0" indent="4763" eaLnBrk="1" hangingPunct="1">
              <a:buFont typeface="Wingdings" panose="05000000000000000000" pitchFamily="2" charset="2"/>
              <a:buNone/>
              <a:defRPr/>
            </a:pPr>
            <a:r>
              <a:rPr lang="en-US" sz="3600" b="1" dirty="0"/>
              <a:t>This happened three times, and immediately the sheet was taken back to heaven.</a:t>
            </a:r>
            <a:endParaRPr lang="en-US" sz="3400" dirty="0"/>
          </a:p>
        </p:txBody>
      </p:sp>
      <p:pic>
        <p:nvPicPr>
          <p:cNvPr id="54278" name="Picture 6" descr="Peter's vision">
            <a:extLst>
              <a:ext uri="{FF2B5EF4-FFF2-40B4-BE49-F238E27FC236}">
                <a16:creationId xmlns:a16="http://schemas.microsoft.com/office/drawing/2014/main" id="{3156C1A3-731F-B293-D7C7-4B55DE1E2E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6063" y="990600"/>
            <a:ext cx="3817937"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close up view of a track and field lane in the dark">
            <a:extLst>
              <a:ext uri="{FF2B5EF4-FFF2-40B4-BE49-F238E27FC236}">
                <a16:creationId xmlns:a16="http://schemas.microsoft.com/office/drawing/2014/main" id="{4FFCF7F2-D4E6-A0F2-C9A5-7D3041B4E9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4485" y="13741"/>
            <a:ext cx="1981200" cy="132047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C00B3559-E0F2-1515-264B-DBE0A8847EB9}"/>
              </a:ext>
            </a:extLst>
          </p:cNvPr>
          <p:cNvSpPr>
            <a:spLocks noGrp="1" noChangeArrowheads="1"/>
          </p:cNvSpPr>
          <p:nvPr>
            <p:ph type="body" idx="1"/>
          </p:nvPr>
        </p:nvSpPr>
        <p:spPr>
          <a:xfrm>
            <a:off x="228600" y="0"/>
            <a:ext cx="8686800" cy="2590800"/>
          </a:xfrm>
        </p:spPr>
        <p:txBody>
          <a:bodyPr/>
          <a:lstStyle/>
          <a:p>
            <a:pPr marL="0" indent="4763" eaLnBrk="1" hangingPunct="1">
              <a:buFont typeface="Wingdings" panose="05000000000000000000" pitchFamily="2" charset="2"/>
              <a:buNone/>
              <a:defRPr/>
            </a:pPr>
            <a:r>
              <a:rPr lang="en-US" sz="3000" b="1" dirty="0"/>
              <a:t>While Peter was wondering about the meaning of the vision, the men sent by Cornelius found out where Simon’s house was and stopped at the gate.</a:t>
            </a:r>
            <a:r>
              <a:rPr lang="en-US" sz="3000" b="1" baseline="30000" dirty="0"/>
              <a:t> </a:t>
            </a:r>
            <a:r>
              <a:rPr lang="en-US" sz="3000" b="1" dirty="0"/>
              <a:t>They called out, asking if Simon who was known as Peter was staying there.</a:t>
            </a:r>
            <a:endParaRPr lang="en-US" sz="3000" dirty="0"/>
          </a:p>
        </p:txBody>
      </p:sp>
      <p:pic>
        <p:nvPicPr>
          <p:cNvPr id="15363" name="Picture 3" descr="Peter's vision">
            <a:extLst>
              <a:ext uri="{FF2B5EF4-FFF2-40B4-BE49-F238E27FC236}">
                <a16:creationId xmlns:a16="http://schemas.microsoft.com/office/drawing/2014/main" id="{B33A4C7E-E35F-F01C-1943-E00E288F3E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6063" y="2571750"/>
            <a:ext cx="3817937"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6" descr="ANd9GcTGE32EckeKk75lx2UUa5aktjGWl6mUma5GKa6NZsoDP8orO3VC">
            <a:extLst>
              <a:ext uri="{FF2B5EF4-FFF2-40B4-BE49-F238E27FC236}">
                <a16:creationId xmlns:a16="http://schemas.microsoft.com/office/drawing/2014/main" id="{B02448D3-E5E9-87AF-FB5C-24BED38C2E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97313"/>
            <a:ext cx="4419600" cy="296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AutoShape 4">
            <a:extLst>
              <a:ext uri="{FF2B5EF4-FFF2-40B4-BE49-F238E27FC236}">
                <a16:creationId xmlns:a16="http://schemas.microsoft.com/office/drawing/2014/main" id="{F9E22A73-BA4E-DE25-E2BE-7C67692BF1EE}"/>
              </a:ext>
            </a:extLst>
          </p:cNvPr>
          <p:cNvSpPr>
            <a:spLocks noChangeArrowheads="1"/>
          </p:cNvSpPr>
          <p:nvPr/>
        </p:nvSpPr>
        <p:spPr bwMode="auto">
          <a:xfrm>
            <a:off x="3124200" y="2895600"/>
            <a:ext cx="3962400" cy="1600200"/>
          </a:xfrm>
          <a:prstGeom prst="wedgeEllipseCallout">
            <a:avLst>
              <a:gd name="adj1" fmla="val -29773"/>
              <a:gd name="adj2" fmla="val 58185"/>
            </a:avLst>
          </a:prstGeom>
          <a:solidFill>
            <a:schemeClr val="folHlink"/>
          </a:solidFill>
          <a:ln w="9525">
            <a:solidFill>
              <a:schemeClr val="tx1"/>
            </a:solidFill>
            <a:miter lim="800000"/>
            <a:headEnd/>
            <a:tailEnd/>
          </a:ln>
        </p:spPr>
        <p:txBody>
          <a:bodyPr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dirty="0">
                <a:solidFill>
                  <a:schemeClr val="bg2"/>
                </a:solidFill>
              </a:rPr>
              <a:t>Is Simon Peter staying here?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44E7631-9A74-527A-B8A0-92FBA3717B44}"/>
              </a:ext>
            </a:extLst>
          </p:cNvPr>
          <p:cNvSpPr>
            <a:spLocks noGrp="1" noChangeArrowheads="1"/>
          </p:cNvSpPr>
          <p:nvPr>
            <p:ph type="body" idx="1"/>
          </p:nvPr>
        </p:nvSpPr>
        <p:spPr>
          <a:xfrm>
            <a:off x="762000" y="5257800"/>
            <a:ext cx="8229600" cy="1371600"/>
          </a:xfrm>
        </p:spPr>
        <p:txBody>
          <a:bodyPr/>
          <a:lstStyle/>
          <a:p>
            <a:pPr marL="0" indent="4763" eaLnBrk="1" hangingPunct="1">
              <a:buFont typeface="Wingdings" panose="05000000000000000000" pitchFamily="2" charset="2"/>
              <a:buNone/>
              <a:defRPr/>
            </a:pPr>
            <a:r>
              <a:rPr lang="en-US" b="1" dirty="0"/>
              <a:t>While Peter was still thinking about the vision, the Spirit said to him,</a:t>
            </a:r>
            <a:endParaRPr lang="en-US" dirty="0"/>
          </a:p>
        </p:txBody>
      </p:sp>
      <p:pic>
        <p:nvPicPr>
          <p:cNvPr id="16387" name="Picture 3" descr="Peter's vision">
            <a:extLst>
              <a:ext uri="{FF2B5EF4-FFF2-40B4-BE49-F238E27FC236}">
                <a16:creationId xmlns:a16="http://schemas.microsoft.com/office/drawing/2014/main" id="{5392F8F6-8979-316B-1933-8BAE8CC9F3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0875" y="0"/>
            <a:ext cx="468312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AutoShape 4">
            <a:extLst>
              <a:ext uri="{FF2B5EF4-FFF2-40B4-BE49-F238E27FC236}">
                <a16:creationId xmlns:a16="http://schemas.microsoft.com/office/drawing/2014/main" id="{0853B8DF-1420-F942-8F1F-848039653ABF}"/>
              </a:ext>
            </a:extLst>
          </p:cNvPr>
          <p:cNvSpPr>
            <a:spLocks noChangeArrowheads="1"/>
          </p:cNvSpPr>
          <p:nvPr/>
        </p:nvSpPr>
        <p:spPr bwMode="auto">
          <a:xfrm>
            <a:off x="533400" y="990600"/>
            <a:ext cx="3886200" cy="3352800"/>
          </a:xfrm>
          <a:prstGeom prst="wedgeRectCallout">
            <a:avLst>
              <a:gd name="adj1" fmla="val -128"/>
              <a:gd name="adj2" fmla="val -83243"/>
            </a:avLst>
          </a:prstGeom>
          <a:solidFill>
            <a:schemeClr val="bg2"/>
          </a:solidFill>
          <a:ln w="9525">
            <a:solidFill>
              <a:schemeClr val="tx1"/>
            </a:solidFill>
            <a:miter lim="800000"/>
            <a:headEnd/>
            <a:tailEnd/>
          </a:ln>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buFont typeface="Wingdings" panose="05000000000000000000" pitchFamily="2" charset="2"/>
              <a:buNone/>
            </a:pPr>
            <a:r>
              <a:rPr lang="en-US" altLang="en-US" sz="3000" b="1" dirty="0"/>
              <a:t>"Simon, three men are looking for you. So get up and go downstairs. Do not hesitate to go with them, for I have sent them."</a:t>
            </a:r>
            <a:endParaRPr lang="en-US" altLang="en-US" sz="3000" dirty="0">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6324"/>
                                        </p:tgtEl>
                                        <p:attrNameLst>
                                          <p:attrName>style.visibility</p:attrName>
                                        </p:attrNameLst>
                                      </p:cBhvr>
                                      <p:to>
                                        <p:strVal val="visible"/>
                                      </p:to>
                                    </p:set>
                                    <p:animEffect transition="in" filter="blinds(horizontal)">
                                      <p:cBhvr>
                                        <p:cTn id="7" dur="1000"/>
                                        <p:tgtEl>
                                          <p:spTgt spid="56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2B607B4D-CD1B-1419-0826-EF1F3200BD37}"/>
              </a:ext>
            </a:extLst>
          </p:cNvPr>
          <p:cNvSpPr>
            <a:spLocks noGrp="1" noChangeArrowheads="1"/>
          </p:cNvSpPr>
          <p:nvPr>
            <p:ph type="body" idx="1"/>
          </p:nvPr>
        </p:nvSpPr>
        <p:spPr>
          <a:xfrm>
            <a:off x="5715000" y="152400"/>
            <a:ext cx="3429000" cy="2133600"/>
          </a:xfrm>
        </p:spPr>
        <p:txBody>
          <a:bodyPr/>
          <a:lstStyle/>
          <a:p>
            <a:pPr marL="0" indent="4763" eaLnBrk="1" hangingPunct="1">
              <a:buFont typeface="Wingdings" panose="05000000000000000000" pitchFamily="2" charset="2"/>
              <a:buNone/>
              <a:defRPr/>
            </a:pPr>
            <a:r>
              <a:rPr lang="en-US" b="1" dirty="0"/>
              <a:t>Peter went down and said to the men,</a:t>
            </a:r>
            <a:endParaRPr lang="en-US" dirty="0"/>
          </a:p>
        </p:txBody>
      </p:sp>
      <p:pic>
        <p:nvPicPr>
          <p:cNvPr id="17411" name="Picture 6" descr="Cornelius__comes_to_Peter">
            <a:extLst>
              <a:ext uri="{FF2B5EF4-FFF2-40B4-BE49-F238E27FC236}">
                <a16:creationId xmlns:a16="http://schemas.microsoft.com/office/drawing/2014/main" id="{AC1E2106-B2FA-B5F7-717C-6A7A77D7A7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27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AutoShape 7">
            <a:extLst>
              <a:ext uri="{FF2B5EF4-FFF2-40B4-BE49-F238E27FC236}">
                <a16:creationId xmlns:a16="http://schemas.microsoft.com/office/drawing/2014/main" id="{F038D808-F4B6-D5B9-799E-2B3F5CFD5563}"/>
              </a:ext>
            </a:extLst>
          </p:cNvPr>
          <p:cNvSpPr>
            <a:spLocks noChangeArrowheads="1"/>
          </p:cNvSpPr>
          <p:nvPr/>
        </p:nvSpPr>
        <p:spPr bwMode="auto">
          <a:xfrm>
            <a:off x="5562600" y="2438400"/>
            <a:ext cx="3581400" cy="2514600"/>
          </a:xfrm>
          <a:prstGeom prst="wedgeRoundRectCallout">
            <a:avLst>
              <a:gd name="adj1" fmla="val -118657"/>
              <a:gd name="adj2" fmla="val -103755"/>
              <a:gd name="adj3" fmla="val 16667"/>
            </a:avLst>
          </a:prstGeom>
          <a:solidFill>
            <a:schemeClr val="accent1"/>
          </a:solidFill>
          <a:ln w="9525">
            <a:solidFill>
              <a:schemeClr val="tx1"/>
            </a:solidFill>
            <a:miter lim="800000"/>
            <a:headEnd/>
            <a:tailEnd/>
          </a:ln>
        </p:spPr>
        <p:txBody>
          <a:bodyPr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buFont typeface="Wingdings" panose="05000000000000000000" pitchFamily="2" charset="2"/>
              <a:buNone/>
            </a:pPr>
            <a:r>
              <a:rPr lang="en-US" altLang="en-US" b="1" dirty="0"/>
              <a:t>"I’m the one you’re looking for. Why have you come?"</a:t>
            </a:r>
            <a:endParaRPr lang="en-US" altLang="en-US" dirty="0">
              <a:latin typeface="Comic Sans MS" panose="030F0702030302020204" pitchFamily="66"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FBAF1EEF-FFCA-89CE-1C04-DBFDF5E037A9}"/>
              </a:ext>
            </a:extLst>
          </p:cNvPr>
          <p:cNvSpPr>
            <a:spLocks noGrp="1" noChangeArrowheads="1"/>
          </p:cNvSpPr>
          <p:nvPr>
            <p:ph type="body" idx="1"/>
          </p:nvPr>
        </p:nvSpPr>
        <p:spPr>
          <a:xfrm>
            <a:off x="5791200" y="228600"/>
            <a:ext cx="3352800" cy="762000"/>
          </a:xfrm>
        </p:spPr>
        <p:txBody>
          <a:bodyPr/>
          <a:lstStyle/>
          <a:p>
            <a:pPr marL="0" indent="4763" eaLnBrk="1" hangingPunct="1">
              <a:buFont typeface="Wingdings" panose="05000000000000000000" pitchFamily="2" charset="2"/>
              <a:buNone/>
              <a:defRPr/>
            </a:pPr>
            <a:r>
              <a:rPr lang="en-US" sz="2800" dirty="0"/>
              <a:t>The men replied, </a:t>
            </a:r>
          </a:p>
        </p:txBody>
      </p:sp>
      <p:pic>
        <p:nvPicPr>
          <p:cNvPr id="18435" name="Picture 3" descr="Cornelius__comes_to_Peter">
            <a:extLst>
              <a:ext uri="{FF2B5EF4-FFF2-40B4-BE49-F238E27FC236}">
                <a16:creationId xmlns:a16="http://schemas.microsoft.com/office/drawing/2014/main" id="{B68B0B29-2BC2-52A3-BC01-25E18D0DCE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27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AutoShape 4">
            <a:extLst>
              <a:ext uri="{FF2B5EF4-FFF2-40B4-BE49-F238E27FC236}">
                <a16:creationId xmlns:a16="http://schemas.microsoft.com/office/drawing/2014/main" id="{2B54DCF2-1626-7F6F-E628-8F1E12844E63}"/>
              </a:ext>
            </a:extLst>
          </p:cNvPr>
          <p:cNvSpPr>
            <a:spLocks noChangeArrowheads="1"/>
          </p:cNvSpPr>
          <p:nvPr/>
        </p:nvSpPr>
        <p:spPr bwMode="auto">
          <a:xfrm>
            <a:off x="5334000" y="762000"/>
            <a:ext cx="3810000" cy="5943600"/>
          </a:xfrm>
          <a:prstGeom prst="wedgeRectCallout">
            <a:avLst>
              <a:gd name="adj1" fmla="val -65958"/>
              <a:gd name="adj2" fmla="val -17093"/>
            </a:avLst>
          </a:prstGeom>
          <a:solidFill>
            <a:schemeClr val="folHlink"/>
          </a:solidFill>
          <a:ln w="9525">
            <a:solidFill>
              <a:schemeClr val="tx1"/>
            </a:solidFill>
            <a:miter lim="800000"/>
            <a:headEnd/>
            <a:tailEnd/>
          </a:ln>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buFont typeface="Wingdings" panose="05000000000000000000" pitchFamily="2" charset="2"/>
              <a:buNone/>
            </a:pPr>
            <a:r>
              <a:rPr lang="en-US" altLang="en-US" sz="2800" b="1">
                <a:solidFill>
                  <a:schemeClr val="bg2"/>
                </a:solidFill>
              </a:rPr>
              <a:t>We have come from Cornelius the centurion. He is a righteous and God-fearing man, who is respected by all the Jewish people. A holy angel told him to ask you to come to his house so that he could hear what you have to say.</a:t>
            </a:r>
            <a:endParaRPr lang="en-US" altLang="en-US" sz="2800">
              <a:solidFill>
                <a:schemeClr val="bg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E196310-351E-9F94-A028-135B2ABFF986}"/>
              </a:ext>
            </a:extLst>
          </p:cNvPr>
          <p:cNvSpPr>
            <a:spLocks noGrp="1" noChangeArrowheads="1"/>
          </p:cNvSpPr>
          <p:nvPr>
            <p:ph type="ctrTitle"/>
          </p:nvPr>
        </p:nvSpPr>
        <p:spPr>
          <a:xfrm>
            <a:off x="685800" y="2693552"/>
            <a:ext cx="7772400" cy="1828800"/>
          </a:xfrm>
        </p:spPr>
        <p:txBody>
          <a:bodyPr/>
          <a:lstStyle/>
          <a:p>
            <a:pPr eaLnBrk="1" hangingPunct="1">
              <a:defRPr/>
            </a:pPr>
            <a:r>
              <a:rPr lang="en-US" b="1" dirty="0"/>
              <a:t>God can change our way of thinking!</a:t>
            </a:r>
            <a:endParaRPr lang="en-US" dirty="0">
              <a:solidFill>
                <a:srgbClr val="CC0099"/>
              </a:solidFill>
            </a:endParaRPr>
          </a:p>
        </p:txBody>
      </p:sp>
      <p:sp>
        <p:nvSpPr>
          <p:cNvPr id="2" name="Rectangle 1">
            <a:extLst>
              <a:ext uri="{FF2B5EF4-FFF2-40B4-BE49-F238E27FC236}">
                <a16:creationId xmlns:a16="http://schemas.microsoft.com/office/drawing/2014/main" id="{3FA76BE8-B03F-6079-81AE-6C5EE379DD68}"/>
              </a:ext>
            </a:extLst>
          </p:cNvPr>
          <p:cNvSpPr/>
          <p:nvPr/>
        </p:nvSpPr>
        <p:spPr>
          <a:xfrm>
            <a:off x="1905000" y="1253593"/>
            <a:ext cx="5334000" cy="1107996"/>
          </a:xfrm>
          <a:prstGeom prst="rect">
            <a:avLst/>
          </a:prstGeom>
          <a:noFill/>
        </p:spPr>
        <p:txBody>
          <a:bodyPr wrap="square" lIns="91440" tIns="45720" rIns="91440" bIns="45720">
            <a:spAutoFit/>
          </a:bodyPr>
          <a:lstStyle/>
          <a:p>
            <a:pPr algn="ctr"/>
            <a:r>
              <a:rPr lang="en-US" sz="6600" b="1" cap="none" spc="0" dirty="0">
                <a:ln w="6600">
                  <a:solidFill>
                    <a:schemeClr val="accent2"/>
                  </a:solidFill>
                  <a:prstDash val="solid"/>
                </a:ln>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dist="38100" dir="2700000" algn="tl" rotWithShape="0">
                    <a:schemeClr val="accent2"/>
                  </a:outerShdw>
                </a:effectLst>
              </a:rPr>
              <a:t>The Truth</a:t>
            </a:r>
          </a:p>
        </p:txBody>
      </p:sp>
    </p:spTree>
    <p:extLst>
      <p:ext uri="{BB962C8B-B14F-4D97-AF65-F5344CB8AC3E}">
        <p14:creationId xmlns:p14="http://schemas.microsoft.com/office/powerpoint/2010/main" val="3265172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8CCFF529-989E-CA80-6B9F-95DC46716108}"/>
              </a:ext>
            </a:extLst>
          </p:cNvPr>
          <p:cNvSpPr>
            <a:spLocks noGrp="1" noChangeArrowheads="1"/>
          </p:cNvSpPr>
          <p:nvPr>
            <p:ph type="body" idx="1"/>
          </p:nvPr>
        </p:nvSpPr>
        <p:spPr>
          <a:xfrm>
            <a:off x="228600" y="533400"/>
            <a:ext cx="3200400" cy="2133600"/>
          </a:xfrm>
        </p:spPr>
        <p:txBody>
          <a:bodyPr/>
          <a:lstStyle/>
          <a:p>
            <a:pPr marL="0" indent="4763" eaLnBrk="1" hangingPunct="1">
              <a:buFont typeface="Wingdings" panose="05000000000000000000" pitchFamily="2" charset="2"/>
              <a:buNone/>
              <a:defRPr/>
            </a:pPr>
            <a:r>
              <a:rPr lang="en-US" sz="3600" b="1" dirty="0"/>
              <a:t>Then Peter invited the men into the house to be his guests.</a:t>
            </a:r>
            <a:endParaRPr lang="en-US" sz="3400" dirty="0"/>
          </a:p>
        </p:txBody>
      </p:sp>
      <p:pic>
        <p:nvPicPr>
          <p:cNvPr id="19459" name="Picture 3" descr="Cornelius__comes_to_Peter">
            <a:extLst>
              <a:ext uri="{FF2B5EF4-FFF2-40B4-BE49-F238E27FC236}">
                <a16:creationId xmlns:a16="http://schemas.microsoft.com/office/drawing/2014/main" id="{544E446E-77DC-EFCF-FB12-48589BBFF5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6300" y="0"/>
            <a:ext cx="5727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471786AD-07C0-9018-9C74-C02AF00125ED}"/>
              </a:ext>
            </a:extLst>
          </p:cNvPr>
          <p:cNvSpPr>
            <a:spLocks noGrp="1" noChangeArrowheads="1"/>
          </p:cNvSpPr>
          <p:nvPr>
            <p:ph type="body" idx="1"/>
          </p:nvPr>
        </p:nvSpPr>
        <p:spPr>
          <a:xfrm>
            <a:off x="228600" y="381000"/>
            <a:ext cx="3429000" cy="6096000"/>
          </a:xfrm>
        </p:spPr>
        <p:txBody>
          <a:bodyPr/>
          <a:lstStyle/>
          <a:p>
            <a:pPr marL="0" indent="4763" eaLnBrk="1" hangingPunct="1">
              <a:buFont typeface="Wingdings" panose="05000000000000000000" pitchFamily="2" charset="2"/>
              <a:buNone/>
              <a:defRPr/>
            </a:pPr>
            <a:r>
              <a:rPr lang="en-US" sz="4000" b="1" dirty="0"/>
              <a:t>The next day Peter started out with them, and some of the believers from Joppa went along.</a:t>
            </a:r>
            <a:endParaRPr lang="en-US" sz="4000" dirty="0"/>
          </a:p>
        </p:txBody>
      </p:sp>
      <p:pic>
        <p:nvPicPr>
          <p:cNvPr id="20483" name="Picture 3" descr="Samaria+Map">
            <a:extLst>
              <a:ext uri="{FF2B5EF4-FFF2-40B4-BE49-F238E27FC236}">
                <a16:creationId xmlns:a16="http://schemas.microsoft.com/office/drawing/2014/main" id="{6E1D1551-8CB8-E14F-FE9F-E519049A36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371600"/>
            <a:ext cx="5334000" cy="439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Line 4">
            <a:extLst>
              <a:ext uri="{FF2B5EF4-FFF2-40B4-BE49-F238E27FC236}">
                <a16:creationId xmlns:a16="http://schemas.microsoft.com/office/drawing/2014/main" id="{89402ABC-3FE6-DB92-F936-236385DD7755}"/>
              </a:ext>
            </a:extLst>
          </p:cNvPr>
          <p:cNvSpPr>
            <a:spLocks noChangeShapeType="1"/>
          </p:cNvSpPr>
          <p:nvPr/>
        </p:nvSpPr>
        <p:spPr bwMode="auto">
          <a:xfrm flipH="1">
            <a:off x="4876800" y="3200400"/>
            <a:ext cx="228600" cy="7620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5" name="Text Box 5">
            <a:extLst>
              <a:ext uri="{FF2B5EF4-FFF2-40B4-BE49-F238E27FC236}">
                <a16:creationId xmlns:a16="http://schemas.microsoft.com/office/drawing/2014/main" id="{4B22D748-D9FA-F58C-05AA-0984365A1B6D}"/>
              </a:ext>
            </a:extLst>
          </p:cNvPr>
          <p:cNvSpPr txBox="1">
            <a:spLocks noChangeArrowheads="1"/>
          </p:cNvSpPr>
          <p:nvPr/>
        </p:nvSpPr>
        <p:spPr bwMode="auto">
          <a:xfrm>
            <a:off x="3810000" y="335280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50000"/>
              </a:spcBef>
              <a:buClrTx/>
              <a:buSzTx/>
              <a:buFontTx/>
              <a:buNone/>
            </a:pPr>
            <a:r>
              <a:rPr lang="en-US" altLang="en-US" sz="1800" b="1">
                <a:solidFill>
                  <a:srgbClr val="FF0000"/>
                </a:solidFill>
              </a:rPr>
              <a:t>30 miles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E196310-351E-9F94-A028-135B2ABFF986}"/>
              </a:ext>
            </a:extLst>
          </p:cNvPr>
          <p:cNvSpPr>
            <a:spLocks noGrp="1" noChangeArrowheads="1"/>
          </p:cNvSpPr>
          <p:nvPr>
            <p:ph type="ctrTitle"/>
          </p:nvPr>
        </p:nvSpPr>
        <p:spPr>
          <a:xfrm>
            <a:off x="685800" y="2693552"/>
            <a:ext cx="7772400" cy="3173848"/>
          </a:xfrm>
        </p:spPr>
        <p:txBody>
          <a:bodyPr/>
          <a:lstStyle/>
          <a:p>
            <a:pPr eaLnBrk="1" hangingPunct="1">
              <a:defRPr/>
            </a:pPr>
            <a:r>
              <a:rPr lang="en-US" sz="3200" b="1" dirty="0"/>
              <a:t>"Do not conform to the pattern of this world, but be transformed by the renewing of your mind. Then you will be able to test and approve what God's will is – his good, pleasing and perfect will."</a:t>
            </a:r>
            <a:endParaRPr lang="en-US" sz="3200" dirty="0">
              <a:solidFill>
                <a:srgbClr val="CC0099"/>
              </a:solidFill>
            </a:endParaRPr>
          </a:p>
        </p:txBody>
      </p:sp>
      <p:sp>
        <p:nvSpPr>
          <p:cNvPr id="2" name="Rectangle 1">
            <a:extLst>
              <a:ext uri="{FF2B5EF4-FFF2-40B4-BE49-F238E27FC236}">
                <a16:creationId xmlns:a16="http://schemas.microsoft.com/office/drawing/2014/main" id="{3FA76BE8-B03F-6079-81AE-6C5EE379DD68}"/>
              </a:ext>
            </a:extLst>
          </p:cNvPr>
          <p:cNvSpPr/>
          <p:nvPr/>
        </p:nvSpPr>
        <p:spPr>
          <a:xfrm>
            <a:off x="1562100" y="1371600"/>
            <a:ext cx="6019800" cy="1107996"/>
          </a:xfrm>
          <a:prstGeom prst="rect">
            <a:avLst/>
          </a:prstGeom>
          <a:noFill/>
        </p:spPr>
        <p:txBody>
          <a:bodyPr wrap="square" lIns="91440" tIns="45720" rIns="91440" bIns="45720">
            <a:spAutoFit/>
          </a:bodyPr>
          <a:lstStyle/>
          <a:p>
            <a:pPr algn="ctr"/>
            <a:r>
              <a:rPr lang="en-US" sz="6600" b="1" cap="none" spc="0" dirty="0">
                <a:ln w="6600">
                  <a:solidFill>
                    <a:schemeClr val="accent2"/>
                  </a:solidFill>
                  <a:prstDash val="solid"/>
                </a:ln>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dist="38100" dir="2700000" algn="tl" rotWithShape="0">
                    <a:schemeClr val="accent2"/>
                  </a:outerShdw>
                </a:effectLst>
              </a:rPr>
              <a:t>Romans 12:2</a:t>
            </a:r>
          </a:p>
        </p:txBody>
      </p:sp>
    </p:spTree>
    <p:extLst>
      <p:ext uri="{BB962C8B-B14F-4D97-AF65-F5344CB8AC3E}">
        <p14:creationId xmlns:p14="http://schemas.microsoft.com/office/powerpoint/2010/main" val="3020725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4" name="Picture 14" descr="RM-90-15_1">
            <a:extLst>
              <a:ext uri="{FF2B5EF4-FFF2-40B4-BE49-F238E27FC236}">
                <a16:creationId xmlns:a16="http://schemas.microsoft.com/office/drawing/2014/main" id="{8823B8FB-A8D9-DD57-0084-9DA7B6E0A7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19250"/>
            <a:ext cx="3933825"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4" descr="Samaria+Map">
            <a:extLst>
              <a:ext uri="{FF2B5EF4-FFF2-40B4-BE49-F238E27FC236}">
                <a16:creationId xmlns:a16="http://schemas.microsoft.com/office/drawing/2014/main" id="{09D05E9E-162E-F77B-9658-0BB2B09E8B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914400"/>
            <a:ext cx="5334000" cy="439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Oval 5">
            <a:extLst>
              <a:ext uri="{FF2B5EF4-FFF2-40B4-BE49-F238E27FC236}">
                <a16:creationId xmlns:a16="http://schemas.microsoft.com/office/drawing/2014/main" id="{04430F91-B0AC-82C7-EF6F-FD88000DF97D}"/>
              </a:ext>
            </a:extLst>
          </p:cNvPr>
          <p:cNvSpPr>
            <a:spLocks noChangeArrowheads="1"/>
          </p:cNvSpPr>
          <p:nvPr/>
        </p:nvSpPr>
        <p:spPr bwMode="auto">
          <a:xfrm>
            <a:off x="4343400" y="2514600"/>
            <a:ext cx="914400" cy="3810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3077" name="AutoShape 7" descr="Z">
            <a:extLst>
              <a:ext uri="{FF2B5EF4-FFF2-40B4-BE49-F238E27FC236}">
                <a16:creationId xmlns:a16="http://schemas.microsoft.com/office/drawing/2014/main" id="{DB74A93D-3AA7-6DC9-5478-4D891639CA9D}"/>
              </a:ext>
            </a:extLst>
          </p:cNvPr>
          <p:cNvSpPr>
            <a:spLocks noChangeAspect="1" noChangeArrowheads="1"/>
          </p:cNvSpPr>
          <p:nvPr/>
        </p:nvSpPr>
        <p:spPr bwMode="auto">
          <a:xfrm>
            <a:off x="3386138" y="2466975"/>
            <a:ext cx="2371725"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3078" name="AutoShape 9" descr="Z">
            <a:extLst>
              <a:ext uri="{FF2B5EF4-FFF2-40B4-BE49-F238E27FC236}">
                <a16:creationId xmlns:a16="http://schemas.microsoft.com/office/drawing/2014/main" id="{B4553373-C4EE-33E5-716F-7F9FBE4EE9E5}"/>
              </a:ext>
            </a:extLst>
          </p:cNvPr>
          <p:cNvSpPr>
            <a:spLocks noChangeAspect="1" noChangeArrowheads="1"/>
          </p:cNvSpPr>
          <p:nvPr/>
        </p:nvSpPr>
        <p:spPr bwMode="auto">
          <a:xfrm>
            <a:off x="3352800" y="2438400"/>
            <a:ext cx="2371725"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3079" name="Line 10">
            <a:extLst>
              <a:ext uri="{FF2B5EF4-FFF2-40B4-BE49-F238E27FC236}">
                <a16:creationId xmlns:a16="http://schemas.microsoft.com/office/drawing/2014/main" id="{425DF292-1F67-F6E4-5520-7DF9BB4381BE}"/>
              </a:ext>
            </a:extLst>
          </p:cNvPr>
          <p:cNvSpPr>
            <a:spLocks noChangeShapeType="1"/>
          </p:cNvSpPr>
          <p:nvPr/>
        </p:nvSpPr>
        <p:spPr bwMode="auto">
          <a:xfrm flipH="1" flipV="1">
            <a:off x="5105400" y="2667000"/>
            <a:ext cx="533400" cy="12954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 name="Text Box 11">
            <a:extLst>
              <a:ext uri="{FF2B5EF4-FFF2-40B4-BE49-F238E27FC236}">
                <a16:creationId xmlns:a16="http://schemas.microsoft.com/office/drawing/2014/main" id="{1118C023-B2E4-847A-B45E-8ADBF4F82BA8}"/>
              </a:ext>
            </a:extLst>
          </p:cNvPr>
          <p:cNvSpPr txBox="1">
            <a:spLocks noChangeArrowheads="1"/>
          </p:cNvSpPr>
          <p:nvPr/>
        </p:nvSpPr>
        <p:spPr bwMode="auto">
          <a:xfrm>
            <a:off x="5257800" y="2819400"/>
            <a:ext cx="1219200" cy="366713"/>
          </a:xfrm>
          <a:prstGeom prst="rect">
            <a:avLst/>
          </a:prstGeom>
          <a:solidFill>
            <a:srgbClr val="FFCC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50000"/>
              </a:spcBef>
              <a:buClrTx/>
              <a:buSzTx/>
              <a:buFontTx/>
              <a:buNone/>
            </a:pPr>
            <a:r>
              <a:rPr lang="en-US" altLang="en-US" sz="1800" b="1">
                <a:solidFill>
                  <a:srgbClr val="FF0000"/>
                </a:solidFill>
              </a:rPr>
              <a:t>65 miles</a:t>
            </a:r>
          </a:p>
        </p:txBody>
      </p:sp>
      <p:sp>
        <p:nvSpPr>
          <p:cNvPr id="3081" name="Text Box 12">
            <a:extLst>
              <a:ext uri="{FF2B5EF4-FFF2-40B4-BE49-F238E27FC236}">
                <a16:creationId xmlns:a16="http://schemas.microsoft.com/office/drawing/2014/main" id="{241E11DC-22AB-77DF-BFDB-9BD910D98BA3}"/>
              </a:ext>
            </a:extLst>
          </p:cNvPr>
          <p:cNvSpPr txBox="1">
            <a:spLocks noChangeArrowheads="1"/>
          </p:cNvSpPr>
          <p:nvPr/>
        </p:nvSpPr>
        <p:spPr bwMode="auto">
          <a:xfrm>
            <a:off x="3843338" y="4816475"/>
            <a:ext cx="5257800" cy="20621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50000"/>
              </a:spcBef>
              <a:buClrTx/>
              <a:buSzTx/>
              <a:buFontTx/>
              <a:buNone/>
            </a:pPr>
            <a:r>
              <a:rPr lang="en-US" altLang="en-US">
                <a:solidFill>
                  <a:schemeClr val="bg2"/>
                </a:solidFill>
                <a:latin typeface="Georgia" panose="02040502050405020303" pitchFamily="18" charset="0"/>
              </a:rPr>
              <a:t>A centurion was in charge of 100 soldiers. In Caesarea, the soldiers protected the city and harbor.</a:t>
            </a:r>
          </a:p>
        </p:txBody>
      </p:sp>
      <p:sp>
        <p:nvSpPr>
          <p:cNvPr id="40963" name="Rectangle 3">
            <a:extLst>
              <a:ext uri="{FF2B5EF4-FFF2-40B4-BE49-F238E27FC236}">
                <a16:creationId xmlns:a16="http://schemas.microsoft.com/office/drawing/2014/main" id="{CE445245-7ECF-BC05-ABEC-90EEA5527885}"/>
              </a:ext>
            </a:extLst>
          </p:cNvPr>
          <p:cNvSpPr>
            <a:spLocks noGrp="1" noChangeArrowheads="1"/>
          </p:cNvSpPr>
          <p:nvPr>
            <p:ph type="body" idx="1"/>
          </p:nvPr>
        </p:nvSpPr>
        <p:spPr>
          <a:xfrm>
            <a:off x="304800" y="0"/>
            <a:ext cx="8610600" cy="1600200"/>
          </a:xfrm>
          <a:solidFill>
            <a:schemeClr val="bg1">
              <a:lumMod val="75000"/>
            </a:schemeClr>
          </a:solidFill>
        </p:spPr>
        <p:txBody>
          <a:bodyPr/>
          <a:lstStyle/>
          <a:p>
            <a:pPr marL="0" indent="4763" algn="ctr" eaLnBrk="1" hangingPunct="1">
              <a:buFont typeface="Wingdings" panose="05000000000000000000" pitchFamily="2" charset="2"/>
              <a:buNone/>
              <a:defRPr/>
            </a:pPr>
            <a:r>
              <a:rPr lang="en-US" b="1" dirty="0"/>
              <a:t>At Caesarea there was a man named Cornelius, a centurion in what was known as the Italian Regiment.</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12D16352-8356-E654-288E-C68BFB1D867E}"/>
              </a:ext>
            </a:extLst>
          </p:cNvPr>
          <p:cNvSpPr>
            <a:spLocks noGrp="1" noChangeArrowheads="1"/>
          </p:cNvSpPr>
          <p:nvPr>
            <p:ph type="body" idx="1"/>
          </p:nvPr>
        </p:nvSpPr>
        <p:spPr>
          <a:xfrm>
            <a:off x="4419600" y="304800"/>
            <a:ext cx="4495800" cy="3429000"/>
          </a:xfrm>
        </p:spPr>
        <p:txBody>
          <a:bodyPr/>
          <a:lstStyle/>
          <a:p>
            <a:pPr marL="0" indent="4763" eaLnBrk="1" hangingPunct="1">
              <a:buFont typeface="Wingdings" panose="05000000000000000000" pitchFamily="2" charset="2"/>
              <a:buNone/>
              <a:defRPr/>
            </a:pPr>
            <a:r>
              <a:rPr lang="en-US" b="1" dirty="0"/>
              <a:t>He and all his family were devout and God-fearing; he gave generously to those in need and prayed to God regularly. </a:t>
            </a:r>
            <a:endParaRPr lang="en-US" dirty="0"/>
          </a:p>
        </p:txBody>
      </p:sp>
      <p:pic>
        <p:nvPicPr>
          <p:cNvPr id="4099" name="Picture 5" descr="ANd9GcRrrml4o9yXXwouP9PzJZSQA1rlKkvlZnnGH_P5qMXRJe1g1ANyMw">
            <a:extLst>
              <a:ext uri="{FF2B5EF4-FFF2-40B4-BE49-F238E27FC236}">
                <a16:creationId xmlns:a16="http://schemas.microsoft.com/office/drawing/2014/main" id="{0BF26406-95DF-6541-C7CE-7DDCC65D4A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4235450"/>
            <a:ext cx="3657600"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9" descr="ANd9GcR1nBj_7u8FNFZgYBIIhAurvARPx8SHsU9p4tLAGLqKvrAw-R0m">
            <a:extLst>
              <a:ext uri="{FF2B5EF4-FFF2-40B4-BE49-F238E27FC236}">
                <a16:creationId xmlns:a16="http://schemas.microsoft.com/office/drawing/2014/main" id="{F2A52CC3-FFAC-48B6-7D4B-906D38EEB0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4114800"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7" descr="ANd9GcR-VnuCFyBT-c6b0ikrs5iG0rUERAfOlzNhaDV0lONonR5JQZE">
            <a:extLst>
              <a:ext uri="{FF2B5EF4-FFF2-40B4-BE49-F238E27FC236}">
                <a16:creationId xmlns:a16="http://schemas.microsoft.com/office/drawing/2014/main" id="{5B1C5EE2-3E7D-6A95-3868-25D2EA90F1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429000"/>
            <a:ext cx="3276600" cy="275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811DEC4D-3B40-40C3-E36B-0D1FABF1AD22}"/>
              </a:ext>
            </a:extLst>
          </p:cNvPr>
          <p:cNvSpPr>
            <a:spLocks noGrp="1" noChangeArrowheads="1"/>
          </p:cNvSpPr>
          <p:nvPr>
            <p:ph type="body" idx="1"/>
          </p:nvPr>
        </p:nvSpPr>
        <p:spPr>
          <a:xfrm>
            <a:off x="457200" y="4191000"/>
            <a:ext cx="8229600" cy="2286000"/>
          </a:xfrm>
        </p:spPr>
        <p:txBody>
          <a:bodyPr/>
          <a:lstStyle/>
          <a:p>
            <a:pPr marL="0" indent="4763" algn="ctr" eaLnBrk="1" hangingPunct="1">
              <a:buFont typeface="Wingdings" panose="05000000000000000000" pitchFamily="2" charset="2"/>
              <a:buNone/>
              <a:defRPr/>
            </a:pPr>
            <a:r>
              <a:rPr lang="en-US" sz="3000" b="1" dirty="0"/>
              <a:t>One day at about three in the afternoon he had a vision. He distinctly saw an angel of God, who came to him and said, “Cornelius!” Cornelius stared at him in fear. What is it , Lord?” he asked.</a:t>
            </a:r>
            <a:endParaRPr lang="en-US" sz="3000" dirty="0"/>
          </a:p>
        </p:txBody>
      </p:sp>
      <p:sp>
        <p:nvSpPr>
          <p:cNvPr id="5123" name="AutoShape 4" descr="9k=">
            <a:extLst>
              <a:ext uri="{FF2B5EF4-FFF2-40B4-BE49-F238E27FC236}">
                <a16:creationId xmlns:a16="http://schemas.microsoft.com/office/drawing/2014/main" id="{BD1DE5F7-CB00-A8AF-5B31-E5351B7D20BB}"/>
              </a:ext>
            </a:extLst>
          </p:cNvPr>
          <p:cNvSpPr>
            <a:spLocks noChangeAspect="1" noChangeArrowheads="1"/>
          </p:cNvSpPr>
          <p:nvPr/>
        </p:nvSpPr>
        <p:spPr bwMode="auto">
          <a:xfrm>
            <a:off x="3319463" y="2514600"/>
            <a:ext cx="25050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pic>
        <p:nvPicPr>
          <p:cNvPr id="5124" name="Picture 6" descr="ANd9GcQTAUES-3AWj8RPCziOs5UHfiDNy_PZRujBUDigylJD7uz7RODLrbOH_Uq3">
            <a:extLst>
              <a:ext uri="{FF2B5EF4-FFF2-40B4-BE49-F238E27FC236}">
                <a16:creationId xmlns:a16="http://schemas.microsoft.com/office/drawing/2014/main" id="{D1DEAFEA-0CBE-DC78-EDDC-1D2584537C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28600"/>
            <a:ext cx="5476875" cy="399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8" descr="ANd9GcSPkkfj9HY0MMKhMBqgDOHHXrtZUMU6Ib7kp9-4dZ9eoUjDcZzt">
            <a:extLst>
              <a:ext uri="{FF2B5EF4-FFF2-40B4-BE49-F238E27FC236}">
                <a16:creationId xmlns:a16="http://schemas.microsoft.com/office/drawing/2014/main" id="{211E06BE-914D-B29A-21F2-DD80A8D82B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4800"/>
            <a:ext cx="2362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AutoShape 9">
            <a:extLst>
              <a:ext uri="{FF2B5EF4-FFF2-40B4-BE49-F238E27FC236}">
                <a16:creationId xmlns:a16="http://schemas.microsoft.com/office/drawing/2014/main" id="{805AC46E-6B0E-DE59-003A-6584DC3BE8EF}"/>
              </a:ext>
            </a:extLst>
          </p:cNvPr>
          <p:cNvSpPr>
            <a:spLocks noChangeArrowheads="1"/>
          </p:cNvSpPr>
          <p:nvPr/>
        </p:nvSpPr>
        <p:spPr bwMode="auto">
          <a:xfrm>
            <a:off x="728663" y="2648743"/>
            <a:ext cx="2590800" cy="762000"/>
          </a:xfrm>
          <a:prstGeom prst="wedgeRoundRectCallout">
            <a:avLst>
              <a:gd name="adj1" fmla="val 71080"/>
              <a:gd name="adj2" fmla="val -184798"/>
              <a:gd name="adj3" fmla="val 16667"/>
            </a:avLst>
          </a:prstGeom>
          <a:solidFill>
            <a:schemeClr val="bg1"/>
          </a:solidFill>
          <a:ln w="9525">
            <a:solidFill>
              <a:schemeClr val="tx1"/>
            </a:solidFill>
            <a:miter lim="800000"/>
            <a:headEnd/>
            <a:tailEnd/>
          </a:ln>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sz="3400" dirty="0">
                <a:latin typeface="Comic Sans MS" panose="030F0702030302020204" pitchFamily="66" charset="0"/>
              </a:rPr>
              <a:t>"Cornelius!"</a:t>
            </a:r>
          </a:p>
        </p:txBody>
      </p:sp>
      <p:sp>
        <p:nvSpPr>
          <p:cNvPr id="5127" name="AutoShape 10">
            <a:extLst>
              <a:ext uri="{FF2B5EF4-FFF2-40B4-BE49-F238E27FC236}">
                <a16:creationId xmlns:a16="http://schemas.microsoft.com/office/drawing/2014/main" id="{71132DF2-217B-44D6-5A49-D1FA3699BCCF}"/>
              </a:ext>
            </a:extLst>
          </p:cNvPr>
          <p:cNvSpPr>
            <a:spLocks noChangeArrowheads="1"/>
          </p:cNvSpPr>
          <p:nvPr/>
        </p:nvSpPr>
        <p:spPr bwMode="auto">
          <a:xfrm>
            <a:off x="5867400" y="228600"/>
            <a:ext cx="3276600" cy="1600200"/>
          </a:xfrm>
          <a:prstGeom prst="wedgeEllipseCallout">
            <a:avLst>
              <a:gd name="adj1" fmla="val -39292"/>
              <a:gd name="adj2" fmla="val 61708"/>
            </a:avLst>
          </a:prstGeom>
          <a:solidFill>
            <a:schemeClr val="folHlink"/>
          </a:solidFill>
          <a:ln w="9525">
            <a:solidFill>
              <a:schemeClr val="tx1"/>
            </a:solidFill>
            <a:miter lim="800000"/>
            <a:headEnd/>
            <a:tailEnd/>
          </a:ln>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sz="3600" dirty="0">
                <a:solidFill>
                  <a:schemeClr val="bg2"/>
                </a:solidFill>
              </a:rPr>
              <a:t>"What is it, Lord?"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Samaria+Map">
            <a:extLst>
              <a:ext uri="{FF2B5EF4-FFF2-40B4-BE49-F238E27FC236}">
                <a16:creationId xmlns:a16="http://schemas.microsoft.com/office/drawing/2014/main" id="{7483DAE1-476B-851D-EA81-A716B4FCD6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62213"/>
            <a:ext cx="5334000" cy="439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descr="ANd9GcQTAUES-3AWj8RPCziOs5UHfiDNy_PZRujBUDigylJD7uz7RODLrbOH_Uq3">
            <a:extLst>
              <a:ext uri="{FF2B5EF4-FFF2-40B4-BE49-F238E27FC236}">
                <a16:creationId xmlns:a16="http://schemas.microsoft.com/office/drawing/2014/main" id="{CFEB76B4-E64E-82EC-F448-9471C4B828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25" y="2859088"/>
            <a:ext cx="5476875" cy="399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AutoShape 4">
            <a:extLst>
              <a:ext uri="{FF2B5EF4-FFF2-40B4-BE49-F238E27FC236}">
                <a16:creationId xmlns:a16="http://schemas.microsoft.com/office/drawing/2014/main" id="{176A2E52-D59A-DFD8-B5B2-1CEF79CE978D}"/>
              </a:ext>
            </a:extLst>
          </p:cNvPr>
          <p:cNvSpPr>
            <a:spLocks noChangeArrowheads="1"/>
          </p:cNvSpPr>
          <p:nvPr/>
        </p:nvSpPr>
        <p:spPr bwMode="auto">
          <a:xfrm>
            <a:off x="228600" y="228600"/>
            <a:ext cx="8763000" cy="2819400"/>
          </a:xfrm>
          <a:prstGeom prst="wedgeRectCallout">
            <a:avLst>
              <a:gd name="adj1" fmla="val 15778"/>
              <a:gd name="adj2" fmla="val 68870"/>
            </a:avLst>
          </a:prstGeom>
          <a:solidFill>
            <a:schemeClr val="accent1"/>
          </a:solidFill>
          <a:ln w="9525">
            <a:solidFill>
              <a:schemeClr val="tx1"/>
            </a:solidFill>
            <a:miter lim="800000"/>
            <a:headEnd/>
            <a:tailEnd/>
          </a:ln>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lnSpc>
                <a:spcPct val="80000"/>
              </a:lnSpc>
              <a:buFont typeface="Wingdings" panose="05000000000000000000" pitchFamily="2" charset="2"/>
              <a:buNone/>
            </a:pPr>
            <a:r>
              <a:rPr lang="en-US" altLang="en-US" b="1"/>
              <a:t>The angel answered, “Your prayers and gifts to the poor have come up as a memorial offering before God. Now send men to Joppa to bring back a man named Simon who is called Peter. He is staying with Simon the tanner, whose house is by the sea.”</a:t>
            </a:r>
            <a:br>
              <a:rPr lang="en-US" altLang="en-US" b="1"/>
            </a:br>
            <a:endParaRPr lang="en-US" altLang="en-US"/>
          </a:p>
        </p:txBody>
      </p:sp>
      <p:sp>
        <p:nvSpPr>
          <p:cNvPr id="6149" name="Oval 6">
            <a:extLst>
              <a:ext uri="{FF2B5EF4-FFF2-40B4-BE49-F238E27FC236}">
                <a16:creationId xmlns:a16="http://schemas.microsoft.com/office/drawing/2014/main" id="{AA814DDF-1B0C-C1BD-2DB7-8F37A4312946}"/>
              </a:ext>
            </a:extLst>
          </p:cNvPr>
          <p:cNvSpPr>
            <a:spLocks noChangeArrowheads="1"/>
          </p:cNvSpPr>
          <p:nvPr/>
        </p:nvSpPr>
        <p:spPr bwMode="auto">
          <a:xfrm>
            <a:off x="838200" y="4953000"/>
            <a:ext cx="914400" cy="3048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ANd9GcTCyvlPYJryA3TEqBCxtBJzkcpvaQOabQQmNORmmlln0jDFxPBl">
            <a:extLst>
              <a:ext uri="{FF2B5EF4-FFF2-40B4-BE49-F238E27FC236}">
                <a16:creationId xmlns:a16="http://schemas.microsoft.com/office/drawing/2014/main" id="{76E05638-D379-97F2-7FCC-1D6511C32A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352800"/>
            <a:ext cx="5486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descr="ANd9GcQTAUES-3AWj8RPCziOs5UHfiDNy_PZRujBUDigylJD7uz7RODLrbOH_Uq3">
            <a:extLst>
              <a:ext uri="{FF2B5EF4-FFF2-40B4-BE49-F238E27FC236}">
                <a16:creationId xmlns:a16="http://schemas.microsoft.com/office/drawing/2014/main" id="{0217BE4B-CE76-A8AF-F71A-9655EFA226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25" y="0"/>
            <a:ext cx="5476875" cy="361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8" name="Rectangle 2">
            <a:extLst>
              <a:ext uri="{FF2B5EF4-FFF2-40B4-BE49-F238E27FC236}">
                <a16:creationId xmlns:a16="http://schemas.microsoft.com/office/drawing/2014/main" id="{06D4DCA0-F206-3C2C-80E0-BE48BD7D1B56}"/>
              </a:ext>
            </a:extLst>
          </p:cNvPr>
          <p:cNvSpPr>
            <a:spLocks noGrp="1" noChangeArrowheads="1"/>
          </p:cNvSpPr>
          <p:nvPr>
            <p:ph type="body" idx="1"/>
          </p:nvPr>
        </p:nvSpPr>
        <p:spPr>
          <a:xfrm>
            <a:off x="0" y="228600"/>
            <a:ext cx="3733800" cy="6248400"/>
          </a:xfrm>
        </p:spPr>
        <p:txBody>
          <a:bodyPr/>
          <a:lstStyle/>
          <a:p>
            <a:pPr marL="0" indent="4763" algn="ctr" eaLnBrk="1" hangingPunct="1">
              <a:buFont typeface="Wingdings" panose="05000000000000000000" pitchFamily="2" charset="2"/>
              <a:buNone/>
              <a:defRPr/>
            </a:pPr>
            <a:r>
              <a:rPr lang="en-US" sz="2900" b="1" dirty="0"/>
              <a:t>When the angel who spoke to him had gone, Cornelius called two of his servants and a devout soldier who was one of his attendants. He told them everything that had happened and sent them to Joppa.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a:extLst>
              <a:ext uri="{FF2B5EF4-FFF2-40B4-BE49-F238E27FC236}">
                <a16:creationId xmlns:a16="http://schemas.microsoft.com/office/drawing/2014/main" id="{D68434E0-7F00-B959-B0D5-AEDDF520A346}"/>
              </a:ext>
            </a:extLst>
          </p:cNvPr>
          <p:cNvSpPr>
            <a:spLocks noGrp="1" noChangeArrowheads="1"/>
          </p:cNvSpPr>
          <p:nvPr>
            <p:ph type="body" idx="1"/>
          </p:nvPr>
        </p:nvSpPr>
        <p:spPr>
          <a:xfrm>
            <a:off x="228600" y="152400"/>
            <a:ext cx="8915400" cy="1828800"/>
          </a:xfrm>
        </p:spPr>
        <p:txBody>
          <a:bodyPr/>
          <a:lstStyle/>
          <a:p>
            <a:pPr marL="0" indent="4763" algn="ctr" eaLnBrk="1" hangingPunct="1">
              <a:buFont typeface="Wingdings" panose="05000000000000000000" pitchFamily="2" charset="2"/>
              <a:buNone/>
              <a:defRPr/>
            </a:pPr>
            <a:r>
              <a:rPr lang="en-US" b="1" dirty="0"/>
              <a:t>About noon the following day as they were on their journey and approaching the city, Peter went up on the roof to pray.</a:t>
            </a:r>
            <a:endParaRPr lang="en-US" dirty="0"/>
          </a:p>
        </p:txBody>
      </p:sp>
      <p:sp>
        <p:nvSpPr>
          <p:cNvPr id="8195" name="AutoShape 7" descr="9k=">
            <a:extLst>
              <a:ext uri="{FF2B5EF4-FFF2-40B4-BE49-F238E27FC236}">
                <a16:creationId xmlns:a16="http://schemas.microsoft.com/office/drawing/2014/main" id="{99E82D7A-DC2E-596A-60A2-F420507237F5}"/>
              </a:ext>
            </a:extLst>
          </p:cNvPr>
          <p:cNvSpPr>
            <a:spLocks noChangeAspect="1" noChangeArrowheads="1"/>
          </p:cNvSpPr>
          <p:nvPr/>
        </p:nvSpPr>
        <p:spPr bwMode="auto">
          <a:xfrm>
            <a:off x="3619500" y="2714625"/>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8196" name="AutoShape 9" descr="9k=">
            <a:extLst>
              <a:ext uri="{FF2B5EF4-FFF2-40B4-BE49-F238E27FC236}">
                <a16:creationId xmlns:a16="http://schemas.microsoft.com/office/drawing/2014/main" id="{C9DAD731-D1F8-8D9D-B633-B2F1F4584F82}"/>
              </a:ext>
            </a:extLst>
          </p:cNvPr>
          <p:cNvSpPr>
            <a:spLocks noChangeAspect="1" noChangeArrowheads="1"/>
          </p:cNvSpPr>
          <p:nvPr/>
        </p:nvSpPr>
        <p:spPr bwMode="auto">
          <a:xfrm>
            <a:off x="3619500" y="2714625"/>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8197" name="AutoShape 11" descr="9k=">
            <a:extLst>
              <a:ext uri="{FF2B5EF4-FFF2-40B4-BE49-F238E27FC236}">
                <a16:creationId xmlns:a16="http://schemas.microsoft.com/office/drawing/2014/main" id="{73964DE2-A490-F00A-AE90-52DA6D22039F}"/>
              </a:ext>
            </a:extLst>
          </p:cNvPr>
          <p:cNvSpPr>
            <a:spLocks noChangeAspect="1" noChangeArrowheads="1"/>
          </p:cNvSpPr>
          <p:nvPr/>
        </p:nvSpPr>
        <p:spPr bwMode="auto">
          <a:xfrm>
            <a:off x="3619500" y="2714625"/>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pic>
        <p:nvPicPr>
          <p:cNvPr id="8198" name="Picture 13" descr="JoppaTexasSign81405JTroesser">
            <a:extLst>
              <a:ext uri="{FF2B5EF4-FFF2-40B4-BE49-F238E27FC236}">
                <a16:creationId xmlns:a16="http://schemas.microsoft.com/office/drawing/2014/main" id="{F68044D2-84DD-1BED-D41A-4FB2ED1FD7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209800"/>
            <a:ext cx="238125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AutoShape 15" descr="2Q==">
            <a:extLst>
              <a:ext uri="{FF2B5EF4-FFF2-40B4-BE49-F238E27FC236}">
                <a16:creationId xmlns:a16="http://schemas.microsoft.com/office/drawing/2014/main" id="{155EBA94-27E9-2B28-D731-54CCF86E1EC8}"/>
              </a:ext>
            </a:extLst>
          </p:cNvPr>
          <p:cNvSpPr>
            <a:spLocks noChangeAspect="1" noChangeArrowheads="1"/>
          </p:cNvSpPr>
          <p:nvPr/>
        </p:nvSpPr>
        <p:spPr bwMode="auto">
          <a:xfrm>
            <a:off x="3505200" y="2547938"/>
            <a:ext cx="21336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8200" name="AutoShape 17" descr="2Q==">
            <a:extLst>
              <a:ext uri="{FF2B5EF4-FFF2-40B4-BE49-F238E27FC236}">
                <a16:creationId xmlns:a16="http://schemas.microsoft.com/office/drawing/2014/main" id="{C9FC0E9A-B9A5-99E8-DA27-61BD4DBB0AC4}"/>
              </a:ext>
            </a:extLst>
          </p:cNvPr>
          <p:cNvSpPr>
            <a:spLocks noChangeAspect="1" noChangeArrowheads="1"/>
          </p:cNvSpPr>
          <p:nvPr/>
        </p:nvSpPr>
        <p:spPr bwMode="auto">
          <a:xfrm>
            <a:off x="3505200" y="2547938"/>
            <a:ext cx="21336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8201" name="AutoShape 19" descr="2Q==">
            <a:extLst>
              <a:ext uri="{FF2B5EF4-FFF2-40B4-BE49-F238E27FC236}">
                <a16:creationId xmlns:a16="http://schemas.microsoft.com/office/drawing/2014/main" id="{1E4379F0-E9D1-7106-CA91-8C725A2D909F}"/>
              </a:ext>
            </a:extLst>
          </p:cNvPr>
          <p:cNvSpPr>
            <a:spLocks noChangeAspect="1" noChangeArrowheads="1"/>
          </p:cNvSpPr>
          <p:nvPr/>
        </p:nvSpPr>
        <p:spPr bwMode="auto">
          <a:xfrm>
            <a:off x="3505200" y="2547938"/>
            <a:ext cx="21336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8202" name="AutoShape 21" descr="Z">
            <a:extLst>
              <a:ext uri="{FF2B5EF4-FFF2-40B4-BE49-F238E27FC236}">
                <a16:creationId xmlns:a16="http://schemas.microsoft.com/office/drawing/2014/main" id="{9132B639-81D2-AED1-C13D-0AFE6CFF57C1}"/>
              </a:ext>
            </a:extLst>
          </p:cNvPr>
          <p:cNvSpPr>
            <a:spLocks noChangeAspect="1" noChangeArrowheads="1"/>
          </p:cNvSpPr>
          <p:nvPr/>
        </p:nvSpPr>
        <p:spPr bwMode="auto">
          <a:xfrm>
            <a:off x="3338513" y="2505075"/>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8203" name="AutoShape 23" descr="Z">
            <a:extLst>
              <a:ext uri="{FF2B5EF4-FFF2-40B4-BE49-F238E27FC236}">
                <a16:creationId xmlns:a16="http://schemas.microsoft.com/office/drawing/2014/main" id="{20EBF733-1566-3D55-75B1-4CDA3A33199D}"/>
              </a:ext>
            </a:extLst>
          </p:cNvPr>
          <p:cNvSpPr>
            <a:spLocks noChangeAspect="1" noChangeArrowheads="1"/>
          </p:cNvSpPr>
          <p:nvPr/>
        </p:nvSpPr>
        <p:spPr bwMode="auto">
          <a:xfrm>
            <a:off x="3338513" y="2505075"/>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pic>
        <p:nvPicPr>
          <p:cNvPr id="8204" name="Picture 25" descr="israel-national-trail-hike_56712_600x450">
            <a:extLst>
              <a:ext uri="{FF2B5EF4-FFF2-40B4-BE49-F238E27FC236}">
                <a16:creationId xmlns:a16="http://schemas.microsoft.com/office/drawing/2014/main" id="{A20D2775-DC19-0769-DB04-1FD2A291BF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057400"/>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5" descr="Peter's vision">
            <a:extLst>
              <a:ext uri="{FF2B5EF4-FFF2-40B4-BE49-F238E27FC236}">
                <a16:creationId xmlns:a16="http://schemas.microsoft.com/office/drawing/2014/main" id="{88D89B1C-159D-D33D-2D09-8BDCAE7439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057400"/>
            <a:ext cx="3817938"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clock face with black numbers&#10;&#10;Description automatically generated">
            <a:extLst>
              <a:ext uri="{FF2B5EF4-FFF2-40B4-BE49-F238E27FC236}">
                <a16:creationId xmlns:a16="http://schemas.microsoft.com/office/drawing/2014/main" id="{BEDA6D3E-3940-BF34-BEA8-784D2F9F25F8}"/>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291364" y="2066925"/>
            <a:ext cx="1624013" cy="1624013"/>
          </a:xfrm>
          <a:prstGeom prst="rect">
            <a:avLst/>
          </a:prstGeom>
        </p:spPr>
      </p:pic>
    </p:spTree>
  </p:cSld>
  <p:clrMapOvr>
    <a:masterClrMapping/>
  </p:clrMapOvr>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Textured</Template>
  <TotalTime>339</TotalTime>
  <Words>694</Words>
  <Application>Microsoft Office PowerPoint</Application>
  <PresentationFormat>On-screen Show (4:3)</PresentationFormat>
  <Paragraphs>49</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Tahoma</vt:lpstr>
      <vt:lpstr>Arial</vt:lpstr>
      <vt:lpstr>Wingdings</vt:lpstr>
      <vt:lpstr>Calibri</vt:lpstr>
      <vt:lpstr>Georgia</vt:lpstr>
      <vt:lpstr>Comic Sans MS</vt:lpstr>
      <vt:lpstr>Times New Roman</vt:lpstr>
      <vt:lpstr>Textured</vt:lpstr>
      <vt:lpstr>Dig Site 7</vt:lpstr>
      <vt:lpstr>God can change our way of thinking!</vt:lpstr>
      <vt:lpstr>"Do not conform to the pattern of this world, but be transformed by the renewing of your mind. Then you will be able to test and approve what God's will is – his good, pleasing and perfect will."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ACTS Dig Site 7</dc:title>
  <dc:creator>Robin Gulley</dc:creator>
  <cp:lastModifiedBy>A L</cp:lastModifiedBy>
  <cp:revision>26</cp:revision>
  <dcterms:created xsi:type="dcterms:W3CDTF">2012-09-26T22:32:18Z</dcterms:created>
  <dcterms:modified xsi:type="dcterms:W3CDTF">2024-08-20T20:33:28Z</dcterms:modified>
</cp:coreProperties>
</file>