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8" d="100"/>
          <a:sy n="78" d="100"/>
        </p:scale>
        <p:origin x="1594"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BD917F1-150C-4A6F-9E1B-732A5768A8D2}" type="datetimeFigureOut">
              <a:rPr lang="en-US" smtClean="0">
                <a:solidFill>
                  <a:prstClr val="white">
                    <a:tint val="75000"/>
                  </a:prstClr>
                </a:solidFill>
              </a:rPr>
              <a:pPr/>
              <a:t>7/31/2018</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B076B9DB-0FB1-42D5-8CF4-01B0FF9FDC70}"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8763023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BD917F1-150C-4A6F-9E1B-732A5768A8D2}" type="datetimeFigureOut">
              <a:rPr lang="en-US" smtClean="0">
                <a:solidFill>
                  <a:prstClr val="white">
                    <a:tint val="75000"/>
                  </a:prstClr>
                </a:solidFill>
              </a:rPr>
              <a:pPr/>
              <a:t>7/31/2018</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B076B9DB-0FB1-42D5-8CF4-01B0FF9FDC70}"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9295191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BD917F1-150C-4A6F-9E1B-732A5768A8D2}" type="datetimeFigureOut">
              <a:rPr lang="en-US" smtClean="0">
                <a:solidFill>
                  <a:prstClr val="white">
                    <a:tint val="75000"/>
                  </a:prstClr>
                </a:solidFill>
              </a:rPr>
              <a:pPr/>
              <a:t>7/31/2018</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B076B9DB-0FB1-42D5-8CF4-01B0FF9FDC70}"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170516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BD917F1-150C-4A6F-9E1B-732A5768A8D2}" type="datetimeFigureOut">
              <a:rPr lang="en-US" smtClean="0">
                <a:solidFill>
                  <a:prstClr val="white">
                    <a:tint val="75000"/>
                  </a:prstClr>
                </a:solidFill>
              </a:rPr>
              <a:pPr/>
              <a:t>7/31/2018</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B076B9DB-0FB1-42D5-8CF4-01B0FF9FDC70}"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94922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BD917F1-150C-4A6F-9E1B-732A5768A8D2}" type="datetimeFigureOut">
              <a:rPr lang="en-US" smtClean="0">
                <a:solidFill>
                  <a:prstClr val="white">
                    <a:tint val="75000"/>
                  </a:prstClr>
                </a:solidFill>
              </a:rPr>
              <a:pPr/>
              <a:t>7/31/2018</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B076B9DB-0FB1-42D5-8CF4-01B0FF9FDC70}"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892543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BD917F1-150C-4A6F-9E1B-732A5768A8D2}" type="datetimeFigureOut">
              <a:rPr lang="en-US" smtClean="0">
                <a:solidFill>
                  <a:prstClr val="white">
                    <a:tint val="75000"/>
                  </a:prstClr>
                </a:solidFill>
              </a:rPr>
              <a:pPr/>
              <a:t>7/31/2018</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B076B9DB-0FB1-42D5-8CF4-01B0FF9FDC70}"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758306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BD917F1-150C-4A6F-9E1B-732A5768A8D2}" type="datetimeFigureOut">
              <a:rPr lang="en-US" smtClean="0">
                <a:solidFill>
                  <a:prstClr val="white">
                    <a:tint val="75000"/>
                  </a:prstClr>
                </a:solidFill>
              </a:rPr>
              <a:pPr/>
              <a:t>7/31/2018</a:t>
            </a:fld>
            <a:endParaRPr lang="en-US">
              <a:solidFill>
                <a:prstClr val="white">
                  <a:tint val="75000"/>
                </a:prstClr>
              </a:solidFill>
            </a:endParaRPr>
          </a:p>
        </p:txBody>
      </p:sp>
      <p:sp>
        <p:nvSpPr>
          <p:cNvPr id="8" name="Footer Placeholder 7"/>
          <p:cNvSpPr>
            <a:spLocks noGrp="1"/>
          </p:cNvSpPr>
          <p:nvPr>
            <p:ph type="ftr" sz="quarter" idx="11"/>
          </p:nvPr>
        </p:nvSpPr>
        <p:spPr/>
        <p:txBody>
          <a:bodyPr/>
          <a:lstStyle/>
          <a:p>
            <a:endParaRPr lang="en-US">
              <a:solidFill>
                <a:prstClr val="white">
                  <a:tint val="75000"/>
                </a:prstClr>
              </a:solidFill>
            </a:endParaRPr>
          </a:p>
        </p:txBody>
      </p:sp>
      <p:sp>
        <p:nvSpPr>
          <p:cNvPr id="9" name="Slide Number Placeholder 8"/>
          <p:cNvSpPr>
            <a:spLocks noGrp="1"/>
          </p:cNvSpPr>
          <p:nvPr>
            <p:ph type="sldNum" sz="quarter" idx="12"/>
          </p:nvPr>
        </p:nvSpPr>
        <p:spPr/>
        <p:txBody>
          <a:bodyPr/>
          <a:lstStyle/>
          <a:p>
            <a:fld id="{B076B9DB-0FB1-42D5-8CF4-01B0FF9FDC70}"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446595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BD917F1-150C-4A6F-9E1B-732A5768A8D2}" type="datetimeFigureOut">
              <a:rPr lang="en-US" smtClean="0">
                <a:solidFill>
                  <a:prstClr val="white">
                    <a:tint val="75000"/>
                  </a:prstClr>
                </a:solidFill>
              </a:rPr>
              <a:pPr/>
              <a:t>7/31/2018</a:t>
            </a:fld>
            <a:endParaRPr lang="en-US">
              <a:solidFill>
                <a:prstClr val="white">
                  <a:tint val="75000"/>
                </a:prstClr>
              </a:solidFill>
            </a:endParaRPr>
          </a:p>
        </p:txBody>
      </p:sp>
      <p:sp>
        <p:nvSpPr>
          <p:cNvPr id="4" name="Footer Placeholder 3"/>
          <p:cNvSpPr>
            <a:spLocks noGrp="1"/>
          </p:cNvSpPr>
          <p:nvPr>
            <p:ph type="ftr" sz="quarter" idx="11"/>
          </p:nvPr>
        </p:nvSpPr>
        <p:spPr/>
        <p:txBody>
          <a:bodyPr/>
          <a:lstStyle/>
          <a:p>
            <a:endParaRPr lang="en-US">
              <a:solidFill>
                <a:prstClr val="white">
                  <a:tint val="75000"/>
                </a:prstClr>
              </a:solidFill>
            </a:endParaRPr>
          </a:p>
        </p:txBody>
      </p:sp>
      <p:sp>
        <p:nvSpPr>
          <p:cNvPr id="5" name="Slide Number Placeholder 4"/>
          <p:cNvSpPr>
            <a:spLocks noGrp="1"/>
          </p:cNvSpPr>
          <p:nvPr>
            <p:ph type="sldNum" sz="quarter" idx="12"/>
          </p:nvPr>
        </p:nvSpPr>
        <p:spPr/>
        <p:txBody>
          <a:bodyPr/>
          <a:lstStyle/>
          <a:p>
            <a:fld id="{B076B9DB-0FB1-42D5-8CF4-01B0FF9FDC70}"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144779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D917F1-150C-4A6F-9E1B-732A5768A8D2}" type="datetimeFigureOut">
              <a:rPr lang="en-US" smtClean="0">
                <a:solidFill>
                  <a:prstClr val="white">
                    <a:tint val="75000"/>
                  </a:prstClr>
                </a:solidFill>
              </a:rPr>
              <a:pPr/>
              <a:t>7/31/2018</a:t>
            </a:fld>
            <a:endParaRPr lang="en-US">
              <a:solidFill>
                <a:prstClr val="white">
                  <a:tint val="75000"/>
                </a:prstClr>
              </a:solidFill>
            </a:endParaRPr>
          </a:p>
        </p:txBody>
      </p:sp>
      <p:sp>
        <p:nvSpPr>
          <p:cNvPr id="3" name="Footer Placeholder 2"/>
          <p:cNvSpPr>
            <a:spLocks noGrp="1"/>
          </p:cNvSpPr>
          <p:nvPr>
            <p:ph type="ftr" sz="quarter" idx="11"/>
          </p:nvPr>
        </p:nvSpPr>
        <p:spPr/>
        <p:txBody>
          <a:bodyPr/>
          <a:lstStyle/>
          <a:p>
            <a:endParaRPr lang="en-US">
              <a:solidFill>
                <a:prstClr val="white">
                  <a:tint val="75000"/>
                </a:prstClr>
              </a:solidFill>
            </a:endParaRPr>
          </a:p>
        </p:txBody>
      </p:sp>
      <p:sp>
        <p:nvSpPr>
          <p:cNvPr id="4" name="Slide Number Placeholder 3"/>
          <p:cNvSpPr>
            <a:spLocks noGrp="1"/>
          </p:cNvSpPr>
          <p:nvPr>
            <p:ph type="sldNum" sz="quarter" idx="12"/>
          </p:nvPr>
        </p:nvSpPr>
        <p:spPr/>
        <p:txBody>
          <a:bodyPr/>
          <a:lstStyle/>
          <a:p>
            <a:fld id="{B076B9DB-0FB1-42D5-8CF4-01B0FF9FDC70}"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360255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BD917F1-150C-4A6F-9E1B-732A5768A8D2}" type="datetimeFigureOut">
              <a:rPr lang="en-US" smtClean="0">
                <a:solidFill>
                  <a:prstClr val="white">
                    <a:tint val="75000"/>
                  </a:prstClr>
                </a:solidFill>
              </a:rPr>
              <a:pPr/>
              <a:t>7/31/2018</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B076B9DB-0FB1-42D5-8CF4-01B0FF9FDC70}"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585087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BD917F1-150C-4A6F-9E1B-732A5768A8D2}" type="datetimeFigureOut">
              <a:rPr lang="en-US" smtClean="0">
                <a:solidFill>
                  <a:prstClr val="white">
                    <a:tint val="75000"/>
                  </a:prstClr>
                </a:solidFill>
              </a:rPr>
              <a:pPr/>
              <a:t>7/31/2018</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B076B9DB-0FB1-42D5-8CF4-01B0FF9FDC70}"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225984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D917F1-150C-4A6F-9E1B-732A5768A8D2}" type="datetimeFigureOut">
              <a:rPr lang="en-US" smtClean="0">
                <a:solidFill>
                  <a:prstClr val="white">
                    <a:tint val="75000"/>
                  </a:prstClr>
                </a:solidFill>
              </a:rPr>
              <a:pPr/>
              <a:t>7/31/2018</a:t>
            </a:fld>
            <a:endParaRPr lang="en-US">
              <a:solidFill>
                <a:prstClr val="white">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white">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76B9DB-0FB1-42D5-8CF4-01B0FF9FDC70}"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00938993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6000" b="1" dirty="0"/>
              <a:t>Acts</a:t>
            </a:r>
            <a:br>
              <a:rPr lang="en-US" sz="6000" b="1" dirty="0"/>
            </a:br>
            <a:r>
              <a:rPr lang="en-US" sz="6000" b="1" dirty="0"/>
              <a:t>Dig Site 6</a:t>
            </a:r>
          </a:p>
        </p:txBody>
      </p:sp>
      <p:sp>
        <p:nvSpPr>
          <p:cNvPr id="3" name="Subtitle 2"/>
          <p:cNvSpPr>
            <a:spLocks noGrp="1"/>
          </p:cNvSpPr>
          <p:nvPr>
            <p:ph type="subTitle" idx="1"/>
          </p:nvPr>
        </p:nvSpPr>
        <p:spPr/>
        <p:txBody>
          <a:bodyPr/>
          <a:lstStyle/>
          <a:p>
            <a:r>
              <a:rPr lang="en-US" dirty="0"/>
              <a:t>Blue Level Questions</a:t>
            </a:r>
          </a:p>
        </p:txBody>
      </p:sp>
    </p:spTree>
    <p:extLst>
      <p:ext uri="{BB962C8B-B14F-4D97-AF65-F5344CB8AC3E}">
        <p14:creationId xmlns:p14="http://schemas.microsoft.com/office/powerpoint/2010/main" val="23126731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D7F56-9BBB-46CA-8CF3-71F6B10629B7}"/>
              </a:ext>
            </a:extLst>
          </p:cNvPr>
          <p:cNvSpPr>
            <a:spLocks noGrp="1"/>
          </p:cNvSpPr>
          <p:nvPr>
            <p:ph type="title"/>
          </p:nvPr>
        </p:nvSpPr>
        <p:spPr>
          <a:xfrm>
            <a:off x="457200" y="533400"/>
            <a:ext cx="8229600" cy="1143000"/>
          </a:xfrm>
        </p:spPr>
        <p:txBody>
          <a:bodyPr>
            <a:normAutofit fontScale="90000"/>
          </a:bodyPr>
          <a:lstStyle/>
          <a:p>
            <a:pPr algn="l"/>
            <a:r>
              <a:rPr lang="en-US" dirty="0"/>
              <a:t>What did the men traveling with Saul do when Saul could see nothing?  </a:t>
            </a:r>
            <a:br>
              <a:rPr lang="en-US" dirty="0"/>
            </a:br>
            <a:r>
              <a:rPr lang="en-US" dirty="0"/>
              <a:t>(9:7-8)</a:t>
            </a:r>
          </a:p>
        </p:txBody>
      </p:sp>
      <p:sp>
        <p:nvSpPr>
          <p:cNvPr id="3" name="Content Placeholder 2">
            <a:extLst>
              <a:ext uri="{FF2B5EF4-FFF2-40B4-BE49-F238E27FC236}">
                <a16:creationId xmlns:a16="http://schemas.microsoft.com/office/drawing/2014/main" id="{9D062192-0F11-4732-891C-46AE2B52F701}"/>
              </a:ext>
            </a:extLst>
          </p:cNvPr>
          <p:cNvSpPr>
            <a:spLocks noGrp="1"/>
          </p:cNvSpPr>
          <p:nvPr>
            <p:ph idx="1"/>
          </p:nvPr>
        </p:nvSpPr>
        <p:spPr>
          <a:xfrm>
            <a:off x="457200" y="2209800"/>
            <a:ext cx="8229600" cy="4495800"/>
          </a:xfrm>
        </p:spPr>
        <p:txBody>
          <a:bodyPr>
            <a:normAutofit lnSpcReduction="10000"/>
          </a:bodyPr>
          <a:lstStyle/>
          <a:p>
            <a:pPr marL="514350" indent="-514350">
              <a:buFont typeface="+mj-lt"/>
              <a:buAutoNum type="arabicPeriod"/>
            </a:pPr>
            <a:r>
              <a:rPr lang="en-US" sz="4000" dirty="0"/>
              <a:t>They were scared and ran away.</a:t>
            </a:r>
          </a:p>
          <a:p>
            <a:pPr marL="514350" indent="-514350">
              <a:buFont typeface="+mj-lt"/>
              <a:buAutoNum type="arabicPeriod"/>
            </a:pPr>
            <a:r>
              <a:rPr lang="en-US" sz="4000" dirty="0"/>
              <a:t>They led him by the hand to Damascus.</a:t>
            </a:r>
          </a:p>
          <a:p>
            <a:pPr marL="514350" indent="-514350">
              <a:buFont typeface="+mj-lt"/>
              <a:buAutoNum type="arabicPeriod"/>
            </a:pPr>
            <a:r>
              <a:rPr lang="en-US" sz="4000" dirty="0"/>
              <a:t>They found a doctor to look at his eyes.</a:t>
            </a:r>
          </a:p>
          <a:p>
            <a:pPr marL="514350" indent="-514350">
              <a:buFont typeface="+mj-lt"/>
              <a:buAutoNum type="arabicPeriod"/>
            </a:pPr>
            <a:r>
              <a:rPr lang="en-US" sz="4000" dirty="0"/>
              <a:t>They robbed him and left him stranded.</a:t>
            </a:r>
          </a:p>
        </p:txBody>
      </p:sp>
    </p:spTree>
    <p:extLst>
      <p:ext uri="{BB962C8B-B14F-4D97-AF65-F5344CB8AC3E}">
        <p14:creationId xmlns:p14="http://schemas.microsoft.com/office/powerpoint/2010/main" val="29033098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D7F56-9BBB-46CA-8CF3-71F6B10629B7}"/>
              </a:ext>
            </a:extLst>
          </p:cNvPr>
          <p:cNvSpPr>
            <a:spLocks noGrp="1"/>
          </p:cNvSpPr>
          <p:nvPr>
            <p:ph type="title"/>
          </p:nvPr>
        </p:nvSpPr>
        <p:spPr>
          <a:xfrm>
            <a:off x="457200" y="533400"/>
            <a:ext cx="8229600" cy="1143000"/>
          </a:xfrm>
        </p:spPr>
        <p:txBody>
          <a:bodyPr>
            <a:normAutofit fontScale="90000"/>
          </a:bodyPr>
          <a:lstStyle/>
          <a:p>
            <a:pPr algn="l"/>
            <a:r>
              <a:rPr lang="en-US" dirty="0"/>
              <a:t>What did the men traveling with Saul do when Saul could see nothing?  </a:t>
            </a:r>
            <a:br>
              <a:rPr lang="en-US" dirty="0"/>
            </a:br>
            <a:r>
              <a:rPr lang="en-US" dirty="0"/>
              <a:t>(9:7-8)</a:t>
            </a:r>
          </a:p>
        </p:txBody>
      </p:sp>
      <p:sp>
        <p:nvSpPr>
          <p:cNvPr id="3" name="Content Placeholder 2">
            <a:extLst>
              <a:ext uri="{FF2B5EF4-FFF2-40B4-BE49-F238E27FC236}">
                <a16:creationId xmlns:a16="http://schemas.microsoft.com/office/drawing/2014/main" id="{9D062192-0F11-4732-891C-46AE2B52F701}"/>
              </a:ext>
            </a:extLst>
          </p:cNvPr>
          <p:cNvSpPr>
            <a:spLocks noGrp="1"/>
          </p:cNvSpPr>
          <p:nvPr>
            <p:ph idx="1"/>
          </p:nvPr>
        </p:nvSpPr>
        <p:spPr>
          <a:xfrm>
            <a:off x="457200" y="2209800"/>
            <a:ext cx="8229600" cy="4495800"/>
          </a:xfrm>
        </p:spPr>
        <p:txBody>
          <a:bodyPr>
            <a:normAutofit lnSpcReduction="10000"/>
          </a:bodyPr>
          <a:lstStyle/>
          <a:p>
            <a:pPr marL="514350" indent="-514350">
              <a:buFont typeface="+mj-lt"/>
              <a:buAutoNum type="arabicPeriod"/>
            </a:pPr>
            <a:r>
              <a:rPr lang="en-US" sz="4000" dirty="0"/>
              <a:t>They were scared and ran away.</a:t>
            </a:r>
          </a:p>
          <a:p>
            <a:pPr marL="514350" indent="-514350">
              <a:buFont typeface="+mj-lt"/>
              <a:buAutoNum type="arabicPeriod"/>
            </a:pPr>
            <a:r>
              <a:rPr lang="en-US" sz="4000" dirty="0">
                <a:solidFill>
                  <a:srgbClr val="FFFF00"/>
                </a:solidFill>
              </a:rPr>
              <a:t>They led him by the hand to Damascus.</a:t>
            </a:r>
          </a:p>
          <a:p>
            <a:pPr marL="514350" indent="-514350">
              <a:buFont typeface="+mj-lt"/>
              <a:buAutoNum type="arabicPeriod"/>
            </a:pPr>
            <a:r>
              <a:rPr lang="en-US" sz="4000" dirty="0"/>
              <a:t>They found a doctor to look at his eyes.</a:t>
            </a:r>
          </a:p>
          <a:p>
            <a:pPr marL="514350" indent="-514350">
              <a:buFont typeface="+mj-lt"/>
              <a:buAutoNum type="arabicPeriod"/>
            </a:pPr>
            <a:r>
              <a:rPr lang="en-US" sz="4000" dirty="0"/>
              <a:t>They robbed him and left him stranded.</a:t>
            </a:r>
          </a:p>
        </p:txBody>
      </p:sp>
    </p:spTree>
    <p:extLst>
      <p:ext uri="{BB962C8B-B14F-4D97-AF65-F5344CB8AC3E}">
        <p14:creationId xmlns:p14="http://schemas.microsoft.com/office/powerpoint/2010/main" val="41346682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38FA02-311E-4CE2-B339-E9DBBD62267E}"/>
              </a:ext>
            </a:extLst>
          </p:cNvPr>
          <p:cNvSpPr>
            <a:spLocks noGrp="1"/>
          </p:cNvSpPr>
          <p:nvPr>
            <p:ph type="title"/>
          </p:nvPr>
        </p:nvSpPr>
        <p:spPr/>
        <p:txBody>
          <a:bodyPr>
            <a:normAutofit fontScale="90000"/>
          </a:bodyPr>
          <a:lstStyle/>
          <a:p>
            <a:pPr algn="l"/>
            <a:r>
              <a:rPr lang="en-US" dirty="0"/>
              <a:t>What did Saul eat while he was blind?  (9:9)</a:t>
            </a:r>
          </a:p>
        </p:txBody>
      </p:sp>
      <p:sp>
        <p:nvSpPr>
          <p:cNvPr id="3" name="Content Placeholder 2">
            <a:extLst>
              <a:ext uri="{FF2B5EF4-FFF2-40B4-BE49-F238E27FC236}">
                <a16:creationId xmlns:a16="http://schemas.microsoft.com/office/drawing/2014/main" id="{44AE08F8-7275-4A0E-81DE-1E703E09B876}"/>
              </a:ext>
            </a:extLst>
          </p:cNvPr>
          <p:cNvSpPr>
            <a:spLocks noGrp="1"/>
          </p:cNvSpPr>
          <p:nvPr>
            <p:ph idx="1"/>
          </p:nvPr>
        </p:nvSpPr>
        <p:spPr>
          <a:xfrm>
            <a:off x="457200" y="1981200"/>
            <a:ext cx="8229600" cy="4144963"/>
          </a:xfrm>
        </p:spPr>
        <p:txBody>
          <a:bodyPr>
            <a:normAutofit/>
          </a:bodyPr>
          <a:lstStyle/>
          <a:p>
            <a:pPr marL="514350" indent="-514350">
              <a:buFont typeface="+mj-lt"/>
              <a:buAutoNum type="arabicPeriod"/>
            </a:pPr>
            <a:r>
              <a:rPr lang="en-US" sz="4000" dirty="0"/>
              <a:t>He ate locusts and wild honey.</a:t>
            </a:r>
          </a:p>
          <a:p>
            <a:pPr marL="514350" indent="-514350">
              <a:buFont typeface="+mj-lt"/>
              <a:buAutoNum type="arabicPeriod"/>
            </a:pPr>
            <a:r>
              <a:rPr lang="en-US" sz="4000" dirty="0"/>
              <a:t>He ate whatever was given to him.</a:t>
            </a:r>
          </a:p>
          <a:p>
            <a:pPr marL="514350" indent="-514350">
              <a:buFont typeface="+mj-lt"/>
              <a:buAutoNum type="arabicPeriod"/>
            </a:pPr>
            <a:r>
              <a:rPr lang="en-US" sz="4000" dirty="0"/>
              <a:t>He did not eat, he only drank water.</a:t>
            </a:r>
          </a:p>
          <a:p>
            <a:pPr marL="514350" indent="-514350">
              <a:buFont typeface="+mj-lt"/>
              <a:buAutoNum type="arabicPeriod"/>
            </a:pPr>
            <a:r>
              <a:rPr lang="en-US" sz="4000" dirty="0"/>
              <a:t>He did not eat or drink anything.</a:t>
            </a:r>
          </a:p>
        </p:txBody>
      </p:sp>
    </p:spTree>
    <p:extLst>
      <p:ext uri="{BB962C8B-B14F-4D97-AF65-F5344CB8AC3E}">
        <p14:creationId xmlns:p14="http://schemas.microsoft.com/office/powerpoint/2010/main" val="36486822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38FA02-311E-4CE2-B339-E9DBBD62267E}"/>
              </a:ext>
            </a:extLst>
          </p:cNvPr>
          <p:cNvSpPr>
            <a:spLocks noGrp="1"/>
          </p:cNvSpPr>
          <p:nvPr>
            <p:ph type="title"/>
          </p:nvPr>
        </p:nvSpPr>
        <p:spPr/>
        <p:txBody>
          <a:bodyPr>
            <a:normAutofit fontScale="90000"/>
          </a:bodyPr>
          <a:lstStyle/>
          <a:p>
            <a:pPr algn="l"/>
            <a:r>
              <a:rPr lang="en-US" dirty="0"/>
              <a:t>What did Saul eat while he was blind?  (9:9)</a:t>
            </a:r>
          </a:p>
        </p:txBody>
      </p:sp>
      <p:sp>
        <p:nvSpPr>
          <p:cNvPr id="3" name="Content Placeholder 2">
            <a:extLst>
              <a:ext uri="{FF2B5EF4-FFF2-40B4-BE49-F238E27FC236}">
                <a16:creationId xmlns:a16="http://schemas.microsoft.com/office/drawing/2014/main" id="{44AE08F8-7275-4A0E-81DE-1E703E09B876}"/>
              </a:ext>
            </a:extLst>
          </p:cNvPr>
          <p:cNvSpPr>
            <a:spLocks noGrp="1"/>
          </p:cNvSpPr>
          <p:nvPr>
            <p:ph idx="1"/>
          </p:nvPr>
        </p:nvSpPr>
        <p:spPr>
          <a:xfrm>
            <a:off x="457200" y="1981200"/>
            <a:ext cx="8229600" cy="4144963"/>
          </a:xfrm>
        </p:spPr>
        <p:txBody>
          <a:bodyPr>
            <a:normAutofit/>
          </a:bodyPr>
          <a:lstStyle/>
          <a:p>
            <a:pPr marL="514350" indent="-514350">
              <a:buFont typeface="+mj-lt"/>
              <a:buAutoNum type="arabicPeriod"/>
            </a:pPr>
            <a:r>
              <a:rPr lang="en-US" sz="4000" dirty="0"/>
              <a:t>He ate locusts and wild honey.</a:t>
            </a:r>
          </a:p>
          <a:p>
            <a:pPr marL="514350" indent="-514350">
              <a:buFont typeface="+mj-lt"/>
              <a:buAutoNum type="arabicPeriod"/>
            </a:pPr>
            <a:r>
              <a:rPr lang="en-US" sz="4000" dirty="0"/>
              <a:t>He ate whatever was given to him.</a:t>
            </a:r>
          </a:p>
          <a:p>
            <a:pPr marL="514350" indent="-514350">
              <a:buFont typeface="+mj-lt"/>
              <a:buAutoNum type="arabicPeriod"/>
            </a:pPr>
            <a:r>
              <a:rPr lang="en-US" sz="4000" dirty="0"/>
              <a:t>He did not eat, he only drank water.</a:t>
            </a:r>
          </a:p>
          <a:p>
            <a:pPr marL="514350" indent="-514350">
              <a:buFont typeface="+mj-lt"/>
              <a:buAutoNum type="arabicPeriod"/>
            </a:pPr>
            <a:r>
              <a:rPr lang="en-US" sz="4000" dirty="0">
                <a:solidFill>
                  <a:srgbClr val="FFFF00"/>
                </a:solidFill>
              </a:rPr>
              <a:t>He did not eat or drink anything.</a:t>
            </a:r>
          </a:p>
        </p:txBody>
      </p:sp>
    </p:spTree>
    <p:extLst>
      <p:ext uri="{BB962C8B-B14F-4D97-AF65-F5344CB8AC3E}">
        <p14:creationId xmlns:p14="http://schemas.microsoft.com/office/powerpoint/2010/main" val="10603946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5BDA4-D0EE-4CB4-9781-554A2C33E1A2}"/>
              </a:ext>
            </a:extLst>
          </p:cNvPr>
          <p:cNvSpPr>
            <a:spLocks noGrp="1"/>
          </p:cNvSpPr>
          <p:nvPr>
            <p:ph type="title"/>
          </p:nvPr>
        </p:nvSpPr>
        <p:spPr/>
        <p:txBody>
          <a:bodyPr>
            <a:normAutofit fontScale="90000"/>
          </a:bodyPr>
          <a:lstStyle/>
          <a:p>
            <a:pPr algn="l"/>
            <a:r>
              <a:rPr lang="en-US" dirty="0"/>
              <a:t>In Damascus, who called to Ananias in a vision?  (9:10)</a:t>
            </a:r>
          </a:p>
        </p:txBody>
      </p:sp>
      <p:sp>
        <p:nvSpPr>
          <p:cNvPr id="3" name="Content Placeholder 2">
            <a:extLst>
              <a:ext uri="{FF2B5EF4-FFF2-40B4-BE49-F238E27FC236}">
                <a16:creationId xmlns:a16="http://schemas.microsoft.com/office/drawing/2014/main" id="{1FC0B205-0813-4B5A-ACC9-57F9B2B91C3E}"/>
              </a:ext>
            </a:extLst>
          </p:cNvPr>
          <p:cNvSpPr>
            <a:spLocks noGrp="1"/>
          </p:cNvSpPr>
          <p:nvPr>
            <p:ph idx="1"/>
          </p:nvPr>
        </p:nvSpPr>
        <p:spPr>
          <a:xfrm>
            <a:off x="457200" y="1905000"/>
            <a:ext cx="8229600" cy="4221163"/>
          </a:xfrm>
        </p:spPr>
        <p:txBody>
          <a:bodyPr>
            <a:normAutofit/>
          </a:bodyPr>
          <a:lstStyle/>
          <a:p>
            <a:pPr marL="514350" indent="-514350">
              <a:buFont typeface="+mj-lt"/>
              <a:buAutoNum type="arabicPeriod"/>
            </a:pPr>
            <a:r>
              <a:rPr lang="en-US" sz="4000" dirty="0"/>
              <a:t>The Lord</a:t>
            </a:r>
          </a:p>
          <a:p>
            <a:pPr marL="514350" indent="-514350">
              <a:buFont typeface="+mj-lt"/>
              <a:buAutoNum type="arabicPeriod"/>
            </a:pPr>
            <a:r>
              <a:rPr lang="en-US" sz="4000" dirty="0"/>
              <a:t>An angel</a:t>
            </a:r>
          </a:p>
          <a:p>
            <a:pPr marL="514350" indent="-514350">
              <a:buFont typeface="+mj-lt"/>
              <a:buAutoNum type="arabicPeriod"/>
            </a:pPr>
            <a:r>
              <a:rPr lang="en-US" sz="4000" dirty="0"/>
              <a:t>The Holy Spirit</a:t>
            </a:r>
          </a:p>
          <a:p>
            <a:pPr marL="514350" indent="-514350">
              <a:buFont typeface="+mj-lt"/>
              <a:buAutoNum type="arabicPeriod"/>
            </a:pPr>
            <a:r>
              <a:rPr lang="en-US" sz="4000" dirty="0"/>
              <a:t>The apostles</a:t>
            </a:r>
          </a:p>
        </p:txBody>
      </p:sp>
    </p:spTree>
    <p:extLst>
      <p:ext uri="{BB962C8B-B14F-4D97-AF65-F5344CB8AC3E}">
        <p14:creationId xmlns:p14="http://schemas.microsoft.com/office/powerpoint/2010/main" val="1225062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5BDA4-D0EE-4CB4-9781-554A2C33E1A2}"/>
              </a:ext>
            </a:extLst>
          </p:cNvPr>
          <p:cNvSpPr>
            <a:spLocks noGrp="1"/>
          </p:cNvSpPr>
          <p:nvPr>
            <p:ph type="title"/>
          </p:nvPr>
        </p:nvSpPr>
        <p:spPr/>
        <p:txBody>
          <a:bodyPr>
            <a:normAutofit fontScale="90000"/>
          </a:bodyPr>
          <a:lstStyle/>
          <a:p>
            <a:pPr algn="l"/>
            <a:r>
              <a:rPr lang="en-US" dirty="0"/>
              <a:t>In Damascus, who called to Ananias in a vision?  (9:10)</a:t>
            </a:r>
          </a:p>
        </p:txBody>
      </p:sp>
      <p:sp>
        <p:nvSpPr>
          <p:cNvPr id="3" name="Content Placeholder 2">
            <a:extLst>
              <a:ext uri="{FF2B5EF4-FFF2-40B4-BE49-F238E27FC236}">
                <a16:creationId xmlns:a16="http://schemas.microsoft.com/office/drawing/2014/main" id="{1FC0B205-0813-4B5A-ACC9-57F9B2B91C3E}"/>
              </a:ext>
            </a:extLst>
          </p:cNvPr>
          <p:cNvSpPr>
            <a:spLocks noGrp="1"/>
          </p:cNvSpPr>
          <p:nvPr>
            <p:ph idx="1"/>
          </p:nvPr>
        </p:nvSpPr>
        <p:spPr>
          <a:xfrm>
            <a:off x="457200" y="1905000"/>
            <a:ext cx="8229600" cy="4221163"/>
          </a:xfrm>
        </p:spPr>
        <p:txBody>
          <a:bodyPr>
            <a:normAutofit/>
          </a:bodyPr>
          <a:lstStyle/>
          <a:p>
            <a:pPr marL="514350" indent="-514350">
              <a:buFont typeface="+mj-lt"/>
              <a:buAutoNum type="arabicPeriod"/>
            </a:pPr>
            <a:r>
              <a:rPr lang="en-US" sz="4000" dirty="0">
                <a:solidFill>
                  <a:srgbClr val="FFFF00"/>
                </a:solidFill>
              </a:rPr>
              <a:t>The Lord</a:t>
            </a:r>
          </a:p>
          <a:p>
            <a:pPr marL="514350" indent="-514350">
              <a:buFont typeface="+mj-lt"/>
              <a:buAutoNum type="arabicPeriod"/>
            </a:pPr>
            <a:r>
              <a:rPr lang="en-US" sz="4000" dirty="0"/>
              <a:t>An angel</a:t>
            </a:r>
          </a:p>
          <a:p>
            <a:pPr marL="514350" indent="-514350">
              <a:buFont typeface="+mj-lt"/>
              <a:buAutoNum type="arabicPeriod"/>
            </a:pPr>
            <a:r>
              <a:rPr lang="en-US" sz="4000" dirty="0"/>
              <a:t>The Holy Spirit</a:t>
            </a:r>
          </a:p>
          <a:p>
            <a:pPr marL="514350" indent="-514350">
              <a:buFont typeface="+mj-lt"/>
              <a:buAutoNum type="arabicPeriod"/>
            </a:pPr>
            <a:r>
              <a:rPr lang="en-US" sz="4000" dirty="0"/>
              <a:t>The apostles</a:t>
            </a:r>
          </a:p>
        </p:txBody>
      </p:sp>
    </p:spTree>
    <p:extLst>
      <p:ext uri="{BB962C8B-B14F-4D97-AF65-F5344CB8AC3E}">
        <p14:creationId xmlns:p14="http://schemas.microsoft.com/office/powerpoint/2010/main" val="19593144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3EF94-22F3-4D92-803F-0B6FDF4833E8}"/>
              </a:ext>
            </a:extLst>
          </p:cNvPr>
          <p:cNvSpPr>
            <a:spLocks noGrp="1"/>
          </p:cNvSpPr>
          <p:nvPr>
            <p:ph type="title"/>
          </p:nvPr>
        </p:nvSpPr>
        <p:spPr/>
        <p:txBody>
          <a:bodyPr>
            <a:normAutofit fontScale="90000"/>
          </a:bodyPr>
          <a:lstStyle/>
          <a:p>
            <a:pPr algn="l"/>
            <a:r>
              <a:rPr lang="en-US" dirty="0"/>
              <a:t>What did the Lord say Saul would do as His chosen instrument?  (9:15)</a:t>
            </a:r>
          </a:p>
        </p:txBody>
      </p:sp>
      <p:sp>
        <p:nvSpPr>
          <p:cNvPr id="3" name="Content Placeholder 2">
            <a:extLst>
              <a:ext uri="{FF2B5EF4-FFF2-40B4-BE49-F238E27FC236}">
                <a16:creationId xmlns:a16="http://schemas.microsoft.com/office/drawing/2014/main" id="{3318D2B2-0700-4043-B532-AF9849B0DA7D}"/>
              </a:ext>
            </a:extLst>
          </p:cNvPr>
          <p:cNvSpPr>
            <a:spLocks noGrp="1"/>
          </p:cNvSpPr>
          <p:nvPr>
            <p:ph idx="1"/>
          </p:nvPr>
        </p:nvSpPr>
        <p:spPr>
          <a:xfrm>
            <a:off x="457200" y="1981200"/>
            <a:ext cx="8229600" cy="4602162"/>
          </a:xfrm>
        </p:spPr>
        <p:txBody>
          <a:bodyPr>
            <a:normAutofit fontScale="92500" lnSpcReduction="20000"/>
          </a:bodyPr>
          <a:lstStyle/>
          <a:p>
            <a:pPr marL="514350" indent="-514350">
              <a:buFont typeface="+mj-lt"/>
              <a:buAutoNum type="arabicPeriod"/>
            </a:pPr>
            <a:r>
              <a:rPr lang="en-US" sz="4000" dirty="0"/>
              <a:t>Saul would lead the Jews into the Promised Land.</a:t>
            </a:r>
          </a:p>
          <a:p>
            <a:pPr marL="514350" indent="-514350">
              <a:buFont typeface="+mj-lt"/>
              <a:buAutoNum type="arabicPeriod"/>
            </a:pPr>
            <a:r>
              <a:rPr lang="en-US" sz="4000" dirty="0"/>
              <a:t>Saul would proclaim the Lord’s name to the Gentiles, their kings, and the people of Israel.</a:t>
            </a:r>
          </a:p>
          <a:p>
            <a:pPr marL="514350" indent="-514350">
              <a:buFont typeface="+mj-lt"/>
              <a:buAutoNum type="arabicPeriod"/>
            </a:pPr>
            <a:r>
              <a:rPr lang="en-US" sz="4000" dirty="0"/>
              <a:t>Saul would persecute the Jews and the Gentiles.</a:t>
            </a:r>
          </a:p>
          <a:p>
            <a:pPr marL="514350" indent="-514350">
              <a:buFont typeface="+mj-lt"/>
              <a:buAutoNum type="arabicPeriod"/>
            </a:pPr>
            <a:r>
              <a:rPr lang="en-US" sz="4000" dirty="0"/>
              <a:t>Saul would punish anyone who stood in the way of the disciples.</a:t>
            </a:r>
          </a:p>
        </p:txBody>
      </p:sp>
    </p:spTree>
    <p:extLst>
      <p:ext uri="{BB962C8B-B14F-4D97-AF65-F5344CB8AC3E}">
        <p14:creationId xmlns:p14="http://schemas.microsoft.com/office/powerpoint/2010/main" val="34181787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3EF94-22F3-4D92-803F-0B6FDF4833E8}"/>
              </a:ext>
            </a:extLst>
          </p:cNvPr>
          <p:cNvSpPr>
            <a:spLocks noGrp="1"/>
          </p:cNvSpPr>
          <p:nvPr>
            <p:ph type="title"/>
          </p:nvPr>
        </p:nvSpPr>
        <p:spPr/>
        <p:txBody>
          <a:bodyPr>
            <a:normAutofit fontScale="90000"/>
          </a:bodyPr>
          <a:lstStyle/>
          <a:p>
            <a:pPr algn="l"/>
            <a:r>
              <a:rPr lang="en-US" dirty="0"/>
              <a:t>What did the Lord say Saul would do as His chosen instrument?  (9:15)</a:t>
            </a:r>
          </a:p>
        </p:txBody>
      </p:sp>
      <p:sp>
        <p:nvSpPr>
          <p:cNvPr id="3" name="Content Placeholder 2">
            <a:extLst>
              <a:ext uri="{FF2B5EF4-FFF2-40B4-BE49-F238E27FC236}">
                <a16:creationId xmlns:a16="http://schemas.microsoft.com/office/drawing/2014/main" id="{3318D2B2-0700-4043-B532-AF9849B0DA7D}"/>
              </a:ext>
            </a:extLst>
          </p:cNvPr>
          <p:cNvSpPr>
            <a:spLocks noGrp="1"/>
          </p:cNvSpPr>
          <p:nvPr>
            <p:ph idx="1"/>
          </p:nvPr>
        </p:nvSpPr>
        <p:spPr>
          <a:xfrm>
            <a:off x="457200" y="1981200"/>
            <a:ext cx="8229600" cy="4602162"/>
          </a:xfrm>
        </p:spPr>
        <p:txBody>
          <a:bodyPr>
            <a:normAutofit fontScale="92500" lnSpcReduction="20000"/>
          </a:bodyPr>
          <a:lstStyle/>
          <a:p>
            <a:pPr marL="514350" indent="-514350">
              <a:buFont typeface="+mj-lt"/>
              <a:buAutoNum type="arabicPeriod"/>
            </a:pPr>
            <a:r>
              <a:rPr lang="en-US" sz="4000" dirty="0"/>
              <a:t>Saul would lead the Jews into the Promised Land.</a:t>
            </a:r>
          </a:p>
          <a:p>
            <a:pPr marL="514350" indent="-514350">
              <a:buFont typeface="+mj-lt"/>
              <a:buAutoNum type="arabicPeriod"/>
            </a:pPr>
            <a:r>
              <a:rPr lang="en-US" sz="4000" dirty="0">
                <a:solidFill>
                  <a:srgbClr val="FFFF00"/>
                </a:solidFill>
              </a:rPr>
              <a:t>Saul would proclaim the Lord’s name to the Gentiles, their kings, and the people of Israel.</a:t>
            </a:r>
          </a:p>
          <a:p>
            <a:pPr marL="514350" indent="-514350">
              <a:buFont typeface="+mj-lt"/>
              <a:buAutoNum type="arabicPeriod"/>
            </a:pPr>
            <a:r>
              <a:rPr lang="en-US" sz="4000" dirty="0"/>
              <a:t>Saul would persecute the Jews and the Gentiles.</a:t>
            </a:r>
          </a:p>
          <a:p>
            <a:pPr marL="514350" indent="-514350">
              <a:buFont typeface="+mj-lt"/>
              <a:buAutoNum type="arabicPeriod"/>
            </a:pPr>
            <a:r>
              <a:rPr lang="en-US" sz="4000" dirty="0"/>
              <a:t>Saul would punish anyone who stood in the way of the disciples.</a:t>
            </a:r>
          </a:p>
        </p:txBody>
      </p:sp>
    </p:spTree>
    <p:extLst>
      <p:ext uri="{BB962C8B-B14F-4D97-AF65-F5344CB8AC3E}">
        <p14:creationId xmlns:p14="http://schemas.microsoft.com/office/powerpoint/2010/main" val="3726278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BCA67C-D037-4B48-8260-F45454AD03B6}"/>
              </a:ext>
            </a:extLst>
          </p:cNvPr>
          <p:cNvSpPr>
            <a:spLocks noGrp="1"/>
          </p:cNvSpPr>
          <p:nvPr>
            <p:ph type="title"/>
          </p:nvPr>
        </p:nvSpPr>
        <p:spPr/>
        <p:txBody>
          <a:bodyPr>
            <a:normAutofit fontScale="90000"/>
          </a:bodyPr>
          <a:lstStyle/>
          <a:p>
            <a:pPr algn="l"/>
            <a:r>
              <a:rPr lang="en-US" dirty="0"/>
              <a:t>What happened when Ananias placed his hands on Saul?  (9:17-19)</a:t>
            </a:r>
          </a:p>
        </p:txBody>
      </p:sp>
      <p:sp>
        <p:nvSpPr>
          <p:cNvPr id="3" name="Content Placeholder 2">
            <a:extLst>
              <a:ext uri="{FF2B5EF4-FFF2-40B4-BE49-F238E27FC236}">
                <a16:creationId xmlns:a16="http://schemas.microsoft.com/office/drawing/2014/main" id="{D3F9519E-3765-42B1-892E-45F6F91CA09C}"/>
              </a:ext>
            </a:extLst>
          </p:cNvPr>
          <p:cNvSpPr>
            <a:spLocks noGrp="1"/>
          </p:cNvSpPr>
          <p:nvPr>
            <p:ph idx="1"/>
          </p:nvPr>
        </p:nvSpPr>
        <p:spPr>
          <a:xfrm>
            <a:off x="457200" y="1905000"/>
            <a:ext cx="8229600" cy="4221163"/>
          </a:xfrm>
        </p:spPr>
        <p:txBody>
          <a:bodyPr>
            <a:normAutofit/>
          </a:bodyPr>
          <a:lstStyle/>
          <a:p>
            <a:pPr marL="514350" indent="-514350">
              <a:buFont typeface="+mj-lt"/>
              <a:buAutoNum type="arabicPeriod"/>
            </a:pPr>
            <a:r>
              <a:rPr lang="en-US" sz="4000" dirty="0"/>
              <a:t>“Something like scales fell from Saul’s eyes, and he could see again.</a:t>
            </a:r>
          </a:p>
          <a:p>
            <a:pPr marL="514350" indent="-514350">
              <a:buFont typeface="+mj-lt"/>
              <a:buAutoNum type="arabicPeriod"/>
            </a:pPr>
            <a:r>
              <a:rPr lang="en-US" sz="4000" dirty="0"/>
              <a:t>Saul “got up and was baptized.”</a:t>
            </a:r>
          </a:p>
          <a:p>
            <a:pPr marL="514350" indent="-514350">
              <a:buFont typeface="+mj-lt"/>
              <a:buAutoNum type="arabicPeriod"/>
            </a:pPr>
            <a:r>
              <a:rPr lang="en-US" sz="4000" dirty="0"/>
              <a:t>Saul ate some food and regained his strength.</a:t>
            </a:r>
          </a:p>
          <a:p>
            <a:pPr marL="514350" indent="-514350">
              <a:buFont typeface="+mj-lt"/>
              <a:buAutoNum type="arabicPeriod"/>
            </a:pPr>
            <a:r>
              <a:rPr lang="en-US" sz="4000" dirty="0"/>
              <a:t>All of the above</a:t>
            </a:r>
          </a:p>
        </p:txBody>
      </p:sp>
    </p:spTree>
    <p:extLst>
      <p:ext uri="{BB962C8B-B14F-4D97-AF65-F5344CB8AC3E}">
        <p14:creationId xmlns:p14="http://schemas.microsoft.com/office/powerpoint/2010/main" val="4909098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BCA67C-D037-4B48-8260-F45454AD03B6}"/>
              </a:ext>
            </a:extLst>
          </p:cNvPr>
          <p:cNvSpPr>
            <a:spLocks noGrp="1"/>
          </p:cNvSpPr>
          <p:nvPr>
            <p:ph type="title"/>
          </p:nvPr>
        </p:nvSpPr>
        <p:spPr/>
        <p:txBody>
          <a:bodyPr>
            <a:normAutofit fontScale="90000"/>
          </a:bodyPr>
          <a:lstStyle/>
          <a:p>
            <a:pPr algn="l"/>
            <a:r>
              <a:rPr lang="en-US" dirty="0"/>
              <a:t>What happened when Ananias placed his hands on Saul?  (9:17-19)</a:t>
            </a:r>
          </a:p>
        </p:txBody>
      </p:sp>
      <p:sp>
        <p:nvSpPr>
          <p:cNvPr id="3" name="Content Placeholder 2">
            <a:extLst>
              <a:ext uri="{FF2B5EF4-FFF2-40B4-BE49-F238E27FC236}">
                <a16:creationId xmlns:a16="http://schemas.microsoft.com/office/drawing/2014/main" id="{D3F9519E-3765-42B1-892E-45F6F91CA09C}"/>
              </a:ext>
            </a:extLst>
          </p:cNvPr>
          <p:cNvSpPr>
            <a:spLocks noGrp="1"/>
          </p:cNvSpPr>
          <p:nvPr>
            <p:ph idx="1"/>
          </p:nvPr>
        </p:nvSpPr>
        <p:spPr>
          <a:xfrm>
            <a:off x="457200" y="1905000"/>
            <a:ext cx="8229600" cy="4221163"/>
          </a:xfrm>
        </p:spPr>
        <p:txBody>
          <a:bodyPr>
            <a:normAutofit/>
          </a:bodyPr>
          <a:lstStyle/>
          <a:p>
            <a:pPr marL="514350" indent="-514350">
              <a:buFont typeface="+mj-lt"/>
              <a:buAutoNum type="arabicPeriod"/>
            </a:pPr>
            <a:r>
              <a:rPr lang="en-US" sz="4000" dirty="0"/>
              <a:t>“Something like scales fell from Saul’s eyes, and he could see again.</a:t>
            </a:r>
          </a:p>
          <a:p>
            <a:pPr marL="514350" indent="-514350">
              <a:buFont typeface="+mj-lt"/>
              <a:buAutoNum type="arabicPeriod"/>
            </a:pPr>
            <a:r>
              <a:rPr lang="en-US" sz="4000" dirty="0"/>
              <a:t>Saul “got up and was baptized.”</a:t>
            </a:r>
          </a:p>
          <a:p>
            <a:pPr marL="514350" indent="-514350">
              <a:buFont typeface="+mj-lt"/>
              <a:buAutoNum type="arabicPeriod"/>
            </a:pPr>
            <a:r>
              <a:rPr lang="en-US" sz="4000" dirty="0"/>
              <a:t>Saul ate some food and regained his strength.</a:t>
            </a:r>
          </a:p>
          <a:p>
            <a:pPr marL="514350" indent="-514350">
              <a:buFont typeface="+mj-lt"/>
              <a:buAutoNum type="arabicPeriod"/>
            </a:pPr>
            <a:r>
              <a:rPr lang="en-US" sz="4000" dirty="0">
                <a:solidFill>
                  <a:srgbClr val="FFFF00"/>
                </a:solidFill>
              </a:rPr>
              <a:t>All of the above</a:t>
            </a:r>
          </a:p>
        </p:txBody>
      </p:sp>
    </p:spTree>
    <p:extLst>
      <p:ext uri="{BB962C8B-B14F-4D97-AF65-F5344CB8AC3E}">
        <p14:creationId xmlns:p14="http://schemas.microsoft.com/office/powerpoint/2010/main" val="19934172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CFF907-7054-4C72-84C9-B0FE1A35B9F5}"/>
              </a:ext>
            </a:extLst>
          </p:cNvPr>
          <p:cNvSpPr>
            <a:spLocks noGrp="1"/>
          </p:cNvSpPr>
          <p:nvPr>
            <p:ph type="title"/>
          </p:nvPr>
        </p:nvSpPr>
        <p:spPr/>
        <p:txBody>
          <a:bodyPr>
            <a:normAutofit fontScale="90000"/>
          </a:bodyPr>
          <a:lstStyle/>
          <a:p>
            <a:pPr algn="l"/>
            <a:r>
              <a:rPr lang="en-US" dirty="0"/>
              <a:t>Against whom was Saul breathing out murderous threats?  (9:1)</a:t>
            </a:r>
          </a:p>
        </p:txBody>
      </p:sp>
      <p:sp>
        <p:nvSpPr>
          <p:cNvPr id="3" name="Content Placeholder 2">
            <a:extLst>
              <a:ext uri="{FF2B5EF4-FFF2-40B4-BE49-F238E27FC236}">
                <a16:creationId xmlns:a16="http://schemas.microsoft.com/office/drawing/2014/main" id="{BFC3501C-4643-4AD0-A5D0-102C4ADEA09A}"/>
              </a:ext>
            </a:extLst>
          </p:cNvPr>
          <p:cNvSpPr>
            <a:spLocks noGrp="1"/>
          </p:cNvSpPr>
          <p:nvPr>
            <p:ph idx="1"/>
          </p:nvPr>
        </p:nvSpPr>
        <p:spPr>
          <a:xfrm>
            <a:off x="457200" y="1905000"/>
            <a:ext cx="8229600" cy="4221163"/>
          </a:xfrm>
        </p:spPr>
        <p:txBody>
          <a:bodyPr>
            <a:normAutofit/>
          </a:bodyPr>
          <a:lstStyle/>
          <a:p>
            <a:pPr marL="514350" indent="-514350">
              <a:buFont typeface="+mj-lt"/>
              <a:buAutoNum type="arabicPeriod"/>
            </a:pPr>
            <a:r>
              <a:rPr lang="en-US" sz="4000" dirty="0"/>
              <a:t>The Lord’s disciples</a:t>
            </a:r>
          </a:p>
          <a:p>
            <a:pPr marL="514350" indent="-514350">
              <a:buFont typeface="+mj-lt"/>
              <a:buAutoNum type="arabicPeriod"/>
            </a:pPr>
            <a:r>
              <a:rPr lang="en-US" sz="4000" dirty="0"/>
              <a:t>The high priest</a:t>
            </a:r>
          </a:p>
          <a:p>
            <a:pPr marL="514350" indent="-514350">
              <a:buFont typeface="+mj-lt"/>
              <a:buAutoNum type="arabicPeriod"/>
            </a:pPr>
            <a:r>
              <a:rPr lang="en-US" sz="4000" dirty="0"/>
              <a:t>Only the twelve apostles</a:t>
            </a:r>
          </a:p>
          <a:p>
            <a:pPr marL="514350" indent="-514350">
              <a:buFont typeface="+mj-lt"/>
              <a:buAutoNum type="arabicPeriod"/>
            </a:pPr>
            <a:r>
              <a:rPr lang="en-US" sz="4000" dirty="0"/>
              <a:t>All of the above</a:t>
            </a:r>
          </a:p>
        </p:txBody>
      </p:sp>
    </p:spTree>
    <p:extLst>
      <p:ext uri="{BB962C8B-B14F-4D97-AF65-F5344CB8AC3E}">
        <p14:creationId xmlns:p14="http://schemas.microsoft.com/office/powerpoint/2010/main" val="6271460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389560-8788-42FF-A833-83C8D8DAB00C}"/>
              </a:ext>
            </a:extLst>
          </p:cNvPr>
          <p:cNvSpPr>
            <a:spLocks noGrp="1"/>
          </p:cNvSpPr>
          <p:nvPr>
            <p:ph type="title"/>
          </p:nvPr>
        </p:nvSpPr>
        <p:spPr/>
        <p:txBody>
          <a:bodyPr>
            <a:normAutofit fontScale="90000"/>
          </a:bodyPr>
          <a:lstStyle/>
          <a:p>
            <a:pPr algn="l"/>
            <a:r>
              <a:rPr lang="en-US" dirty="0"/>
              <a:t>Where did Saul begin to preach in Damascus?  (9:20)</a:t>
            </a:r>
          </a:p>
        </p:txBody>
      </p:sp>
      <p:sp>
        <p:nvSpPr>
          <p:cNvPr id="3" name="Content Placeholder 2">
            <a:extLst>
              <a:ext uri="{FF2B5EF4-FFF2-40B4-BE49-F238E27FC236}">
                <a16:creationId xmlns:a16="http://schemas.microsoft.com/office/drawing/2014/main" id="{F0D5E053-57DC-4929-B57B-CC098EADAA94}"/>
              </a:ext>
            </a:extLst>
          </p:cNvPr>
          <p:cNvSpPr>
            <a:spLocks noGrp="1"/>
          </p:cNvSpPr>
          <p:nvPr>
            <p:ph idx="1"/>
          </p:nvPr>
        </p:nvSpPr>
        <p:spPr>
          <a:xfrm>
            <a:off x="457200" y="1905000"/>
            <a:ext cx="8229600" cy="4221163"/>
          </a:xfrm>
        </p:spPr>
        <p:txBody>
          <a:bodyPr>
            <a:normAutofit/>
          </a:bodyPr>
          <a:lstStyle/>
          <a:p>
            <a:pPr marL="514350" indent="-514350">
              <a:buFont typeface="+mj-lt"/>
              <a:buAutoNum type="arabicPeriod"/>
            </a:pPr>
            <a:r>
              <a:rPr lang="en-US" sz="4000" dirty="0"/>
              <a:t>In the streets</a:t>
            </a:r>
          </a:p>
          <a:p>
            <a:pPr marL="514350" indent="-514350">
              <a:buFont typeface="+mj-lt"/>
              <a:buAutoNum type="arabicPeriod"/>
            </a:pPr>
            <a:r>
              <a:rPr lang="en-US" sz="4000" dirty="0"/>
              <a:t>Everywhere he went</a:t>
            </a:r>
          </a:p>
          <a:p>
            <a:pPr marL="514350" indent="-514350">
              <a:buFont typeface="+mj-lt"/>
              <a:buAutoNum type="arabicPeriod"/>
            </a:pPr>
            <a:r>
              <a:rPr lang="en-US" sz="4000" dirty="0"/>
              <a:t>In the synagogues</a:t>
            </a:r>
          </a:p>
          <a:p>
            <a:pPr marL="514350" indent="-514350">
              <a:buFont typeface="+mj-lt"/>
              <a:buAutoNum type="arabicPeriod"/>
            </a:pPr>
            <a:r>
              <a:rPr lang="en-US" sz="4000" dirty="0"/>
              <a:t>In secret</a:t>
            </a:r>
          </a:p>
        </p:txBody>
      </p:sp>
    </p:spTree>
    <p:extLst>
      <p:ext uri="{BB962C8B-B14F-4D97-AF65-F5344CB8AC3E}">
        <p14:creationId xmlns:p14="http://schemas.microsoft.com/office/powerpoint/2010/main" val="6168358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389560-8788-42FF-A833-83C8D8DAB00C}"/>
              </a:ext>
            </a:extLst>
          </p:cNvPr>
          <p:cNvSpPr>
            <a:spLocks noGrp="1"/>
          </p:cNvSpPr>
          <p:nvPr>
            <p:ph type="title"/>
          </p:nvPr>
        </p:nvSpPr>
        <p:spPr/>
        <p:txBody>
          <a:bodyPr>
            <a:normAutofit fontScale="90000"/>
          </a:bodyPr>
          <a:lstStyle/>
          <a:p>
            <a:pPr algn="l"/>
            <a:r>
              <a:rPr lang="en-US" dirty="0"/>
              <a:t>Where did Saul begin to preach in Damascus?  (9:20)</a:t>
            </a:r>
          </a:p>
        </p:txBody>
      </p:sp>
      <p:sp>
        <p:nvSpPr>
          <p:cNvPr id="3" name="Content Placeholder 2">
            <a:extLst>
              <a:ext uri="{FF2B5EF4-FFF2-40B4-BE49-F238E27FC236}">
                <a16:creationId xmlns:a16="http://schemas.microsoft.com/office/drawing/2014/main" id="{F0D5E053-57DC-4929-B57B-CC098EADAA94}"/>
              </a:ext>
            </a:extLst>
          </p:cNvPr>
          <p:cNvSpPr>
            <a:spLocks noGrp="1"/>
          </p:cNvSpPr>
          <p:nvPr>
            <p:ph idx="1"/>
          </p:nvPr>
        </p:nvSpPr>
        <p:spPr>
          <a:xfrm>
            <a:off x="457200" y="1905000"/>
            <a:ext cx="8229600" cy="4221163"/>
          </a:xfrm>
        </p:spPr>
        <p:txBody>
          <a:bodyPr>
            <a:normAutofit/>
          </a:bodyPr>
          <a:lstStyle/>
          <a:p>
            <a:pPr marL="514350" indent="-514350">
              <a:buFont typeface="+mj-lt"/>
              <a:buAutoNum type="arabicPeriod"/>
            </a:pPr>
            <a:r>
              <a:rPr lang="en-US" sz="4000" dirty="0"/>
              <a:t>In the streets</a:t>
            </a:r>
          </a:p>
          <a:p>
            <a:pPr marL="514350" indent="-514350">
              <a:buFont typeface="+mj-lt"/>
              <a:buAutoNum type="arabicPeriod"/>
            </a:pPr>
            <a:r>
              <a:rPr lang="en-US" sz="4000" dirty="0"/>
              <a:t>Everywhere he went</a:t>
            </a:r>
          </a:p>
          <a:p>
            <a:pPr marL="514350" indent="-514350">
              <a:buFont typeface="+mj-lt"/>
              <a:buAutoNum type="arabicPeriod"/>
            </a:pPr>
            <a:r>
              <a:rPr lang="en-US" sz="4000" dirty="0">
                <a:solidFill>
                  <a:srgbClr val="FFFF00"/>
                </a:solidFill>
              </a:rPr>
              <a:t>In the synagogues</a:t>
            </a:r>
          </a:p>
          <a:p>
            <a:pPr marL="514350" indent="-514350">
              <a:buFont typeface="+mj-lt"/>
              <a:buAutoNum type="arabicPeriod"/>
            </a:pPr>
            <a:r>
              <a:rPr lang="en-US" sz="4000" dirty="0"/>
              <a:t>In secret</a:t>
            </a:r>
          </a:p>
        </p:txBody>
      </p:sp>
    </p:spTree>
    <p:extLst>
      <p:ext uri="{BB962C8B-B14F-4D97-AF65-F5344CB8AC3E}">
        <p14:creationId xmlns:p14="http://schemas.microsoft.com/office/powerpoint/2010/main" val="37214189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92ED8-4FE1-464A-9AEE-2749DA77179B}"/>
              </a:ext>
            </a:extLst>
          </p:cNvPr>
          <p:cNvSpPr>
            <a:spLocks noGrp="1"/>
          </p:cNvSpPr>
          <p:nvPr>
            <p:ph type="title"/>
          </p:nvPr>
        </p:nvSpPr>
        <p:spPr>
          <a:xfrm>
            <a:off x="479323" y="1143000"/>
            <a:ext cx="8229600" cy="1143000"/>
          </a:xfrm>
        </p:spPr>
        <p:txBody>
          <a:bodyPr>
            <a:noAutofit/>
          </a:bodyPr>
          <a:lstStyle/>
          <a:p>
            <a:pPr algn="l"/>
            <a:r>
              <a:rPr lang="en-US" sz="3600" dirty="0"/>
              <a:t>Who asked, “Isn’t he the man who raised havoc in Jerusalem among those who call on this name?  And hasn’t he come here to take them as prisoners to the chief priests?”  (9:21)</a:t>
            </a:r>
          </a:p>
        </p:txBody>
      </p:sp>
      <p:sp>
        <p:nvSpPr>
          <p:cNvPr id="3" name="Content Placeholder 2">
            <a:extLst>
              <a:ext uri="{FF2B5EF4-FFF2-40B4-BE49-F238E27FC236}">
                <a16:creationId xmlns:a16="http://schemas.microsoft.com/office/drawing/2014/main" id="{18880D89-7958-417D-B9AA-7B177E1DB483}"/>
              </a:ext>
            </a:extLst>
          </p:cNvPr>
          <p:cNvSpPr>
            <a:spLocks noGrp="1"/>
          </p:cNvSpPr>
          <p:nvPr>
            <p:ph idx="1"/>
          </p:nvPr>
        </p:nvSpPr>
        <p:spPr>
          <a:xfrm>
            <a:off x="457200" y="3429000"/>
            <a:ext cx="8229600" cy="2697163"/>
          </a:xfrm>
        </p:spPr>
        <p:txBody>
          <a:bodyPr>
            <a:normAutofit/>
          </a:bodyPr>
          <a:lstStyle/>
          <a:p>
            <a:pPr marL="514350" indent="-514350">
              <a:buFont typeface="+mj-lt"/>
              <a:buAutoNum type="arabicPeriod"/>
            </a:pPr>
            <a:r>
              <a:rPr lang="en-US" sz="3600" dirty="0"/>
              <a:t>All those who heard Saul in Damascus</a:t>
            </a:r>
          </a:p>
          <a:p>
            <a:pPr marL="514350" indent="-514350">
              <a:buFont typeface="+mj-lt"/>
              <a:buAutoNum type="arabicPeriod"/>
            </a:pPr>
            <a:r>
              <a:rPr lang="en-US" sz="3600" dirty="0"/>
              <a:t>All the Disciples</a:t>
            </a:r>
          </a:p>
          <a:p>
            <a:pPr marL="514350" indent="-514350">
              <a:buFont typeface="+mj-lt"/>
              <a:buAutoNum type="arabicPeriod"/>
            </a:pPr>
            <a:r>
              <a:rPr lang="en-US" sz="3600" dirty="0"/>
              <a:t>The high priests</a:t>
            </a:r>
          </a:p>
          <a:p>
            <a:pPr marL="514350" indent="-514350">
              <a:buFont typeface="+mj-lt"/>
              <a:buAutoNum type="arabicPeriod"/>
            </a:pPr>
            <a:r>
              <a:rPr lang="en-US" sz="3600" dirty="0"/>
              <a:t>Ananias</a:t>
            </a:r>
          </a:p>
        </p:txBody>
      </p:sp>
    </p:spTree>
    <p:extLst>
      <p:ext uri="{BB962C8B-B14F-4D97-AF65-F5344CB8AC3E}">
        <p14:creationId xmlns:p14="http://schemas.microsoft.com/office/powerpoint/2010/main" val="13017772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92ED8-4FE1-464A-9AEE-2749DA77179B}"/>
              </a:ext>
            </a:extLst>
          </p:cNvPr>
          <p:cNvSpPr>
            <a:spLocks noGrp="1"/>
          </p:cNvSpPr>
          <p:nvPr>
            <p:ph type="title"/>
          </p:nvPr>
        </p:nvSpPr>
        <p:spPr>
          <a:xfrm>
            <a:off x="479323" y="1143000"/>
            <a:ext cx="8229600" cy="1143000"/>
          </a:xfrm>
        </p:spPr>
        <p:txBody>
          <a:bodyPr>
            <a:noAutofit/>
          </a:bodyPr>
          <a:lstStyle/>
          <a:p>
            <a:pPr algn="l"/>
            <a:r>
              <a:rPr lang="en-US" sz="3600" dirty="0"/>
              <a:t>Who asked, “Isn’t he the man who raised havoc in Jerusalem among those who call on this name?  And hasn’t he come here to take them as prisoners to the chief priests?”  (9:21)</a:t>
            </a:r>
          </a:p>
        </p:txBody>
      </p:sp>
      <p:sp>
        <p:nvSpPr>
          <p:cNvPr id="3" name="Content Placeholder 2">
            <a:extLst>
              <a:ext uri="{FF2B5EF4-FFF2-40B4-BE49-F238E27FC236}">
                <a16:creationId xmlns:a16="http://schemas.microsoft.com/office/drawing/2014/main" id="{18880D89-7958-417D-B9AA-7B177E1DB483}"/>
              </a:ext>
            </a:extLst>
          </p:cNvPr>
          <p:cNvSpPr>
            <a:spLocks noGrp="1"/>
          </p:cNvSpPr>
          <p:nvPr>
            <p:ph idx="1"/>
          </p:nvPr>
        </p:nvSpPr>
        <p:spPr>
          <a:xfrm>
            <a:off x="457200" y="3429000"/>
            <a:ext cx="8229600" cy="2697163"/>
          </a:xfrm>
        </p:spPr>
        <p:txBody>
          <a:bodyPr>
            <a:normAutofit/>
          </a:bodyPr>
          <a:lstStyle/>
          <a:p>
            <a:pPr marL="514350" indent="-514350">
              <a:buFont typeface="+mj-lt"/>
              <a:buAutoNum type="arabicPeriod"/>
            </a:pPr>
            <a:r>
              <a:rPr lang="en-US" sz="3600" dirty="0">
                <a:solidFill>
                  <a:srgbClr val="FFFF00"/>
                </a:solidFill>
              </a:rPr>
              <a:t>All those who heard Saul in Damascus</a:t>
            </a:r>
          </a:p>
          <a:p>
            <a:pPr marL="514350" indent="-514350">
              <a:buFont typeface="+mj-lt"/>
              <a:buAutoNum type="arabicPeriod"/>
            </a:pPr>
            <a:r>
              <a:rPr lang="en-US" sz="3600" dirty="0"/>
              <a:t>All the Disciples</a:t>
            </a:r>
          </a:p>
          <a:p>
            <a:pPr marL="514350" indent="-514350">
              <a:buFont typeface="+mj-lt"/>
              <a:buAutoNum type="arabicPeriod"/>
            </a:pPr>
            <a:r>
              <a:rPr lang="en-US" sz="3600" dirty="0"/>
              <a:t>The high priests</a:t>
            </a:r>
          </a:p>
          <a:p>
            <a:pPr marL="514350" indent="-514350">
              <a:buFont typeface="+mj-lt"/>
              <a:buAutoNum type="arabicPeriod"/>
            </a:pPr>
            <a:r>
              <a:rPr lang="en-US" sz="3600" dirty="0"/>
              <a:t>Ananias</a:t>
            </a:r>
          </a:p>
        </p:txBody>
      </p:sp>
    </p:spTree>
    <p:extLst>
      <p:ext uri="{BB962C8B-B14F-4D97-AF65-F5344CB8AC3E}">
        <p14:creationId xmlns:p14="http://schemas.microsoft.com/office/powerpoint/2010/main" val="17941849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8B9E6-A786-4BAA-AA93-8A031809100E}"/>
              </a:ext>
            </a:extLst>
          </p:cNvPr>
          <p:cNvSpPr>
            <a:spLocks noGrp="1"/>
          </p:cNvSpPr>
          <p:nvPr>
            <p:ph type="title"/>
          </p:nvPr>
        </p:nvSpPr>
        <p:spPr>
          <a:xfrm>
            <a:off x="467032" y="736087"/>
            <a:ext cx="8229600" cy="1143000"/>
          </a:xfrm>
        </p:spPr>
        <p:txBody>
          <a:bodyPr>
            <a:noAutofit/>
          </a:bodyPr>
          <a:lstStyle/>
          <a:p>
            <a:pPr algn="l"/>
            <a:r>
              <a:rPr lang="en-US" sz="3800" dirty="0"/>
              <a:t>Why did Saul’s followers take him by night and lower him in a basket through an opening in the wall?  </a:t>
            </a:r>
            <a:br>
              <a:rPr lang="en-US" sz="3800" dirty="0"/>
            </a:br>
            <a:r>
              <a:rPr lang="en-US" sz="3800" dirty="0"/>
              <a:t>(9:23-25)</a:t>
            </a:r>
          </a:p>
        </p:txBody>
      </p:sp>
      <p:sp>
        <p:nvSpPr>
          <p:cNvPr id="3" name="Content Placeholder 2">
            <a:extLst>
              <a:ext uri="{FF2B5EF4-FFF2-40B4-BE49-F238E27FC236}">
                <a16:creationId xmlns:a16="http://schemas.microsoft.com/office/drawing/2014/main" id="{345B3782-E4CF-43A3-A1E0-59C0582F1E77}"/>
              </a:ext>
            </a:extLst>
          </p:cNvPr>
          <p:cNvSpPr>
            <a:spLocks noGrp="1"/>
          </p:cNvSpPr>
          <p:nvPr>
            <p:ph idx="1"/>
          </p:nvPr>
        </p:nvSpPr>
        <p:spPr>
          <a:xfrm>
            <a:off x="457200" y="2667000"/>
            <a:ext cx="8229600" cy="3459163"/>
          </a:xfrm>
        </p:spPr>
        <p:txBody>
          <a:bodyPr>
            <a:normAutofit/>
          </a:bodyPr>
          <a:lstStyle/>
          <a:p>
            <a:pPr marL="514350" indent="-514350">
              <a:buFont typeface="+mj-lt"/>
              <a:buAutoNum type="arabicPeriod"/>
            </a:pPr>
            <a:r>
              <a:rPr lang="en-US" sz="3600" dirty="0"/>
              <a:t>Because the gates were locked</a:t>
            </a:r>
          </a:p>
          <a:p>
            <a:pPr marL="514350" indent="-514350">
              <a:buFont typeface="+mj-lt"/>
              <a:buAutoNum type="arabicPeriod"/>
            </a:pPr>
            <a:r>
              <a:rPr lang="en-US" sz="3600" dirty="0"/>
              <a:t>Because the Jews conspired to kill him</a:t>
            </a:r>
          </a:p>
          <a:p>
            <a:pPr marL="514350" indent="-514350">
              <a:buFont typeface="+mj-lt"/>
              <a:buAutoNum type="arabicPeriod"/>
            </a:pPr>
            <a:r>
              <a:rPr lang="en-US" sz="3600" dirty="0"/>
              <a:t>Because Saul’s followers did not want to be seen with him</a:t>
            </a:r>
          </a:p>
          <a:p>
            <a:pPr marL="514350" indent="-514350">
              <a:buFont typeface="+mj-lt"/>
              <a:buAutoNum type="arabicPeriod"/>
            </a:pPr>
            <a:r>
              <a:rPr lang="en-US" sz="3600" dirty="0"/>
              <a:t>Because Saul still could not see</a:t>
            </a:r>
          </a:p>
        </p:txBody>
      </p:sp>
    </p:spTree>
    <p:extLst>
      <p:ext uri="{BB962C8B-B14F-4D97-AF65-F5344CB8AC3E}">
        <p14:creationId xmlns:p14="http://schemas.microsoft.com/office/powerpoint/2010/main" val="37112882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8B9E6-A786-4BAA-AA93-8A031809100E}"/>
              </a:ext>
            </a:extLst>
          </p:cNvPr>
          <p:cNvSpPr>
            <a:spLocks noGrp="1"/>
          </p:cNvSpPr>
          <p:nvPr>
            <p:ph type="title"/>
          </p:nvPr>
        </p:nvSpPr>
        <p:spPr>
          <a:xfrm>
            <a:off x="467032" y="736087"/>
            <a:ext cx="8229600" cy="1143000"/>
          </a:xfrm>
        </p:spPr>
        <p:txBody>
          <a:bodyPr>
            <a:noAutofit/>
          </a:bodyPr>
          <a:lstStyle/>
          <a:p>
            <a:pPr algn="l"/>
            <a:r>
              <a:rPr lang="en-US" sz="3800" dirty="0"/>
              <a:t>Why did Saul’s followers take him by night and lower him in a basket through an opening in the wall?  </a:t>
            </a:r>
            <a:br>
              <a:rPr lang="en-US" sz="3800" dirty="0"/>
            </a:br>
            <a:r>
              <a:rPr lang="en-US" sz="3800" dirty="0"/>
              <a:t>(9:23-25)</a:t>
            </a:r>
          </a:p>
        </p:txBody>
      </p:sp>
      <p:sp>
        <p:nvSpPr>
          <p:cNvPr id="3" name="Content Placeholder 2">
            <a:extLst>
              <a:ext uri="{FF2B5EF4-FFF2-40B4-BE49-F238E27FC236}">
                <a16:creationId xmlns:a16="http://schemas.microsoft.com/office/drawing/2014/main" id="{345B3782-E4CF-43A3-A1E0-59C0582F1E77}"/>
              </a:ext>
            </a:extLst>
          </p:cNvPr>
          <p:cNvSpPr>
            <a:spLocks noGrp="1"/>
          </p:cNvSpPr>
          <p:nvPr>
            <p:ph idx="1"/>
          </p:nvPr>
        </p:nvSpPr>
        <p:spPr>
          <a:xfrm>
            <a:off x="457200" y="2667000"/>
            <a:ext cx="8229600" cy="3459163"/>
          </a:xfrm>
        </p:spPr>
        <p:txBody>
          <a:bodyPr>
            <a:normAutofit/>
          </a:bodyPr>
          <a:lstStyle/>
          <a:p>
            <a:pPr marL="514350" indent="-514350">
              <a:buFont typeface="+mj-lt"/>
              <a:buAutoNum type="arabicPeriod"/>
            </a:pPr>
            <a:r>
              <a:rPr lang="en-US" sz="3600" dirty="0"/>
              <a:t>Because the gates were locked</a:t>
            </a:r>
          </a:p>
          <a:p>
            <a:pPr marL="514350" indent="-514350">
              <a:buFont typeface="+mj-lt"/>
              <a:buAutoNum type="arabicPeriod"/>
            </a:pPr>
            <a:r>
              <a:rPr lang="en-US" sz="3600" dirty="0">
                <a:solidFill>
                  <a:srgbClr val="FFFF00"/>
                </a:solidFill>
              </a:rPr>
              <a:t>Because the Jews conspired to kill him</a:t>
            </a:r>
          </a:p>
          <a:p>
            <a:pPr marL="514350" indent="-514350">
              <a:buFont typeface="+mj-lt"/>
              <a:buAutoNum type="arabicPeriod"/>
            </a:pPr>
            <a:r>
              <a:rPr lang="en-US" sz="3600" dirty="0"/>
              <a:t>Because Saul’s followers did not want to be seen with him</a:t>
            </a:r>
          </a:p>
          <a:p>
            <a:pPr marL="514350" indent="-514350">
              <a:buFont typeface="+mj-lt"/>
              <a:buAutoNum type="arabicPeriod"/>
            </a:pPr>
            <a:r>
              <a:rPr lang="en-US" sz="3600" dirty="0"/>
              <a:t>Because Saul still could not see</a:t>
            </a:r>
          </a:p>
        </p:txBody>
      </p:sp>
    </p:spTree>
    <p:extLst>
      <p:ext uri="{BB962C8B-B14F-4D97-AF65-F5344CB8AC3E}">
        <p14:creationId xmlns:p14="http://schemas.microsoft.com/office/powerpoint/2010/main" val="9948757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ADBB77-6A3E-4BA8-8711-E8E557B9051D}"/>
              </a:ext>
            </a:extLst>
          </p:cNvPr>
          <p:cNvSpPr>
            <a:spLocks noGrp="1"/>
          </p:cNvSpPr>
          <p:nvPr>
            <p:ph type="title"/>
          </p:nvPr>
        </p:nvSpPr>
        <p:spPr/>
        <p:txBody>
          <a:bodyPr>
            <a:normAutofit fontScale="90000"/>
          </a:bodyPr>
          <a:lstStyle/>
          <a:p>
            <a:pPr algn="l"/>
            <a:r>
              <a:rPr lang="en-US" dirty="0"/>
              <a:t>Who was afraid of Saul when he came to Jerusalem?  (9:26)</a:t>
            </a:r>
          </a:p>
        </p:txBody>
      </p:sp>
      <p:sp>
        <p:nvSpPr>
          <p:cNvPr id="3" name="Content Placeholder 2">
            <a:extLst>
              <a:ext uri="{FF2B5EF4-FFF2-40B4-BE49-F238E27FC236}">
                <a16:creationId xmlns:a16="http://schemas.microsoft.com/office/drawing/2014/main" id="{7BBEC9E5-67B7-445A-81C3-3C1FA0172024}"/>
              </a:ext>
            </a:extLst>
          </p:cNvPr>
          <p:cNvSpPr>
            <a:spLocks noGrp="1"/>
          </p:cNvSpPr>
          <p:nvPr>
            <p:ph idx="1"/>
          </p:nvPr>
        </p:nvSpPr>
        <p:spPr>
          <a:xfrm>
            <a:off x="457200" y="1905000"/>
            <a:ext cx="8229600" cy="4221163"/>
          </a:xfrm>
        </p:spPr>
        <p:txBody>
          <a:bodyPr>
            <a:normAutofit/>
          </a:bodyPr>
          <a:lstStyle/>
          <a:p>
            <a:pPr marL="514350" indent="-514350">
              <a:buFont typeface="+mj-lt"/>
              <a:buAutoNum type="arabicPeriod"/>
            </a:pPr>
            <a:r>
              <a:rPr lang="en-US" sz="4000" dirty="0"/>
              <a:t>The Jews and Gentiles</a:t>
            </a:r>
          </a:p>
          <a:p>
            <a:pPr marL="514350" indent="-514350">
              <a:buFont typeface="+mj-lt"/>
              <a:buAutoNum type="arabicPeriod"/>
            </a:pPr>
            <a:r>
              <a:rPr lang="en-US" sz="4000" dirty="0"/>
              <a:t>His friends and family</a:t>
            </a:r>
          </a:p>
          <a:p>
            <a:pPr marL="514350" indent="-514350">
              <a:buFont typeface="+mj-lt"/>
              <a:buAutoNum type="arabicPeriod"/>
            </a:pPr>
            <a:r>
              <a:rPr lang="en-US" sz="4000" dirty="0"/>
              <a:t>The disciples</a:t>
            </a:r>
          </a:p>
          <a:p>
            <a:pPr marL="514350" indent="-514350">
              <a:buFont typeface="+mj-lt"/>
              <a:buAutoNum type="arabicPeriod"/>
            </a:pPr>
            <a:r>
              <a:rPr lang="en-US" sz="4000" dirty="0"/>
              <a:t>Barnabas</a:t>
            </a:r>
          </a:p>
        </p:txBody>
      </p:sp>
    </p:spTree>
    <p:extLst>
      <p:ext uri="{BB962C8B-B14F-4D97-AF65-F5344CB8AC3E}">
        <p14:creationId xmlns:p14="http://schemas.microsoft.com/office/powerpoint/2010/main" val="22689306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ADBB77-6A3E-4BA8-8711-E8E557B9051D}"/>
              </a:ext>
            </a:extLst>
          </p:cNvPr>
          <p:cNvSpPr>
            <a:spLocks noGrp="1"/>
          </p:cNvSpPr>
          <p:nvPr>
            <p:ph type="title"/>
          </p:nvPr>
        </p:nvSpPr>
        <p:spPr/>
        <p:txBody>
          <a:bodyPr>
            <a:normAutofit fontScale="90000"/>
          </a:bodyPr>
          <a:lstStyle/>
          <a:p>
            <a:pPr algn="l"/>
            <a:r>
              <a:rPr lang="en-US" dirty="0"/>
              <a:t>Who was afraid of Saul when he came to Jerusalem?  (9:26)</a:t>
            </a:r>
          </a:p>
        </p:txBody>
      </p:sp>
      <p:sp>
        <p:nvSpPr>
          <p:cNvPr id="3" name="Content Placeholder 2">
            <a:extLst>
              <a:ext uri="{FF2B5EF4-FFF2-40B4-BE49-F238E27FC236}">
                <a16:creationId xmlns:a16="http://schemas.microsoft.com/office/drawing/2014/main" id="{7BBEC9E5-67B7-445A-81C3-3C1FA0172024}"/>
              </a:ext>
            </a:extLst>
          </p:cNvPr>
          <p:cNvSpPr>
            <a:spLocks noGrp="1"/>
          </p:cNvSpPr>
          <p:nvPr>
            <p:ph idx="1"/>
          </p:nvPr>
        </p:nvSpPr>
        <p:spPr>
          <a:xfrm>
            <a:off x="457200" y="1905000"/>
            <a:ext cx="8229600" cy="4221163"/>
          </a:xfrm>
        </p:spPr>
        <p:txBody>
          <a:bodyPr>
            <a:normAutofit/>
          </a:bodyPr>
          <a:lstStyle/>
          <a:p>
            <a:pPr marL="514350" indent="-514350">
              <a:buFont typeface="+mj-lt"/>
              <a:buAutoNum type="arabicPeriod"/>
            </a:pPr>
            <a:r>
              <a:rPr lang="en-US" sz="4000" dirty="0"/>
              <a:t>The Jews and Gentiles</a:t>
            </a:r>
          </a:p>
          <a:p>
            <a:pPr marL="514350" indent="-514350">
              <a:buFont typeface="+mj-lt"/>
              <a:buAutoNum type="arabicPeriod"/>
            </a:pPr>
            <a:r>
              <a:rPr lang="en-US" sz="4000" dirty="0"/>
              <a:t>His friends and family</a:t>
            </a:r>
          </a:p>
          <a:p>
            <a:pPr marL="514350" indent="-514350">
              <a:buFont typeface="+mj-lt"/>
              <a:buAutoNum type="arabicPeriod"/>
            </a:pPr>
            <a:r>
              <a:rPr lang="en-US" sz="4000" dirty="0">
                <a:solidFill>
                  <a:srgbClr val="FFFF00"/>
                </a:solidFill>
              </a:rPr>
              <a:t>The disciples</a:t>
            </a:r>
          </a:p>
          <a:p>
            <a:pPr marL="514350" indent="-514350">
              <a:buFont typeface="+mj-lt"/>
              <a:buAutoNum type="arabicPeriod"/>
            </a:pPr>
            <a:r>
              <a:rPr lang="en-US" sz="4000" dirty="0"/>
              <a:t>Barnabas</a:t>
            </a:r>
          </a:p>
        </p:txBody>
      </p:sp>
    </p:spTree>
    <p:extLst>
      <p:ext uri="{BB962C8B-B14F-4D97-AF65-F5344CB8AC3E}">
        <p14:creationId xmlns:p14="http://schemas.microsoft.com/office/powerpoint/2010/main" val="2361938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E61D11-DD49-41EA-AB15-A556F630B359}"/>
              </a:ext>
            </a:extLst>
          </p:cNvPr>
          <p:cNvSpPr>
            <a:spLocks noGrp="1"/>
          </p:cNvSpPr>
          <p:nvPr>
            <p:ph type="title"/>
          </p:nvPr>
        </p:nvSpPr>
        <p:spPr/>
        <p:txBody>
          <a:bodyPr>
            <a:normAutofit fontScale="90000"/>
          </a:bodyPr>
          <a:lstStyle/>
          <a:p>
            <a:pPr algn="l"/>
            <a:r>
              <a:rPr lang="en-US" dirty="0"/>
              <a:t>What did Barnabas tell the apostles about Saul?  (9:27)</a:t>
            </a:r>
          </a:p>
        </p:txBody>
      </p:sp>
      <p:sp>
        <p:nvSpPr>
          <p:cNvPr id="3" name="Content Placeholder 2">
            <a:extLst>
              <a:ext uri="{FF2B5EF4-FFF2-40B4-BE49-F238E27FC236}">
                <a16:creationId xmlns:a16="http://schemas.microsoft.com/office/drawing/2014/main" id="{6701E62B-4315-476E-9F6F-4E738420A268}"/>
              </a:ext>
            </a:extLst>
          </p:cNvPr>
          <p:cNvSpPr>
            <a:spLocks noGrp="1"/>
          </p:cNvSpPr>
          <p:nvPr>
            <p:ph idx="1"/>
          </p:nvPr>
        </p:nvSpPr>
        <p:spPr>
          <a:xfrm>
            <a:off x="457200" y="1981200"/>
            <a:ext cx="8229600" cy="4144963"/>
          </a:xfrm>
        </p:spPr>
        <p:txBody>
          <a:bodyPr>
            <a:normAutofit/>
          </a:bodyPr>
          <a:lstStyle/>
          <a:p>
            <a:pPr marL="514350" indent="-514350">
              <a:buFont typeface="+mj-lt"/>
              <a:buAutoNum type="arabicPeriod"/>
            </a:pPr>
            <a:r>
              <a:rPr lang="en-US" sz="4000" dirty="0"/>
              <a:t>How Saul on his journey to Damascus had seen the Lord</a:t>
            </a:r>
          </a:p>
          <a:p>
            <a:pPr marL="514350" indent="-514350">
              <a:buFont typeface="+mj-lt"/>
              <a:buAutoNum type="arabicPeriod"/>
            </a:pPr>
            <a:r>
              <a:rPr lang="en-US" sz="4000" dirty="0"/>
              <a:t>How the Lord had spoken to Saul</a:t>
            </a:r>
          </a:p>
          <a:p>
            <a:pPr marL="514350" indent="-514350">
              <a:buFont typeface="+mj-lt"/>
              <a:buAutoNum type="arabicPeriod"/>
            </a:pPr>
            <a:r>
              <a:rPr lang="en-US" sz="4000" dirty="0"/>
              <a:t>“How in Damascus he had preached fearlessly in the name of Jesus.”</a:t>
            </a:r>
          </a:p>
          <a:p>
            <a:pPr marL="514350" indent="-514350">
              <a:buFont typeface="+mj-lt"/>
              <a:buAutoNum type="arabicPeriod"/>
            </a:pPr>
            <a:r>
              <a:rPr lang="en-US" sz="4000" dirty="0"/>
              <a:t>All of the above</a:t>
            </a:r>
          </a:p>
        </p:txBody>
      </p:sp>
    </p:spTree>
    <p:extLst>
      <p:ext uri="{BB962C8B-B14F-4D97-AF65-F5344CB8AC3E}">
        <p14:creationId xmlns:p14="http://schemas.microsoft.com/office/powerpoint/2010/main" val="5314171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E61D11-DD49-41EA-AB15-A556F630B359}"/>
              </a:ext>
            </a:extLst>
          </p:cNvPr>
          <p:cNvSpPr>
            <a:spLocks noGrp="1"/>
          </p:cNvSpPr>
          <p:nvPr>
            <p:ph type="title"/>
          </p:nvPr>
        </p:nvSpPr>
        <p:spPr/>
        <p:txBody>
          <a:bodyPr>
            <a:normAutofit fontScale="90000"/>
          </a:bodyPr>
          <a:lstStyle/>
          <a:p>
            <a:pPr algn="l"/>
            <a:r>
              <a:rPr lang="en-US" dirty="0"/>
              <a:t>What did Barnabas tell the apostles about Saul?  (9:27)</a:t>
            </a:r>
          </a:p>
        </p:txBody>
      </p:sp>
      <p:sp>
        <p:nvSpPr>
          <p:cNvPr id="3" name="Content Placeholder 2">
            <a:extLst>
              <a:ext uri="{FF2B5EF4-FFF2-40B4-BE49-F238E27FC236}">
                <a16:creationId xmlns:a16="http://schemas.microsoft.com/office/drawing/2014/main" id="{6701E62B-4315-476E-9F6F-4E738420A268}"/>
              </a:ext>
            </a:extLst>
          </p:cNvPr>
          <p:cNvSpPr>
            <a:spLocks noGrp="1"/>
          </p:cNvSpPr>
          <p:nvPr>
            <p:ph idx="1"/>
          </p:nvPr>
        </p:nvSpPr>
        <p:spPr>
          <a:xfrm>
            <a:off x="457200" y="1981200"/>
            <a:ext cx="8229600" cy="4144963"/>
          </a:xfrm>
        </p:spPr>
        <p:txBody>
          <a:bodyPr>
            <a:normAutofit/>
          </a:bodyPr>
          <a:lstStyle/>
          <a:p>
            <a:pPr marL="514350" indent="-514350">
              <a:buFont typeface="+mj-lt"/>
              <a:buAutoNum type="arabicPeriod"/>
            </a:pPr>
            <a:r>
              <a:rPr lang="en-US" sz="4000" dirty="0"/>
              <a:t>How Saul on his journey to Damascus had seen the Lord</a:t>
            </a:r>
          </a:p>
          <a:p>
            <a:pPr marL="514350" indent="-514350">
              <a:buFont typeface="+mj-lt"/>
              <a:buAutoNum type="arabicPeriod"/>
            </a:pPr>
            <a:r>
              <a:rPr lang="en-US" sz="4000" dirty="0"/>
              <a:t>How the Lord had spoken to Saul</a:t>
            </a:r>
          </a:p>
          <a:p>
            <a:pPr marL="514350" indent="-514350">
              <a:buFont typeface="+mj-lt"/>
              <a:buAutoNum type="arabicPeriod"/>
            </a:pPr>
            <a:r>
              <a:rPr lang="en-US" sz="4000" dirty="0"/>
              <a:t>“How in Damascus he had preached fearlessly in the name of Jesus.”</a:t>
            </a:r>
          </a:p>
          <a:p>
            <a:pPr marL="514350" indent="-514350">
              <a:buFont typeface="+mj-lt"/>
              <a:buAutoNum type="arabicPeriod"/>
            </a:pPr>
            <a:r>
              <a:rPr lang="en-US" sz="4000" dirty="0">
                <a:solidFill>
                  <a:srgbClr val="FFFF00"/>
                </a:solidFill>
              </a:rPr>
              <a:t>All of the above</a:t>
            </a:r>
          </a:p>
        </p:txBody>
      </p:sp>
    </p:spTree>
    <p:extLst>
      <p:ext uri="{BB962C8B-B14F-4D97-AF65-F5344CB8AC3E}">
        <p14:creationId xmlns:p14="http://schemas.microsoft.com/office/powerpoint/2010/main" val="621119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CFF907-7054-4C72-84C9-B0FE1A35B9F5}"/>
              </a:ext>
            </a:extLst>
          </p:cNvPr>
          <p:cNvSpPr>
            <a:spLocks noGrp="1"/>
          </p:cNvSpPr>
          <p:nvPr>
            <p:ph type="title"/>
          </p:nvPr>
        </p:nvSpPr>
        <p:spPr/>
        <p:txBody>
          <a:bodyPr>
            <a:normAutofit fontScale="90000"/>
          </a:bodyPr>
          <a:lstStyle/>
          <a:p>
            <a:pPr algn="l"/>
            <a:r>
              <a:rPr lang="en-US" dirty="0"/>
              <a:t>Against whom was Saul breathing out murderous threats?  (9:1)</a:t>
            </a:r>
          </a:p>
        </p:txBody>
      </p:sp>
      <p:sp>
        <p:nvSpPr>
          <p:cNvPr id="3" name="Content Placeholder 2">
            <a:extLst>
              <a:ext uri="{FF2B5EF4-FFF2-40B4-BE49-F238E27FC236}">
                <a16:creationId xmlns:a16="http://schemas.microsoft.com/office/drawing/2014/main" id="{BFC3501C-4643-4AD0-A5D0-102C4ADEA09A}"/>
              </a:ext>
            </a:extLst>
          </p:cNvPr>
          <p:cNvSpPr>
            <a:spLocks noGrp="1"/>
          </p:cNvSpPr>
          <p:nvPr>
            <p:ph idx="1"/>
          </p:nvPr>
        </p:nvSpPr>
        <p:spPr>
          <a:xfrm>
            <a:off x="457200" y="1905000"/>
            <a:ext cx="8229600" cy="4221163"/>
          </a:xfrm>
        </p:spPr>
        <p:txBody>
          <a:bodyPr>
            <a:normAutofit/>
          </a:bodyPr>
          <a:lstStyle/>
          <a:p>
            <a:pPr marL="514350" indent="-514350">
              <a:buFont typeface="+mj-lt"/>
              <a:buAutoNum type="arabicPeriod"/>
            </a:pPr>
            <a:r>
              <a:rPr lang="en-US" sz="4000" dirty="0">
                <a:solidFill>
                  <a:srgbClr val="FFFF00"/>
                </a:solidFill>
              </a:rPr>
              <a:t>The Lord’s disciples</a:t>
            </a:r>
          </a:p>
          <a:p>
            <a:pPr marL="514350" indent="-514350">
              <a:buFont typeface="+mj-lt"/>
              <a:buAutoNum type="arabicPeriod"/>
            </a:pPr>
            <a:r>
              <a:rPr lang="en-US" sz="4000" dirty="0"/>
              <a:t>The high priest</a:t>
            </a:r>
          </a:p>
          <a:p>
            <a:pPr marL="514350" indent="-514350">
              <a:buFont typeface="+mj-lt"/>
              <a:buAutoNum type="arabicPeriod"/>
            </a:pPr>
            <a:r>
              <a:rPr lang="en-US" sz="4000" dirty="0"/>
              <a:t>Only the twelve apostles</a:t>
            </a:r>
          </a:p>
          <a:p>
            <a:pPr marL="514350" indent="-514350">
              <a:buFont typeface="+mj-lt"/>
              <a:buAutoNum type="arabicPeriod"/>
            </a:pPr>
            <a:r>
              <a:rPr lang="en-US" sz="4000" dirty="0"/>
              <a:t>All of the above</a:t>
            </a:r>
          </a:p>
        </p:txBody>
      </p:sp>
    </p:spTree>
    <p:extLst>
      <p:ext uri="{BB962C8B-B14F-4D97-AF65-F5344CB8AC3E}">
        <p14:creationId xmlns:p14="http://schemas.microsoft.com/office/powerpoint/2010/main" val="24568685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28C4A-6102-4924-A7BE-188F5E6393B3}"/>
              </a:ext>
            </a:extLst>
          </p:cNvPr>
          <p:cNvSpPr>
            <a:spLocks noGrp="1"/>
          </p:cNvSpPr>
          <p:nvPr>
            <p:ph type="title"/>
          </p:nvPr>
        </p:nvSpPr>
        <p:spPr>
          <a:xfrm>
            <a:off x="457200" y="731837"/>
            <a:ext cx="8229600" cy="1143000"/>
          </a:xfrm>
        </p:spPr>
        <p:txBody>
          <a:bodyPr>
            <a:normAutofit fontScale="90000"/>
          </a:bodyPr>
          <a:lstStyle/>
          <a:p>
            <a:pPr algn="l"/>
            <a:r>
              <a:rPr lang="en-US" dirty="0"/>
              <a:t>What did Saul do while he stayed with the apostles in Jerusalem?  </a:t>
            </a:r>
            <a:br>
              <a:rPr lang="en-US" dirty="0"/>
            </a:br>
            <a:r>
              <a:rPr lang="en-US" dirty="0"/>
              <a:t>(9:28-29)</a:t>
            </a:r>
          </a:p>
        </p:txBody>
      </p:sp>
      <p:sp>
        <p:nvSpPr>
          <p:cNvPr id="3" name="Content Placeholder 2">
            <a:extLst>
              <a:ext uri="{FF2B5EF4-FFF2-40B4-BE49-F238E27FC236}">
                <a16:creationId xmlns:a16="http://schemas.microsoft.com/office/drawing/2014/main" id="{B6E702A4-0ACF-47E7-9510-B97E23E5AC4E}"/>
              </a:ext>
            </a:extLst>
          </p:cNvPr>
          <p:cNvSpPr>
            <a:spLocks noGrp="1"/>
          </p:cNvSpPr>
          <p:nvPr>
            <p:ph idx="1"/>
          </p:nvPr>
        </p:nvSpPr>
        <p:spPr>
          <a:xfrm>
            <a:off x="457200" y="2590800"/>
            <a:ext cx="8229600" cy="3535363"/>
          </a:xfrm>
        </p:spPr>
        <p:txBody>
          <a:bodyPr>
            <a:normAutofit fontScale="92500" lnSpcReduction="10000"/>
          </a:bodyPr>
          <a:lstStyle/>
          <a:p>
            <a:pPr marL="514350" indent="-514350">
              <a:buFont typeface="+mj-lt"/>
              <a:buAutoNum type="arabicPeriod"/>
            </a:pPr>
            <a:r>
              <a:rPr lang="en-US" sz="4000" dirty="0"/>
              <a:t>He “moved about freely in Jerusalem.”</a:t>
            </a:r>
          </a:p>
          <a:p>
            <a:pPr marL="514350" indent="-514350">
              <a:buFont typeface="+mj-lt"/>
              <a:buAutoNum type="arabicPeriod"/>
            </a:pPr>
            <a:r>
              <a:rPr lang="en-US" sz="4000" dirty="0"/>
              <a:t>He spoke “boldly in the name of the Lord.”</a:t>
            </a:r>
          </a:p>
          <a:p>
            <a:pPr marL="514350" indent="-514350">
              <a:buFont typeface="+mj-lt"/>
              <a:buAutoNum type="arabicPeriod"/>
            </a:pPr>
            <a:r>
              <a:rPr lang="en-US" sz="4000" dirty="0"/>
              <a:t>“He talked and debated with the Hellenistic Jews.”</a:t>
            </a:r>
          </a:p>
          <a:p>
            <a:pPr marL="514350" indent="-514350">
              <a:buFont typeface="+mj-lt"/>
              <a:buAutoNum type="arabicPeriod"/>
            </a:pPr>
            <a:r>
              <a:rPr lang="en-US" sz="4000" dirty="0"/>
              <a:t>All of the above</a:t>
            </a:r>
          </a:p>
        </p:txBody>
      </p:sp>
    </p:spTree>
    <p:extLst>
      <p:ext uri="{BB962C8B-B14F-4D97-AF65-F5344CB8AC3E}">
        <p14:creationId xmlns:p14="http://schemas.microsoft.com/office/powerpoint/2010/main" val="28000693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28C4A-6102-4924-A7BE-188F5E6393B3}"/>
              </a:ext>
            </a:extLst>
          </p:cNvPr>
          <p:cNvSpPr>
            <a:spLocks noGrp="1"/>
          </p:cNvSpPr>
          <p:nvPr>
            <p:ph type="title"/>
          </p:nvPr>
        </p:nvSpPr>
        <p:spPr>
          <a:xfrm>
            <a:off x="457200" y="731837"/>
            <a:ext cx="8229600" cy="1143000"/>
          </a:xfrm>
        </p:spPr>
        <p:txBody>
          <a:bodyPr>
            <a:normAutofit fontScale="90000"/>
          </a:bodyPr>
          <a:lstStyle/>
          <a:p>
            <a:pPr algn="l"/>
            <a:r>
              <a:rPr lang="en-US" dirty="0"/>
              <a:t>What did Saul do while he stayed with the apostles in Jerusalem?  </a:t>
            </a:r>
            <a:br>
              <a:rPr lang="en-US" dirty="0"/>
            </a:br>
            <a:r>
              <a:rPr lang="en-US" dirty="0"/>
              <a:t>(9:28-29)</a:t>
            </a:r>
          </a:p>
        </p:txBody>
      </p:sp>
      <p:sp>
        <p:nvSpPr>
          <p:cNvPr id="3" name="Content Placeholder 2">
            <a:extLst>
              <a:ext uri="{FF2B5EF4-FFF2-40B4-BE49-F238E27FC236}">
                <a16:creationId xmlns:a16="http://schemas.microsoft.com/office/drawing/2014/main" id="{B6E702A4-0ACF-47E7-9510-B97E23E5AC4E}"/>
              </a:ext>
            </a:extLst>
          </p:cNvPr>
          <p:cNvSpPr>
            <a:spLocks noGrp="1"/>
          </p:cNvSpPr>
          <p:nvPr>
            <p:ph idx="1"/>
          </p:nvPr>
        </p:nvSpPr>
        <p:spPr>
          <a:xfrm>
            <a:off x="457200" y="2590800"/>
            <a:ext cx="8229600" cy="3535363"/>
          </a:xfrm>
        </p:spPr>
        <p:txBody>
          <a:bodyPr>
            <a:normAutofit fontScale="92500" lnSpcReduction="10000"/>
          </a:bodyPr>
          <a:lstStyle/>
          <a:p>
            <a:pPr marL="514350" indent="-514350">
              <a:buFont typeface="+mj-lt"/>
              <a:buAutoNum type="arabicPeriod"/>
            </a:pPr>
            <a:r>
              <a:rPr lang="en-US" sz="4000" dirty="0"/>
              <a:t>He “moved about freely in Jerusalem.”</a:t>
            </a:r>
          </a:p>
          <a:p>
            <a:pPr marL="514350" indent="-514350">
              <a:buFont typeface="+mj-lt"/>
              <a:buAutoNum type="arabicPeriod"/>
            </a:pPr>
            <a:r>
              <a:rPr lang="en-US" sz="4000" dirty="0"/>
              <a:t>He spoke “boldly in the name of the Lord.”</a:t>
            </a:r>
          </a:p>
          <a:p>
            <a:pPr marL="514350" indent="-514350">
              <a:buFont typeface="+mj-lt"/>
              <a:buAutoNum type="arabicPeriod"/>
            </a:pPr>
            <a:r>
              <a:rPr lang="en-US" sz="4000" dirty="0"/>
              <a:t>“He talked and debated with the Hellenistic Jews.”</a:t>
            </a:r>
          </a:p>
          <a:p>
            <a:pPr marL="514350" indent="-514350">
              <a:buFont typeface="+mj-lt"/>
              <a:buAutoNum type="arabicPeriod"/>
            </a:pPr>
            <a:r>
              <a:rPr lang="en-US" sz="4000" dirty="0">
                <a:solidFill>
                  <a:srgbClr val="FFFF00"/>
                </a:solidFill>
              </a:rPr>
              <a:t>All of the above</a:t>
            </a:r>
          </a:p>
        </p:txBody>
      </p:sp>
    </p:spTree>
    <p:extLst>
      <p:ext uri="{BB962C8B-B14F-4D97-AF65-F5344CB8AC3E}">
        <p14:creationId xmlns:p14="http://schemas.microsoft.com/office/powerpoint/2010/main" val="31225101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2D6D6-F755-4217-AF6D-2D21E735D534}"/>
              </a:ext>
            </a:extLst>
          </p:cNvPr>
          <p:cNvSpPr>
            <a:spLocks noGrp="1"/>
          </p:cNvSpPr>
          <p:nvPr>
            <p:ph type="title"/>
          </p:nvPr>
        </p:nvSpPr>
        <p:spPr>
          <a:xfrm>
            <a:off x="457200" y="838200"/>
            <a:ext cx="8229600" cy="1143000"/>
          </a:xfrm>
        </p:spPr>
        <p:txBody>
          <a:bodyPr>
            <a:normAutofit fontScale="90000"/>
          </a:bodyPr>
          <a:lstStyle/>
          <a:p>
            <a:pPr algn="l"/>
            <a:r>
              <a:rPr lang="en-US" dirty="0"/>
              <a:t>What happened when the brothers learned that the Hellenistic Jews had tried to kill Saul?  (9:29-30)</a:t>
            </a:r>
          </a:p>
        </p:txBody>
      </p:sp>
      <p:sp>
        <p:nvSpPr>
          <p:cNvPr id="3" name="Content Placeholder 2">
            <a:extLst>
              <a:ext uri="{FF2B5EF4-FFF2-40B4-BE49-F238E27FC236}">
                <a16:creationId xmlns:a16="http://schemas.microsoft.com/office/drawing/2014/main" id="{29E4E260-A670-4423-8EDF-8220C196AB1C}"/>
              </a:ext>
            </a:extLst>
          </p:cNvPr>
          <p:cNvSpPr>
            <a:spLocks noGrp="1"/>
          </p:cNvSpPr>
          <p:nvPr>
            <p:ph idx="1"/>
          </p:nvPr>
        </p:nvSpPr>
        <p:spPr>
          <a:xfrm>
            <a:off x="457200" y="2667000"/>
            <a:ext cx="8229600" cy="3810000"/>
          </a:xfrm>
        </p:spPr>
        <p:txBody>
          <a:bodyPr>
            <a:normAutofit fontScale="92500" lnSpcReduction="20000"/>
          </a:bodyPr>
          <a:lstStyle/>
          <a:p>
            <a:pPr marL="514350" indent="-514350">
              <a:buFont typeface="+mj-lt"/>
              <a:buAutoNum type="arabicPeriod"/>
            </a:pPr>
            <a:r>
              <a:rPr lang="en-US" sz="4000" dirty="0"/>
              <a:t>“They took him down to Caesarea and sent him off to Tarsus.”</a:t>
            </a:r>
          </a:p>
          <a:p>
            <a:pPr marL="514350" indent="-514350">
              <a:buFont typeface="+mj-lt"/>
              <a:buAutoNum type="arabicPeriod"/>
            </a:pPr>
            <a:r>
              <a:rPr lang="en-US" sz="4000" dirty="0"/>
              <a:t>“They had the Hellenistic Jews arrested.”</a:t>
            </a:r>
          </a:p>
          <a:p>
            <a:pPr marL="514350" indent="-514350">
              <a:buFont typeface="+mj-lt"/>
              <a:buAutoNum type="arabicPeriod"/>
            </a:pPr>
            <a:r>
              <a:rPr lang="en-US" sz="4000" dirty="0"/>
              <a:t>“They hid Saul and only allowed him to travel at night.”</a:t>
            </a:r>
          </a:p>
          <a:p>
            <a:pPr marL="514350" indent="-514350">
              <a:buFont typeface="+mj-lt"/>
              <a:buAutoNum type="arabicPeriod"/>
            </a:pPr>
            <a:r>
              <a:rPr lang="en-US" sz="4000" dirty="0"/>
              <a:t>“They disowned Saul.”</a:t>
            </a:r>
          </a:p>
        </p:txBody>
      </p:sp>
    </p:spTree>
    <p:extLst>
      <p:ext uri="{BB962C8B-B14F-4D97-AF65-F5344CB8AC3E}">
        <p14:creationId xmlns:p14="http://schemas.microsoft.com/office/powerpoint/2010/main" val="10339422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2D6D6-F755-4217-AF6D-2D21E735D534}"/>
              </a:ext>
            </a:extLst>
          </p:cNvPr>
          <p:cNvSpPr>
            <a:spLocks noGrp="1"/>
          </p:cNvSpPr>
          <p:nvPr>
            <p:ph type="title"/>
          </p:nvPr>
        </p:nvSpPr>
        <p:spPr>
          <a:xfrm>
            <a:off x="457200" y="838200"/>
            <a:ext cx="8229600" cy="1143000"/>
          </a:xfrm>
        </p:spPr>
        <p:txBody>
          <a:bodyPr>
            <a:normAutofit fontScale="90000"/>
          </a:bodyPr>
          <a:lstStyle/>
          <a:p>
            <a:pPr algn="l"/>
            <a:r>
              <a:rPr lang="en-US" dirty="0"/>
              <a:t>What happened when the brothers learned that the Hellenistic Jews had tried to kill Saul?  (9:29-30)</a:t>
            </a:r>
          </a:p>
        </p:txBody>
      </p:sp>
      <p:sp>
        <p:nvSpPr>
          <p:cNvPr id="3" name="Content Placeholder 2">
            <a:extLst>
              <a:ext uri="{FF2B5EF4-FFF2-40B4-BE49-F238E27FC236}">
                <a16:creationId xmlns:a16="http://schemas.microsoft.com/office/drawing/2014/main" id="{29E4E260-A670-4423-8EDF-8220C196AB1C}"/>
              </a:ext>
            </a:extLst>
          </p:cNvPr>
          <p:cNvSpPr>
            <a:spLocks noGrp="1"/>
          </p:cNvSpPr>
          <p:nvPr>
            <p:ph idx="1"/>
          </p:nvPr>
        </p:nvSpPr>
        <p:spPr>
          <a:xfrm>
            <a:off x="457200" y="2667000"/>
            <a:ext cx="8229600" cy="3810000"/>
          </a:xfrm>
        </p:spPr>
        <p:txBody>
          <a:bodyPr>
            <a:normAutofit fontScale="92500" lnSpcReduction="20000"/>
          </a:bodyPr>
          <a:lstStyle/>
          <a:p>
            <a:pPr marL="514350" indent="-514350">
              <a:buFont typeface="+mj-lt"/>
              <a:buAutoNum type="arabicPeriod"/>
            </a:pPr>
            <a:r>
              <a:rPr lang="en-US" sz="4000" dirty="0">
                <a:solidFill>
                  <a:srgbClr val="FFFF00"/>
                </a:solidFill>
              </a:rPr>
              <a:t>“They took him down to Caesarea and sent him off to Tarsus.”</a:t>
            </a:r>
          </a:p>
          <a:p>
            <a:pPr marL="514350" indent="-514350">
              <a:buFont typeface="+mj-lt"/>
              <a:buAutoNum type="arabicPeriod"/>
            </a:pPr>
            <a:r>
              <a:rPr lang="en-US" sz="4000" dirty="0"/>
              <a:t>“They had the Hellenistic Jews arrested.”</a:t>
            </a:r>
          </a:p>
          <a:p>
            <a:pPr marL="514350" indent="-514350">
              <a:buFont typeface="+mj-lt"/>
              <a:buAutoNum type="arabicPeriod"/>
            </a:pPr>
            <a:r>
              <a:rPr lang="en-US" sz="4000" dirty="0"/>
              <a:t>“They hid Saul and only allowed him to travel at night.”</a:t>
            </a:r>
          </a:p>
          <a:p>
            <a:pPr marL="514350" indent="-514350">
              <a:buFont typeface="+mj-lt"/>
              <a:buAutoNum type="arabicPeriod"/>
            </a:pPr>
            <a:r>
              <a:rPr lang="en-US" sz="4000" dirty="0"/>
              <a:t>“They disowned Saul.”</a:t>
            </a:r>
          </a:p>
        </p:txBody>
      </p:sp>
    </p:spTree>
    <p:extLst>
      <p:ext uri="{BB962C8B-B14F-4D97-AF65-F5344CB8AC3E}">
        <p14:creationId xmlns:p14="http://schemas.microsoft.com/office/powerpoint/2010/main" val="42716306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81E55-C28C-4CD4-8F56-4700118F914F}"/>
              </a:ext>
            </a:extLst>
          </p:cNvPr>
          <p:cNvSpPr>
            <a:spLocks noGrp="1"/>
          </p:cNvSpPr>
          <p:nvPr>
            <p:ph type="title"/>
          </p:nvPr>
        </p:nvSpPr>
        <p:spPr>
          <a:xfrm>
            <a:off x="533400" y="609600"/>
            <a:ext cx="8229600" cy="1143000"/>
          </a:xfrm>
        </p:spPr>
        <p:txBody>
          <a:bodyPr>
            <a:normAutofit fontScale="90000"/>
          </a:bodyPr>
          <a:lstStyle/>
          <a:p>
            <a:pPr algn="l"/>
            <a:r>
              <a:rPr lang="en-US" dirty="0"/>
              <a:t>What happened to the church throughout Judea, Galilee, and Samaria?  (9:31)</a:t>
            </a:r>
          </a:p>
        </p:txBody>
      </p:sp>
      <p:sp>
        <p:nvSpPr>
          <p:cNvPr id="3" name="Content Placeholder 2">
            <a:extLst>
              <a:ext uri="{FF2B5EF4-FFF2-40B4-BE49-F238E27FC236}">
                <a16:creationId xmlns:a16="http://schemas.microsoft.com/office/drawing/2014/main" id="{6D9849D5-513A-4DB9-872F-45BD96C63561}"/>
              </a:ext>
            </a:extLst>
          </p:cNvPr>
          <p:cNvSpPr>
            <a:spLocks noGrp="1"/>
          </p:cNvSpPr>
          <p:nvPr>
            <p:ph idx="1"/>
          </p:nvPr>
        </p:nvSpPr>
        <p:spPr>
          <a:xfrm>
            <a:off x="457200" y="2438400"/>
            <a:ext cx="8229600" cy="3687763"/>
          </a:xfrm>
        </p:spPr>
        <p:txBody>
          <a:bodyPr>
            <a:normAutofit/>
          </a:bodyPr>
          <a:lstStyle/>
          <a:p>
            <a:pPr marL="514350" indent="-514350">
              <a:buFont typeface="+mj-lt"/>
              <a:buAutoNum type="arabicPeriod"/>
            </a:pPr>
            <a:r>
              <a:rPr lang="en-US" sz="4000" dirty="0"/>
              <a:t>It “enjoyed a time of peace.”</a:t>
            </a:r>
          </a:p>
          <a:p>
            <a:pPr marL="514350" indent="-514350">
              <a:buFont typeface="+mj-lt"/>
              <a:buAutoNum type="arabicPeriod"/>
            </a:pPr>
            <a:r>
              <a:rPr lang="en-US" sz="4000" dirty="0"/>
              <a:t>It “was strengthened.”</a:t>
            </a:r>
          </a:p>
          <a:p>
            <a:pPr marL="514350" indent="-514350">
              <a:buFont typeface="+mj-lt"/>
              <a:buAutoNum type="arabicPeriod"/>
            </a:pPr>
            <a:r>
              <a:rPr lang="en-US" sz="4000" dirty="0"/>
              <a:t>It was encouraged by the Holy Spirit and increased in numbers.</a:t>
            </a:r>
          </a:p>
          <a:p>
            <a:pPr marL="514350" indent="-514350">
              <a:buFont typeface="+mj-lt"/>
              <a:buAutoNum type="arabicPeriod"/>
            </a:pPr>
            <a:r>
              <a:rPr lang="en-US" sz="4000" dirty="0"/>
              <a:t>All of the above</a:t>
            </a:r>
          </a:p>
        </p:txBody>
      </p:sp>
    </p:spTree>
    <p:extLst>
      <p:ext uri="{BB962C8B-B14F-4D97-AF65-F5344CB8AC3E}">
        <p14:creationId xmlns:p14="http://schemas.microsoft.com/office/powerpoint/2010/main" val="12714288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81E55-C28C-4CD4-8F56-4700118F914F}"/>
              </a:ext>
            </a:extLst>
          </p:cNvPr>
          <p:cNvSpPr>
            <a:spLocks noGrp="1"/>
          </p:cNvSpPr>
          <p:nvPr>
            <p:ph type="title"/>
          </p:nvPr>
        </p:nvSpPr>
        <p:spPr>
          <a:xfrm>
            <a:off x="533400" y="609600"/>
            <a:ext cx="8229600" cy="1143000"/>
          </a:xfrm>
        </p:spPr>
        <p:txBody>
          <a:bodyPr>
            <a:normAutofit fontScale="90000"/>
          </a:bodyPr>
          <a:lstStyle/>
          <a:p>
            <a:pPr algn="l"/>
            <a:r>
              <a:rPr lang="en-US" dirty="0"/>
              <a:t>What happened to the church throughout Judea, Galilee, and Samaria?  (9:31)</a:t>
            </a:r>
          </a:p>
        </p:txBody>
      </p:sp>
      <p:sp>
        <p:nvSpPr>
          <p:cNvPr id="3" name="Content Placeholder 2">
            <a:extLst>
              <a:ext uri="{FF2B5EF4-FFF2-40B4-BE49-F238E27FC236}">
                <a16:creationId xmlns:a16="http://schemas.microsoft.com/office/drawing/2014/main" id="{6D9849D5-513A-4DB9-872F-45BD96C63561}"/>
              </a:ext>
            </a:extLst>
          </p:cNvPr>
          <p:cNvSpPr>
            <a:spLocks noGrp="1"/>
          </p:cNvSpPr>
          <p:nvPr>
            <p:ph idx="1"/>
          </p:nvPr>
        </p:nvSpPr>
        <p:spPr>
          <a:xfrm>
            <a:off x="457200" y="2438400"/>
            <a:ext cx="8229600" cy="3687763"/>
          </a:xfrm>
        </p:spPr>
        <p:txBody>
          <a:bodyPr>
            <a:normAutofit/>
          </a:bodyPr>
          <a:lstStyle/>
          <a:p>
            <a:pPr marL="514350" indent="-514350">
              <a:buFont typeface="+mj-lt"/>
              <a:buAutoNum type="arabicPeriod"/>
            </a:pPr>
            <a:r>
              <a:rPr lang="en-US" sz="4000" dirty="0"/>
              <a:t>It “enjoyed a time of peace.”</a:t>
            </a:r>
          </a:p>
          <a:p>
            <a:pPr marL="514350" indent="-514350">
              <a:buFont typeface="+mj-lt"/>
              <a:buAutoNum type="arabicPeriod"/>
            </a:pPr>
            <a:r>
              <a:rPr lang="en-US" sz="4000" dirty="0"/>
              <a:t>It “was strengthened.”</a:t>
            </a:r>
          </a:p>
          <a:p>
            <a:pPr marL="514350" indent="-514350">
              <a:buFont typeface="+mj-lt"/>
              <a:buAutoNum type="arabicPeriod"/>
            </a:pPr>
            <a:r>
              <a:rPr lang="en-US" sz="4000" dirty="0"/>
              <a:t>It was encouraged by the Holy Spirit and increased in numbers.</a:t>
            </a:r>
          </a:p>
          <a:p>
            <a:pPr marL="514350" indent="-514350">
              <a:buFont typeface="+mj-lt"/>
              <a:buAutoNum type="arabicPeriod"/>
            </a:pPr>
            <a:r>
              <a:rPr lang="en-US" sz="4000" dirty="0">
                <a:solidFill>
                  <a:srgbClr val="FFFF00"/>
                </a:solidFill>
              </a:rPr>
              <a:t>All of the above</a:t>
            </a:r>
          </a:p>
        </p:txBody>
      </p:sp>
    </p:spTree>
    <p:extLst>
      <p:ext uri="{BB962C8B-B14F-4D97-AF65-F5344CB8AC3E}">
        <p14:creationId xmlns:p14="http://schemas.microsoft.com/office/powerpoint/2010/main" val="20812505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39547D-B09E-4A48-A881-B1F32CA56B31}"/>
              </a:ext>
            </a:extLst>
          </p:cNvPr>
          <p:cNvSpPr>
            <a:spLocks noGrp="1"/>
          </p:cNvSpPr>
          <p:nvPr>
            <p:ph type="title"/>
          </p:nvPr>
        </p:nvSpPr>
        <p:spPr>
          <a:xfrm>
            <a:off x="457200" y="714631"/>
            <a:ext cx="8229600" cy="1143000"/>
          </a:xfrm>
        </p:spPr>
        <p:txBody>
          <a:bodyPr>
            <a:noAutofit/>
          </a:bodyPr>
          <a:lstStyle/>
          <a:p>
            <a:pPr algn="l"/>
            <a:r>
              <a:rPr lang="en-US" sz="3600" dirty="0"/>
              <a:t>Finish this verse:  “Therefore if anyone is in Christ, the new creation has come:  The old has gone,…”  </a:t>
            </a:r>
            <a:br>
              <a:rPr lang="en-US" sz="3600" dirty="0"/>
            </a:br>
            <a:r>
              <a:rPr lang="en-US" sz="3600" dirty="0"/>
              <a:t>(2 Corinthians 5:17)</a:t>
            </a:r>
          </a:p>
        </p:txBody>
      </p:sp>
      <p:sp>
        <p:nvSpPr>
          <p:cNvPr id="3" name="Content Placeholder 2">
            <a:extLst>
              <a:ext uri="{FF2B5EF4-FFF2-40B4-BE49-F238E27FC236}">
                <a16:creationId xmlns:a16="http://schemas.microsoft.com/office/drawing/2014/main" id="{8216EAEC-5AD2-4B67-8EFB-9A4663D79110}"/>
              </a:ext>
            </a:extLst>
          </p:cNvPr>
          <p:cNvSpPr>
            <a:spLocks noGrp="1"/>
          </p:cNvSpPr>
          <p:nvPr>
            <p:ph idx="1"/>
          </p:nvPr>
        </p:nvSpPr>
        <p:spPr>
          <a:xfrm>
            <a:off x="457200" y="2590800"/>
            <a:ext cx="8229600" cy="3535363"/>
          </a:xfrm>
        </p:spPr>
        <p:txBody>
          <a:bodyPr>
            <a:normAutofit/>
          </a:bodyPr>
          <a:lstStyle/>
          <a:p>
            <a:pPr marL="514350" indent="-514350">
              <a:buFont typeface="+mj-lt"/>
              <a:buAutoNum type="arabicPeriod"/>
            </a:pPr>
            <a:r>
              <a:rPr lang="en-US" sz="4000" dirty="0"/>
              <a:t>“… to be forever forgotten!”</a:t>
            </a:r>
          </a:p>
          <a:p>
            <a:pPr marL="514350" indent="-514350">
              <a:buFont typeface="+mj-lt"/>
              <a:buAutoNum type="arabicPeriod"/>
            </a:pPr>
            <a:r>
              <a:rPr lang="en-US" sz="4000" dirty="0"/>
              <a:t>“… the new is here!”</a:t>
            </a:r>
          </a:p>
          <a:p>
            <a:pPr marL="514350" indent="-514350">
              <a:buFont typeface="+mj-lt"/>
              <a:buAutoNum type="arabicPeriod"/>
            </a:pPr>
            <a:r>
              <a:rPr lang="en-US" sz="4000" dirty="0"/>
              <a:t>“… and has been washed as white as snow!”</a:t>
            </a:r>
          </a:p>
          <a:p>
            <a:pPr marL="514350" indent="-514350">
              <a:buFont typeface="+mj-lt"/>
              <a:buAutoNum type="arabicPeriod"/>
            </a:pPr>
            <a:r>
              <a:rPr lang="en-US" sz="4000" dirty="0"/>
              <a:t>“… eternal life is yours!”</a:t>
            </a:r>
          </a:p>
        </p:txBody>
      </p:sp>
    </p:spTree>
    <p:extLst>
      <p:ext uri="{BB962C8B-B14F-4D97-AF65-F5344CB8AC3E}">
        <p14:creationId xmlns:p14="http://schemas.microsoft.com/office/powerpoint/2010/main" val="13041730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39547D-B09E-4A48-A881-B1F32CA56B31}"/>
              </a:ext>
            </a:extLst>
          </p:cNvPr>
          <p:cNvSpPr>
            <a:spLocks noGrp="1"/>
          </p:cNvSpPr>
          <p:nvPr>
            <p:ph type="title"/>
          </p:nvPr>
        </p:nvSpPr>
        <p:spPr>
          <a:xfrm>
            <a:off x="457200" y="714631"/>
            <a:ext cx="8229600" cy="1143000"/>
          </a:xfrm>
        </p:spPr>
        <p:txBody>
          <a:bodyPr>
            <a:noAutofit/>
          </a:bodyPr>
          <a:lstStyle/>
          <a:p>
            <a:pPr algn="l"/>
            <a:r>
              <a:rPr lang="en-US" sz="3600" dirty="0"/>
              <a:t>Finish this verse:  “Therefore if anyone is in Christ, the new creation has come:  The old has gone,…”  </a:t>
            </a:r>
            <a:br>
              <a:rPr lang="en-US" sz="3600" dirty="0"/>
            </a:br>
            <a:r>
              <a:rPr lang="en-US" sz="3600" dirty="0"/>
              <a:t>(2 Corinthians 5:17)</a:t>
            </a:r>
          </a:p>
        </p:txBody>
      </p:sp>
      <p:sp>
        <p:nvSpPr>
          <p:cNvPr id="3" name="Content Placeholder 2">
            <a:extLst>
              <a:ext uri="{FF2B5EF4-FFF2-40B4-BE49-F238E27FC236}">
                <a16:creationId xmlns:a16="http://schemas.microsoft.com/office/drawing/2014/main" id="{8216EAEC-5AD2-4B67-8EFB-9A4663D79110}"/>
              </a:ext>
            </a:extLst>
          </p:cNvPr>
          <p:cNvSpPr>
            <a:spLocks noGrp="1"/>
          </p:cNvSpPr>
          <p:nvPr>
            <p:ph idx="1"/>
          </p:nvPr>
        </p:nvSpPr>
        <p:spPr>
          <a:xfrm>
            <a:off x="457200" y="2590800"/>
            <a:ext cx="8229600" cy="3535363"/>
          </a:xfrm>
        </p:spPr>
        <p:txBody>
          <a:bodyPr>
            <a:normAutofit/>
          </a:bodyPr>
          <a:lstStyle/>
          <a:p>
            <a:pPr marL="514350" indent="-514350">
              <a:buFont typeface="+mj-lt"/>
              <a:buAutoNum type="arabicPeriod"/>
            </a:pPr>
            <a:r>
              <a:rPr lang="en-US" sz="4000" dirty="0"/>
              <a:t>“… to be forever forgotten!”</a:t>
            </a:r>
          </a:p>
          <a:p>
            <a:pPr marL="514350" indent="-514350">
              <a:buFont typeface="+mj-lt"/>
              <a:buAutoNum type="arabicPeriod"/>
            </a:pPr>
            <a:r>
              <a:rPr lang="en-US" sz="4000" dirty="0">
                <a:solidFill>
                  <a:srgbClr val="FFFF00"/>
                </a:solidFill>
              </a:rPr>
              <a:t>“… the new is here!”</a:t>
            </a:r>
          </a:p>
          <a:p>
            <a:pPr marL="514350" indent="-514350">
              <a:buFont typeface="+mj-lt"/>
              <a:buAutoNum type="arabicPeriod"/>
            </a:pPr>
            <a:r>
              <a:rPr lang="en-US" sz="4000" dirty="0"/>
              <a:t>“… and has been washed as white as snow!”</a:t>
            </a:r>
          </a:p>
          <a:p>
            <a:pPr marL="514350" indent="-514350">
              <a:buFont typeface="+mj-lt"/>
              <a:buAutoNum type="arabicPeriod"/>
            </a:pPr>
            <a:r>
              <a:rPr lang="en-US" sz="4000" dirty="0"/>
              <a:t>“… eternal life is yours!”</a:t>
            </a:r>
          </a:p>
        </p:txBody>
      </p:sp>
    </p:spTree>
    <p:extLst>
      <p:ext uri="{BB962C8B-B14F-4D97-AF65-F5344CB8AC3E}">
        <p14:creationId xmlns:p14="http://schemas.microsoft.com/office/powerpoint/2010/main" val="42507475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F7365-D449-4B96-96AC-6F0823849D71}"/>
              </a:ext>
            </a:extLst>
          </p:cNvPr>
          <p:cNvSpPr>
            <a:spLocks noGrp="1"/>
          </p:cNvSpPr>
          <p:nvPr>
            <p:ph type="title"/>
          </p:nvPr>
        </p:nvSpPr>
        <p:spPr/>
        <p:txBody>
          <a:bodyPr>
            <a:normAutofit fontScale="90000"/>
          </a:bodyPr>
          <a:lstStyle/>
          <a:p>
            <a:pPr algn="l"/>
            <a:r>
              <a:rPr lang="en-US" dirty="0"/>
              <a:t>Why did Saul want letters for the synagogues in Damascus? (9:1-2)</a:t>
            </a:r>
          </a:p>
        </p:txBody>
      </p:sp>
      <p:sp>
        <p:nvSpPr>
          <p:cNvPr id="3" name="Content Placeholder 2">
            <a:extLst>
              <a:ext uri="{FF2B5EF4-FFF2-40B4-BE49-F238E27FC236}">
                <a16:creationId xmlns:a16="http://schemas.microsoft.com/office/drawing/2014/main" id="{A8677557-8112-41A4-A3FD-F86DE88162AF}"/>
              </a:ext>
            </a:extLst>
          </p:cNvPr>
          <p:cNvSpPr>
            <a:spLocks noGrp="1"/>
          </p:cNvSpPr>
          <p:nvPr>
            <p:ph idx="1"/>
          </p:nvPr>
        </p:nvSpPr>
        <p:spPr>
          <a:xfrm>
            <a:off x="457200" y="1981200"/>
            <a:ext cx="8229600" cy="4144963"/>
          </a:xfrm>
        </p:spPr>
        <p:txBody>
          <a:bodyPr>
            <a:normAutofit fontScale="92500" lnSpcReduction="20000"/>
          </a:bodyPr>
          <a:lstStyle/>
          <a:p>
            <a:pPr marL="514350" indent="-514350">
              <a:buFont typeface="+mj-lt"/>
              <a:buAutoNum type="arabicPeriod"/>
            </a:pPr>
            <a:r>
              <a:rPr lang="en-US" sz="4000" dirty="0"/>
              <a:t>So he could tell them about the new high priest</a:t>
            </a:r>
          </a:p>
          <a:p>
            <a:pPr marL="514350" indent="-514350">
              <a:buFont typeface="+mj-lt"/>
              <a:buAutoNum type="arabicPeriod"/>
            </a:pPr>
            <a:r>
              <a:rPr lang="en-US" sz="4000" dirty="0"/>
              <a:t>So he could put in prison anyone there who belonged to the Way</a:t>
            </a:r>
          </a:p>
          <a:p>
            <a:pPr marL="514350" indent="-514350">
              <a:buFont typeface="+mj-lt"/>
              <a:buAutoNum type="arabicPeriod"/>
            </a:pPr>
            <a:r>
              <a:rPr lang="en-US" sz="4000" dirty="0"/>
              <a:t>So he could tell them what they were doing wrong</a:t>
            </a:r>
          </a:p>
          <a:p>
            <a:pPr marL="514350" indent="-514350">
              <a:buFont typeface="+mj-lt"/>
              <a:buAutoNum type="arabicPeriod"/>
            </a:pPr>
            <a:r>
              <a:rPr lang="en-US" sz="4000" dirty="0"/>
              <a:t>So he could have permission to preach there</a:t>
            </a:r>
          </a:p>
        </p:txBody>
      </p:sp>
    </p:spTree>
    <p:extLst>
      <p:ext uri="{BB962C8B-B14F-4D97-AF65-F5344CB8AC3E}">
        <p14:creationId xmlns:p14="http://schemas.microsoft.com/office/powerpoint/2010/main" val="2126839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F7365-D449-4B96-96AC-6F0823849D71}"/>
              </a:ext>
            </a:extLst>
          </p:cNvPr>
          <p:cNvSpPr>
            <a:spLocks noGrp="1"/>
          </p:cNvSpPr>
          <p:nvPr>
            <p:ph type="title"/>
          </p:nvPr>
        </p:nvSpPr>
        <p:spPr/>
        <p:txBody>
          <a:bodyPr>
            <a:normAutofit fontScale="90000"/>
          </a:bodyPr>
          <a:lstStyle/>
          <a:p>
            <a:pPr algn="l"/>
            <a:r>
              <a:rPr lang="en-US" dirty="0"/>
              <a:t>Why did Saul want letters for the synagogues in Damascus? (9:1-2)</a:t>
            </a:r>
          </a:p>
        </p:txBody>
      </p:sp>
      <p:sp>
        <p:nvSpPr>
          <p:cNvPr id="3" name="Content Placeholder 2">
            <a:extLst>
              <a:ext uri="{FF2B5EF4-FFF2-40B4-BE49-F238E27FC236}">
                <a16:creationId xmlns:a16="http://schemas.microsoft.com/office/drawing/2014/main" id="{A8677557-8112-41A4-A3FD-F86DE88162AF}"/>
              </a:ext>
            </a:extLst>
          </p:cNvPr>
          <p:cNvSpPr>
            <a:spLocks noGrp="1"/>
          </p:cNvSpPr>
          <p:nvPr>
            <p:ph idx="1"/>
          </p:nvPr>
        </p:nvSpPr>
        <p:spPr>
          <a:xfrm>
            <a:off x="457200" y="1981200"/>
            <a:ext cx="8229600" cy="4144963"/>
          </a:xfrm>
        </p:spPr>
        <p:txBody>
          <a:bodyPr>
            <a:normAutofit fontScale="92500" lnSpcReduction="20000"/>
          </a:bodyPr>
          <a:lstStyle/>
          <a:p>
            <a:pPr marL="514350" indent="-514350">
              <a:buFont typeface="+mj-lt"/>
              <a:buAutoNum type="arabicPeriod"/>
            </a:pPr>
            <a:r>
              <a:rPr lang="en-US" sz="4000" dirty="0"/>
              <a:t>So he could tell them about the new high priest</a:t>
            </a:r>
          </a:p>
          <a:p>
            <a:pPr marL="514350" indent="-514350">
              <a:buFont typeface="+mj-lt"/>
              <a:buAutoNum type="arabicPeriod"/>
            </a:pPr>
            <a:r>
              <a:rPr lang="en-US" sz="4000" dirty="0">
                <a:solidFill>
                  <a:srgbClr val="FFFF00"/>
                </a:solidFill>
              </a:rPr>
              <a:t>So he could put in prison anyone there who belonged to the Way</a:t>
            </a:r>
          </a:p>
          <a:p>
            <a:pPr marL="514350" indent="-514350">
              <a:buFont typeface="+mj-lt"/>
              <a:buAutoNum type="arabicPeriod"/>
            </a:pPr>
            <a:r>
              <a:rPr lang="en-US" sz="4000" dirty="0"/>
              <a:t>So he could tell them what they were doing wrong</a:t>
            </a:r>
          </a:p>
          <a:p>
            <a:pPr marL="514350" indent="-514350">
              <a:buFont typeface="+mj-lt"/>
              <a:buAutoNum type="arabicPeriod"/>
            </a:pPr>
            <a:r>
              <a:rPr lang="en-US" sz="4000" dirty="0"/>
              <a:t>So he could have permission to preach there</a:t>
            </a:r>
          </a:p>
        </p:txBody>
      </p:sp>
    </p:spTree>
    <p:extLst>
      <p:ext uri="{BB962C8B-B14F-4D97-AF65-F5344CB8AC3E}">
        <p14:creationId xmlns:p14="http://schemas.microsoft.com/office/powerpoint/2010/main" val="2203081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3D116-1BBC-49AF-95F1-4E45711AFF09}"/>
              </a:ext>
            </a:extLst>
          </p:cNvPr>
          <p:cNvSpPr>
            <a:spLocks noGrp="1"/>
          </p:cNvSpPr>
          <p:nvPr>
            <p:ph type="title"/>
          </p:nvPr>
        </p:nvSpPr>
        <p:spPr/>
        <p:txBody>
          <a:bodyPr>
            <a:normAutofit fontScale="90000"/>
          </a:bodyPr>
          <a:lstStyle/>
          <a:p>
            <a:pPr algn="l"/>
            <a:r>
              <a:rPr lang="en-US" dirty="0"/>
              <a:t>What happened as Saul neared Damascus?  (9:3-4)</a:t>
            </a:r>
          </a:p>
        </p:txBody>
      </p:sp>
      <p:sp>
        <p:nvSpPr>
          <p:cNvPr id="3" name="Content Placeholder 2">
            <a:extLst>
              <a:ext uri="{FF2B5EF4-FFF2-40B4-BE49-F238E27FC236}">
                <a16:creationId xmlns:a16="http://schemas.microsoft.com/office/drawing/2014/main" id="{6617A2F5-4B3F-46E7-9F2D-70C78E2ACE48}"/>
              </a:ext>
            </a:extLst>
          </p:cNvPr>
          <p:cNvSpPr>
            <a:spLocks noGrp="1"/>
          </p:cNvSpPr>
          <p:nvPr>
            <p:ph idx="1"/>
          </p:nvPr>
        </p:nvSpPr>
        <p:spPr>
          <a:xfrm>
            <a:off x="457200" y="1905000"/>
            <a:ext cx="8229600" cy="4221163"/>
          </a:xfrm>
        </p:spPr>
        <p:txBody>
          <a:bodyPr>
            <a:normAutofit/>
          </a:bodyPr>
          <a:lstStyle/>
          <a:p>
            <a:pPr marL="514350" indent="-514350">
              <a:buFont typeface="+mj-lt"/>
              <a:buAutoNum type="arabicPeriod"/>
            </a:pPr>
            <a:r>
              <a:rPr lang="en-US" sz="4000" dirty="0"/>
              <a:t>“Suddenly a light from heaven flashed around him.”</a:t>
            </a:r>
          </a:p>
          <a:p>
            <a:pPr marL="514350" indent="-514350">
              <a:buFont typeface="+mj-lt"/>
              <a:buAutoNum type="arabicPeriod"/>
            </a:pPr>
            <a:r>
              <a:rPr lang="en-US" sz="4000" dirty="0"/>
              <a:t>“He fell to the ground.”</a:t>
            </a:r>
          </a:p>
          <a:p>
            <a:pPr marL="514350" indent="-514350">
              <a:buFont typeface="+mj-lt"/>
              <a:buAutoNum type="arabicPeriod"/>
            </a:pPr>
            <a:r>
              <a:rPr lang="en-US" sz="4000" dirty="0"/>
              <a:t>He “heard a voice say to him, ‘Saul, Saul, why do you persecute me?’”</a:t>
            </a:r>
          </a:p>
          <a:p>
            <a:pPr marL="514350" indent="-514350">
              <a:buFont typeface="+mj-lt"/>
              <a:buAutoNum type="arabicPeriod"/>
            </a:pPr>
            <a:r>
              <a:rPr lang="en-US" sz="4000" dirty="0"/>
              <a:t>All of the above</a:t>
            </a:r>
          </a:p>
          <a:p>
            <a:pPr marL="514350" indent="-514350">
              <a:buFont typeface="+mj-lt"/>
              <a:buAutoNum type="arabicPeriod"/>
            </a:pPr>
            <a:endParaRPr lang="en-US" sz="4000" dirty="0"/>
          </a:p>
        </p:txBody>
      </p:sp>
    </p:spTree>
    <p:extLst>
      <p:ext uri="{BB962C8B-B14F-4D97-AF65-F5344CB8AC3E}">
        <p14:creationId xmlns:p14="http://schemas.microsoft.com/office/powerpoint/2010/main" val="22608891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3D116-1BBC-49AF-95F1-4E45711AFF09}"/>
              </a:ext>
            </a:extLst>
          </p:cNvPr>
          <p:cNvSpPr>
            <a:spLocks noGrp="1"/>
          </p:cNvSpPr>
          <p:nvPr>
            <p:ph type="title"/>
          </p:nvPr>
        </p:nvSpPr>
        <p:spPr/>
        <p:txBody>
          <a:bodyPr>
            <a:normAutofit fontScale="90000"/>
          </a:bodyPr>
          <a:lstStyle/>
          <a:p>
            <a:pPr algn="l"/>
            <a:r>
              <a:rPr lang="en-US" dirty="0"/>
              <a:t>What happened as Saul neared Damascus?  (9:3-4)</a:t>
            </a:r>
          </a:p>
        </p:txBody>
      </p:sp>
      <p:sp>
        <p:nvSpPr>
          <p:cNvPr id="3" name="Content Placeholder 2">
            <a:extLst>
              <a:ext uri="{FF2B5EF4-FFF2-40B4-BE49-F238E27FC236}">
                <a16:creationId xmlns:a16="http://schemas.microsoft.com/office/drawing/2014/main" id="{6617A2F5-4B3F-46E7-9F2D-70C78E2ACE48}"/>
              </a:ext>
            </a:extLst>
          </p:cNvPr>
          <p:cNvSpPr>
            <a:spLocks noGrp="1"/>
          </p:cNvSpPr>
          <p:nvPr>
            <p:ph idx="1"/>
          </p:nvPr>
        </p:nvSpPr>
        <p:spPr>
          <a:xfrm>
            <a:off x="457200" y="1905000"/>
            <a:ext cx="8229600" cy="4221163"/>
          </a:xfrm>
        </p:spPr>
        <p:txBody>
          <a:bodyPr>
            <a:normAutofit/>
          </a:bodyPr>
          <a:lstStyle/>
          <a:p>
            <a:pPr marL="514350" indent="-514350">
              <a:buFont typeface="+mj-lt"/>
              <a:buAutoNum type="arabicPeriod"/>
            </a:pPr>
            <a:r>
              <a:rPr lang="en-US" sz="4000" dirty="0"/>
              <a:t>“Suddenly a light from heaven flashed around him.”</a:t>
            </a:r>
          </a:p>
          <a:p>
            <a:pPr marL="514350" indent="-514350">
              <a:buFont typeface="+mj-lt"/>
              <a:buAutoNum type="arabicPeriod"/>
            </a:pPr>
            <a:r>
              <a:rPr lang="en-US" sz="4000" dirty="0"/>
              <a:t>“He fell to the ground.”</a:t>
            </a:r>
          </a:p>
          <a:p>
            <a:pPr marL="514350" indent="-514350">
              <a:buFont typeface="+mj-lt"/>
              <a:buAutoNum type="arabicPeriod"/>
            </a:pPr>
            <a:r>
              <a:rPr lang="en-US" sz="4000" dirty="0"/>
              <a:t>He “heard a voice say to him, ‘Saul, Saul, why do you persecute me?’”</a:t>
            </a:r>
          </a:p>
          <a:p>
            <a:pPr marL="514350" indent="-514350">
              <a:buFont typeface="+mj-lt"/>
              <a:buAutoNum type="arabicPeriod"/>
            </a:pPr>
            <a:r>
              <a:rPr lang="en-US" sz="4000" dirty="0">
                <a:solidFill>
                  <a:srgbClr val="FFFF00"/>
                </a:solidFill>
              </a:rPr>
              <a:t>All of the above</a:t>
            </a:r>
          </a:p>
          <a:p>
            <a:pPr marL="514350" indent="-514350">
              <a:buFont typeface="+mj-lt"/>
              <a:buAutoNum type="arabicPeriod"/>
            </a:pPr>
            <a:endParaRPr lang="en-US" sz="4000" dirty="0"/>
          </a:p>
        </p:txBody>
      </p:sp>
    </p:spTree>
    <p:extLst>
      <p:ext uri="{BB962C8B-B14F-4D97-AF65-F5344CB8AC3E}">
        <p14:creationId xmlns:p14="http://schemas.microsoft.com/office/powerpoint/2010/main" val="6403112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2B39C-B0F3-4397-8F7E-79BC7A4D2780}"/>
              </a:ext>
            </a:extLst>
          </p:cNvPr>
          <p:cNvSpPr>
            <a:spLocks noGrp="1"/>
          </p:cNvSpPr>
          <p:nvPr>
            <p:ph type="title"/>
          </p:nvPr>
        </p:nvSpPr>
        <p:spPr>
          <a:xfrm>
            <a:off x="457200" y="533400"/>
            <a:ext cx="8229600" cy="1143000"/>
          </a:xfrm>
        </p:spPr>
        <p:txBody>
          <a:bodyPr>
            <a:normAutofit fontScale="90000"/>
          </a:bodyPr>
          <a:lstStyle/>
          <a:p>
            <a:pPr algn="l"/>
            <a:r>
              <a:rPr lang="en-US" dirty="0"/>
              <a:t>What did Jesus say would happen when Saul got up and went into the city of Damascus?  (9:6)</a:t>
            </a:r>
          </a:p>
        </p:txBody>
      </p:sp>
      <p:sp>
        <p:nvSpPr>
          <p:cNvPr id="3" name="Content Placeholder 2">
            <a:extLst>
              <a:ext uri="{FF2B5EF4-FFF2-40B4-BE49-F238E27FC236}">
                <a16:creationId xmlns:a16="http://schemas.microsoft.com/office/drawing/2014/main" id="{0131F01E-6231-405B-B8FA-9588C6832505}"/>
              </a:ext>
            </a:extLst>
          </p:cNvPr>
          <p:cNvSpPr>
            <a:spLocks noGrp="1"/>
          </p:cNvSpPr>
          <p:nvPr>
            <p:ph idx="1"/>
          </p:nvPr>
        </p:nvSpPr>
        <p:spPr>
          <a:xfrm>
            <a:off x="457200" y="2362200"/>
            <a:ext cx="8229600" cy="3763963"/>
          </a:xfrm>
        </p:spPr>
        <p:txBody>
          <a:bodyPr>
            <a:normAutofit/>
          </a:bodyPr>
          <a:lstStyle/>
          <a:p>
            <a:pPr marL="514350" indent="-514350">
              <a:buFont typeface="+mj-lt"/>
              <a:buAutoNum type="arabicPeriod"/>
            </a:pPr>
            <a:r>
              <a:rPr lang="en-US" sz="4000" dirty="0"/>
              <a:t>Saul would be thrown in prison.</a:t>
            </a:r>
          </a:p>
          <a:p>
            <a:pPr marL="514350" indent="-514350">
              <a:buFont typeface="+mj-lt"/>
              <a:buAutoNum type="arabicPeriod"/>
            </a:pPr>
            <a:r>
              <a:rPr lang="en-US" sz="4000" dirty="0"/>
              <a:t>Saul would be stoned.</a:t>
            </a:r>
          </a:p>
          <a:p>
            <a:pPr marL="514350" indent="-514350">
              <a:buFont typeface="+mj-lt"/>
              <a:buAutoNum type="arabicPeriod"/>
            </a:pPr>
            <a:r>
              <a:rPr lang="en-US" sz="4000" dirty="0"/>
              <a:t>Saul would be told what he must do.</a:t>
            </a:r>
          </a:p>
          <a:p>
            <a:pPr marL="514350" indent="-514350">
              <a:buFont typeface="+mj-lt"/>
              <a:buAutoNum type="arabicPeriod"/>
            </a:pPr>
            <a:r>
              <a:rPr lang="en-US" sz="4000" dirty="0"/>
              <a:t>Saul would be persecuted.</a:t>
            </a:r>
          </a:p>
        </p:txBody>
      </p:sp>
    </p:spTree>
    <p:extLst>
      <p:ext uri="{BB962C8B-B14F-4D97-AF65-F5344CB8AC3E}">
        <p14:creationId xmlns:p14="http://schemas.microsoft.com/office/powerpoint/2010/main" val="8041506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2B39C-B0F3-4397-8F7E-79BC7A4D2780}"/>
              </a:ext>
            </a:extLst>
          </p:cNvPr>
          <p:cNvSpPr>
            <a:spLocks noGrp="1"/>
          </p:cNvSpPr>
          <p:nvPr>
            <p:ph type="title"/>
          </p:nvPr>
        </p:nvSpPr>
        <p:spPr>
          <a:xfrm>
            <a:off x="457200" y="533400"/>
            <a:ext cx="8229600" cy="1143000"/>
          </a:xfrm>
        </p:spPr>
        <p:txBody>
          <a:bodyPr>
            <a:normAutofit fontScale="90000"/>
          </a:bodyPr>
          <a:lstStyle/>
          <a:p>
            <a:pPr algn="l"/>
            <a:r>
              <a:rPr lang="en-US" dirty="0"/>
              <a:t>What did Jesus say would happen when Saul got up and went into the city of Damascus?  (9:6)</a:t>
            </a:r>
          </a:p>
        </p:txBody>
      </p:sp>
      <p:sp>
        <p:nvSpPr>
          <p:cNvPr id="3" name="Content Placeholder 2">
            <a:extLst>
              <a:ext uri="{FF2B5EF4-FFF2-40B4-BE49-F238E27FC236}">
                <a16:creationId xmlns:a16="http://schemas.microsoft.com/office/drawing/2014/main" id="{0131F01E-6231-405B-B8FA-9588C6832505}"/>
              </a:ext>
            </a:extLst>
          </p:cNvPr>
          <p:cNvSpPr>
            <a:spLocks noGrp="1"/>
          </p:cNvSpPr>
          <p:nvPr>
            <p:ph idx="1"/>
          </p:nvPr>
        </p:nvSpPr>
        <p:spPr>
          <a:xfrm>
            <a:off x="457200" y="2362200"/>
            <a:ext cx="8229600" cy="3763963"/>
          </a:xfrm>
        </p:spPr>
        <p:txBody>
          <a:bodyPr>
            <a:normAutofit/>
          </a:bodyPr>
          <a:lstStyle/>
          <a:p>
            <a:pPr marL="514350" indent="-514350">
              <a:buFont typeface="+mj-lt"/>
              <a:buAutoNum type="arabicPeriod"/>
            </a:pPr>
            <a:r>
              <a:rPr lang="en-US" sz="4000" dirty="0"/>
              <a:t>Saul would be thrown in prison.</a:t>
            </a:r>
          </a:p>
          <a:p>
            <a:pPr marL="514350" indent="-514350">
              <a:buFont typeface="+mj-lt"/>
              <a:buAutoNum type="arabicPeriod"/>
            </a:pPr>
            <a:r>
              <a:rPr lang="en-US" sz="4000" dirty="0"/>
              <a:t>Saul would be stoned.</a:t>
            </a:r>
          </a:p>
          <a:p>
            <a:pPr marL="514350" indent="-514350">
              <a:buFont typeface="+mj-lt"/>
              <a:buAutoNum type="arabicPeriod"/>
            </a:pPr>
            <a:r>
              <a:rPr lang="en-US" sz="4000" dirty="0">
                <a:solidFill>
                  <a:srgbClr val="FFFF00"/>
                </a:solidFill>
              </a:rPr>
              <a:t>Saul would be told what he must do.</a:t>
            </a:r>
          </a:p>
          <a:p>
            <a:pPr marL="514350" indent="-514350">
              <a:buFont typeface="+mj-lt"/>
              <a:buAutoNum type="arabicPeriod"/>
            </a:pPr>
            <a:r>
              <a:rPr lang="en-US" sz="4000" dirty="0"/>
              <a:t>Saul would be persecuted.</a:t>
            </a:r>
          </a:p>
        </p:txBody>
      </p:sp>
    </p:spTree>
    <p:extLst>
      <p:ext uri="{BB962C8B-B14F-4D97-AF65-F5344CB8AC3E}">
        <p14:creationId xmlns:p14="http://schemas.microsoft.com/office/powerpoint/2010/main" val="3671735551"/>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TotalTime>
  <Words>1626</Words>
  <Application>Microsoft Office PowerPoint</Application>
  <PresentationFormat>On-screen Show (4:3)</PresentationFormat>
  <Paragraphs>182</Paragraphs>
  <Slides>37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37</vt:i4>
      </vt:variant>
    </vt:vector>
  </HeadingPairs>
  <TitlesOfParts>
    <vt:vector size="40" baseType="lpstr">
      <vt:lpstr>Arial</vt:lpstr>
      <vt:lpstr>Calibri</vt:lpstr>
      <vt:lpstr>1_Office Theme</vt:lpstr>
      <vt:lpstr>Acts Dig Site 6</vt:lpstr>
      <vt:lpstr>Against whom was Saul breathing out murderous threats?  (9:1)</vt:lpstr>
      <vt:lpstr>Against whom was Saul breathing out murderous threats?  (9:1)</vt:lpstr>
      <vt:lpstr>Why did Saul want letters for the synagogues in Damascus? (9:1-2)</vt:lpstr>
      <vt:lpstr>Why did Saul want letters for the synagogues in Damascus? (9:1-2)</vt:lpstr>
      <vt:lpstr>What happened as Saul neared Damascus?  (9:3-4)</vt:lpstr>
      <vt:lpstr>What happened as Saul neared Damascus?  (9:3-4)</vt:lpstr>
      <vt:lpstr>What did Jesus say would happen when Saul got up and went into the city of Damascus?  (9:6)</vt:lpstr>
      <vt:lpstr>What did Jesus say would happen when Saul got up and went into the city of Damascus?  (9:6)</vt:lpstr>
      <vt:lpstr>What did the men traveling with Saul do when Saul could see nothing?   (9:7-8)</vt:lpstr>
      <vt:lpstr>What did the men traveling with Saul do when Saul could see nothing?   (9:7-8)</vt:lpstr>
      <vt:lpstr>What did Saul eat while he was blind?  (9:9)</vt:lpstr>
      <vt:lpstr>What did Saul eat while he was blind?  (9:9)</vt:lpstr>
      <vt:lpstr>In Damascus, who called to Ananias in a vision?  (9:10)</vt:lpstr>
      <vt:lpstr>In Damascus, who called to Ananias in a vision?  (9:10)</vt:lpstr>
      <vt:lpstr>What did the Lord say Saul would do as His chosen instrument?  (9:15)</vt:lpstr>
      <vt:lpstr>What did the Lord say Saul would do as His chosen instrument?  (9:15)</vt:lpstr>
      <vt:lpstr>What happened when Ananias placed his hands on Saul?  (9:17-19)</vt:lpstr>
      <vt:lpstr>What happened when Ananias placed his hands on Saul?  (9:17-19)</vt:lpstr>
      <vt:lpstr>Where did Saul begin to preach in Damascus?  (9:20)</vt:lpstr>
      <vt:lpstr>Where did Saul begin to preach in Damascus?  (9:20)</vt:lpstr>
      <vt:lpstr>Who asked, “Isn’t he the man who raised havoc in Jerusalem among those who call on this name?  And hasn’t he come here to take them as prisoners to the chief priests?”  (9:21)</vt:lpstr>
      <vt:lpstr>Who asked, “Isn’t he the man who raised havoc in Jerusalem among those who call on this name?  And hasn’t he come here to take them as prisoners to the chief priests?”  (9:21)</vt:lpstr>
      <vt:lpstr>Why did Saul’s followers take him by night and lower him in a basket through an opening in the wall?   (9:23-25)</vt:lpstr>
      <vt:lpstr>Why did Saul’s followers take him by night and lower him in a basket through an opening in the wall?   (9:23-25)</vt:lpstr>
      <vt:lpstr>Who was afraid of Saul when he came to Jerusalem?  (9:26)</vt:lpstr>
      <vt:lpstr>Who was afraid of Saul when he came to Jerusalem?  (9:26)</vt:lpstr>
      <vt:lpstr>What did Barnabas tell the apostles about Saul?  (9:27)</vt:lpstr>
      <vt:lpstr>What did Barnabas tell the apostles about Saul?  (9:27)</vt:lpstr>
      <vt:lpstr>What did Saul do while he stayed with the apostles in Jerusalem?   (9:28-29)</vt:lpstr>
      <vt:lpstr>What did Saul do while he stayed with the apostles in Jerusalem?   (9:28-29)</vt:lpstr>
      <vt:lpstr>What happened when the brothers learned that the Hellenistic Jews had tried to kill Saul?  (9:29-30)</vt:lpstr>
      <vt:lpstr>What happened when the brothers learned that the Hellenistic Jews had tried to kill Saul?  (9:29-30)</vt:lpstr>
      <vt:lpstr>What happened to the church throughout Judea, Galilee, and Samaria?  (9:31)</vt:lpstr>
      <vt:lpstr>What happened to the church throughout Judea, Galilee, and Samaria?  (9:31)</vt:lpstr>
      <vt:lpstr>Finish this verse:  “Therefore if anyone is in Christ, the new creation has come:  The old has gone,…”   (2 Corinthians 5:17)</vt:lpstr>
      <vt:lpstr>Finish this verse:  “Therefore if anyone is in Christ, the new creation has come:  The old has gone,…”   (2 Corinthians 5:17)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1st &amp; 2nd Samuel Dig Site 6</dc:title>
  <dc:creator>Kathy Randels</dc:creator>
  <cp:lastModifiedBy>Kathy Randels</cp:lastModifiedBy>
  <cp:revision>17</cp:revision>
  <dcterms:created xsi:type="dcterms:W3CDTF">2016-04-21T15:09:06Z</dcterms:created>
  <dcterms:modified xsi:type="dcterms:W3CDTF">2018-07-31T17:55:11Z</dcterms:modified>
</cp:coreProperties>
</file>