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</p:sldMasterIdLst>
  <p:notesMasterIdLst>
    <p:notesMasterId r:id="rId44"/>
  </p:notesMasterIdLst>
  <p:sldIdLst>
    <p:sldId id="889" r:id="rId3"/>
    <p:sldId id="256" r:id="rId4"/>
    <p:sldId id="885" r:id="rId5"/>
    <p:sldId id="884" r:id="rId6"/>
    <p:sldId id="883" r:id="rId7"/>
    <p:sldId id="886" r:id="rId8"/>
    <p:sldId id="876" r:id="rId9"/>
    <p:sldId id="258" r:id="rId10"/>
    <p:sldId id="264" r:id="rId11"/>
    <p:sldId id="266" r:id="rId12"/>
    <p:sldId id="265" r:id="rId13"/>
    <p:sldId id="878" r:id="rId14"/>
    <p:sldId id="880" r:id="rId15"/>
    <p:sldId id="879" r:id="rId16"/>
    <p:sldId id="261" r:id="rId17"/>
    <p:sldId id="262" r:id="rId18"/>
    <p:sldId id="890" r:id="rId19"/>
    <p:sldId id="259" r:id="rId20"/>
    <p:sldId id="269" r:id="rId21"/>
    <p:sldId id="270" r:id="rId22"/>
    <p:sldId id="891" r:id="rId23"/>
    <p:sldId id="272" r:id="rId24"/>
    <p:sldId id="892" r:id="rId25"/>
    <p:sldId id="268" r:id="rId26"/>
    <p:sldId id="277" r:id="rId27"/>
    <p:sldId id="274" r:id="rId28"/>
    <p:sldId id="893" r:id="rId29"/>
    <p:sldId id="275" r:id="rId30"/>
    <p:sldId id="887" r:id="rId31"/>
    <p:sldId id="276" r:id="rId32"/>
    <p:sldId id="280" r:id="rId33"/>
    <p:sldId id="279" r:id="rId34"/>
    <p:sldId id="273" r:id="rId35"/>
    <p:sldId id="281" r:id="rId36"/>
    <p:sldId id="278" r:id="rId37"/>
    <p:sldId id="894" r:id="rId38"/>
    <p:sldId id="283" r:id="rId39"/>
    <p:sldId id="282" r:id="rId40"/>
    <p:sldId id="284" r:id="rId41"/>
    <p:sldId id="285" r:id="rId42"/>
    <p:sldId id="888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4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FB585D-5252-4897-9D58-33ABC19DD261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8A791D-2173-4B5A-9FF1-E8E1DD0BB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165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8CE557-0895-4EC9-A450-417F3E48969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986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112E2715-011E-A216-331E-330B932C48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470B2EFE-DD0E-D21A-6B22-2587E1164C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0AA2295A-2A60-5745-72AD-D24FD0774B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54EECB-8E66-4A5D-B476-02FBF0CD955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384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CF19B631-4AD9-4D79-B568-0CC1872B100C}" type="datetimeFigureOut">
              <a:rPr lang="en-US" smtClean="0"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DF63A6E4-77FC-47D1-951D-B3DA0A2C628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BBAE4AE4-EEEC-2BE8-848F-7AD6964DBB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B2DAA6AA-336B-E0ED-AB56-B2CAB01829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9838CEDB-2955-3A79-A08F-732F34889C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83391F0A-90EC-4C76-945F-D417C4094E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34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44A47FEB-CE44-A3C1-001A-D26EA9CC6AF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2C703B3-198E-44F9-8D67-E7216BBCA8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88166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52248A50-26AE-440F-8BC1-DC6456AAEA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752600"/>
            <a:ext cx="7924800" cy="4419600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600"/>
              </a:spcBef>
              <a:buNone/>
              <a:defRPr/>
            </a:pPr>
            <a:r>
              <a:rPr lang="en-US" altLang="en-US" sz="4000" b="1" dirty="0"/>
              <a:t>  </a:t>
            </a:r>
            <a:r>
              <a:rPr lang="en-US" sz="3600" dirty="0">
                <a:latin typeface="Arial" charset="0"/>
              </a:rPr>
              <a:t>But Samuel replied: 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r>
              <a:rPr lang="en-US" sz="3600" dirty="0">
                <a:latin typeface="Arial" charset="0"/>
              </a:rPr>
              <a:t>“Does the </a:t>
            </a:r>
            <a:r>
              <a:rPr lang="en-US" sz="3600" cap="small" dirty="0">
                <a:latin typeface="Arial" charset="0"/>
              </a:rPr>
              <a:t>Lord</a:t>
            </a:r>
            <a:r>
              <a:rPr lang="en-US" sz="3600" dirty="0">
                <a:latin typeface="Arial" charset="0"/>
              </a:rPr>
              <a:t> delight in burnt offerings and sacrifices as much as in obeying the </a:t>
            </a:r>
            <a:r>
              <a:rPr lang="en-US" sz="3600" cap="small" dirty="0">
                <a:latin typeface="Arial" charset="0"/>
              </a:rPr>
              <a:t>Lord</a:t>
            </a:r>
            <a:r>
              <a:rPr lang="en-US" sz="3600" dirty="0">
                <a:latin typeface="Arial" charset="0"/>
              </a:rPr>
              <a:t>? </a:t>
            </a:r>
          </a:p>
          <a:p>
            <a:pPr marL="0" indent="0" algn="ctr">
              <a:spcBef>
                <a:spcPts val="600"/>
              </a:spcBef>
              <a:buNone/>
              <a:defRPr/>
            </a:pPr>
            <a:endParaRPr lang="en-US" altLang="en-US" sz="3600" b="1" dirty="0"/>
          </a:p>
          <a:p>
            <a:pPr marL="137160" indent="0" algn="ctr">
              <a:buNone/>
              <a:defRPr/>
            </a:pPr>
            <a:r>
              <a:rPr lang="en-US" sz="3600" dirty="0">
                <a:latin typeface="Arial" charset="0"/>
              </a:rPr>
              <a:t>To obey is better than sacrifice, and to heed is better than the fat of rams.</a:t>
            </a:r>
          </a:p>
        </p:txBody>
      </p:sp>
      <p:sp>
        <p:nvSpPr>
          <p:cNvPr id="29700" name="TextBox 1">
            <a:extLst>
              <a:ext uri="{FF2B5EF4-FFF2-40B4-BE49-F238E27FC236}">
                <a16:creationId xmlns:a16="http://schemas.microsoft.com/office/drawing/2014/main" xmlns="" id="{7C58CB27-A767-403B-AA44-69785737F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62000"/>
            <a:ext cx="269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Hide it in your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xmlns="" id="{22F8AF66-F068-466D-A685-5CF57B96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049" y="428172"/>
            <a:ext cx="15970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5D4E37-AB83-B14C-245B-C5BF3C7298A3}"/>
              </a:ext>
            </a:extLst>
          </p:cNvPr>
          <p:cNvSpPr/>
          <p:nvPr/>
        </p:nvSpPr>
        <p:spPr>
          <a:xfrm rot="16200000">
            <a:off x="-2728431" y="2805382"/>
            <a:ext cx="6781802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 w="13462">
                  <a:solidFill>
                    <a:srgbClr val="FFFFFF">
                      <a:lumMod val="95000"/>
                    </a:srgbClr>
                  </a:solidFill>
                  <a:prstDash val="solid"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Sitka Display Semibold" pitchFamily="2" charset="0"/>
                <a:ea typeface="+mn-ea"/>
                <a:cs typeface="+mn-cs"/>
              </a:rPr>
              <a:t>1 Samuel 15:22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F2D800-F1E4-9A71-A9D1-CF88BEE78E44}"/>
              </a:ext>
            </a:extLst>
          </p:cNvPr>
          <p:cNvSpPr txBox="1"/>
          <p:nvPr/>
        </p:nvSpPr>
        <p:spPr>
          <a:xfrm flipH="1">
            <a:off x="7391400" y="6296686"/>
            <a:ext cx="185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DigSite #8</a:t>
            </a:r>
          </a:p>
        </p:txBody>
      </p:sp>
      <p:pic>
        <p:nvPicPr>
          <p:cNvPr id="5" name="04 Psalm 77_13 1">
            <a:hlinkClick r:id="" action="ppaction://media"/>
            <a:extLst>
              <a:ext uri="{FF2B5EF4-FFF2-40B4-BE49-F238E27FC236}">
                <a16:creationId xmlns:a16="http://schemas.microsoft.com/office/drawing/2014/main" xmlns="" id="{74CCB5D5-AE9D-2B37-8AE9-622975971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8575" y="36115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193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With him were about six hundred men, among whom was Ahijah, who was wearing an ephod.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1" descr="applauding,audiences,Crowds,events,fans,iStockphoto,males,men,mobs,people,Photographs,rugby,screaming,soccer,spectators,sports,stadiums,teenagers,teens,world series,young adul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95600"/>
            <a:ext cx="924560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2" name="Picture 2" descr="https://scribalishess.files.wordpress.com/2014/02/ephod.jpg?w=600&amp;h=4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53369">
            <a:off x="6509611" y="1391252"/>
            <a:ext cx="1586419" cy="31728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295400"/>
          </a:xfr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indent="0" algn="ctr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 was a son of Ichabod’s brother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Ahitub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203778" name="Picture 2" descr="A,academic,alphabets,cavemen,characters,letters,males,men,people,persons,symbol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0" y="62484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HIJAH</a:t>
            </a:r>
          </a:p>
        </p:txBody>
      </p:sp>
      <p:sp>
        <p:nvSpPr>
          <p:cNvPr id="12" name="Bent-Up Arrow 11"/>
          <p:cNvSpPr/>
          <p:nvPr/>
        </p:nvSpPr>
        <p:spPr>
          <a:xfrm>
            <a:off x="2362200" y="5410200"/>
            <a:ext cx="1295400" cy="114300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2" descr="A,academic,alphabets,cavemen,characters,letters,males,men,people,persons,symbol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48000" y="48768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HITUB</a:t>
            </a: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295400"/>
          </a:xfr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indent="0" algn="ctr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son of Phinehas,</a:t>
            </a:r>
          </a:p>
        </p:txBody>
      </p:sp>
      <p:pic>
        <p:nvPicPr>
          <p:cNvPr id="203778" name="Picture 2" descr="A,academic,alphabets,cavemen,characters,letters,males,men,people,persons,symbol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0" y="62484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HIJAH</a:t>
            </a:r>
          </a:p>
        </p:txBody>
      </p:sp>
      <p:sp>
        <p:nvSpPr>
          <p:cNvPr id="12" name="Bent-Up Arrow 11"/>
          <p:cNvSpPr/>
          <p:nvPr/>
        </p:nvSpPr>
        <p:spPr>
          <a:xfrm>
            <a:off x="2362200" y="5410200"/>
            <a:ext cx="1295400" cy="114300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2" descr="A,academic,alphabets,cavemen,characters,letters,males,men,people,persons,symbol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48000" y="48768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HITUB</a:t>
            </a:r>
          </a:p>
        </p:txBody>
      </p:sp>
      <p:sp>
        <p:nvSpPr>
          <p:cNvPr id="15" name="Bent-Up Arrow 14"/>
          <p:cNvSpPr/>
          <p:nvPr/>
        </p:nvSpPr>
        <p:spPr>
          <a:xfrm>
            <a:off x="3962400" y="4114800"/>
            <a:ext cx="1524000" cy="114300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03780" name="Picture 4" descr="academic,alphabets,cavemen,characters,letters,males,men,P,people,persons,symbol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AE53E5F-73FF-5F19-793A-CAB9EE5E1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535438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HINEHAS</a:t>
            </a:r>
          </a:p>
        </p:txBody>
      </p:sp>
    </p:spTree>
    <p:extLst>
      <p:ext uri="{BB962C8B-B14F-4D97-AF65-F5344CB8AC3E}">
        <p14:creationId xmlns:p14="http://schemas.microsoft.com/office/powerpoint/2010/main" val="349540388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82" name="Picture 6" descr="academic,alphabets,cavemen,characters,E,letters,males,men,people,persons,symbols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219200"/>
            <a:ext cx="1828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295400"/>
          </a:xfr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indent="0" algn="ctr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son of Eli,  </a:t>
            </a:r>
          </a:p>
          <a:p>
            <a:pPr marL="0" indent="0" algn="ctr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36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Lord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’s priest in Shiloh. 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 </a:t>
            </a:r>
          </a:p>
        </p:txBody>
      </p:sp>
      <p:pic>
        <p:nvPicPr>
          <p:cNvPr id="203778" name="Picture 2" descr="A,academic,alphabets,cavemen,characters,letters,males,men,people,persons,symbol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1524000" y="62484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HIJAH</a:t>
            </a:r>
          </a:p>
        </p:txBody>
      </p:sp>
      <p:sp>
        <p:nvSpPr>
          <p:cNvPr id="12" name="Bent-Up Arrow 11"/>
          <p:cNvSpPr/>
          <p:nvPr/>
        </p:nvSpPr>
        <p:spPr>
          <a:xfrm>
            <a:off x="2362200" y="5410200"/>
            <a:ext cx="1295400" cy="114300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2" descr="A,academic,alphabets,cavemen,characters,letters,males,men,people,persons,symbols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886200"/>
            <a:ext cx="1600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048000" y="48768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HITUB</a:t>
            </a:r>
          </a:p>
        </p:txBody>
      </p:sp>
      <p:sp>
        <p:nvSpPr>
          <p:cNvPr id="15" name="Bent-Up Arrow 14"/>
          <p:cNvSpPr/>
          <p:nvPr/>
        </p:nvSpPr>
        <p:spPr>
          <a:xfrm>
            <a:off x="3962400" y="4114800"/>
            <a:ext cx="1524000" cy="114300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203780" name="Picture 4" descr="academic,alphabets,cavemen,characters,letters,males,men,P,people,persons,symbol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1905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Bent-Up Arrow 18"/>
          <p:cNvSpPr/>
          <p:nvPr/>
        </p:nvSpPr>
        <p:spPr>
          <a:xfrm>
            <a:off x="5715000" y="2819400"/>
            <a:ext cx="1295400" cy="1143000"/>
          </a:xfrm>
          <a:prstGeom prst="bent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19600" y="35814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HINEHAS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858000" y="2362200"/>
            <a:ext cx="838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 I </a:t>
            </a:r>
            <a:endParaRPr lang="en-US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314536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1295400"/>
          </a:xfrm>
          <a:gradFill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5400000" scaled="0"/>
          </a:gradFill>
        </p:spPr>
        <p:txBody>
          <a:bodyPr>
            <a:noAutofit/>
          </a:bodyPr>
          <a:lstStyle/>
          <a:p>
            <a:pPr marL="0" indent="0" algn="ctr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 one was aware that </a:t>
            </a:r>
          </a:p>
          <a:p>
            <a:pPr marL="0" indent="0" algn="ctr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Jonathan had left.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   </a:t>
            </a: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33600" y="2743200"/>
            <a:ext cx="3662362" cy="3662362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30" name="Cloud Callout 29"/>
          <p:cNvSpPr/>
          <p:nvPr/>
        </p:nvSpPr>
        <p:spPr>
          <a:xfrm>
            <a:off x="2438400" y="1465841"/>
            <a:ext cx="1447800" cy="990600"/>
          </a:xfrm>
          <a:prstGeom prst="cloudCallout">
            <a:avLst>
              <a:gd name="adj1" fmla="val 29885"/>
              <a:gd name="adj2" fmla="val 6949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Who, me? </a:t>
            </a:r>
          </a:p>
        </p:txBody>
      </p:sp>
    </p:spTree>
    <p:extLst>
      <p:ext uri="{BB962C8B-B14F-4D97-AF65-F5344CB8AC3E}">
        <p14:creationId xmlns:p14="http://schemas.microsoft.com/office/powerpoint/2010/main" val="251845406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craigmanderson.files.wordpress.com/2013/09/1-sam-14.jpg?w=500&amp;h=3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78516" cy="4648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4800600"/>
            <a:ext cx="8763000" cy="1143000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 each side of the pass that Jonathan intended to cross to reach the Philistine outpost was a cliff; one was called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Bozez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and the other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Seneh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0" y="9144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Bozez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38800" y="381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Seneh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http://www.gospeldoctrine.com/sites/gospeldoctrine.com/files/1sam11ma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283998"/>
            <a:ext cx="10744200" cy="9141998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962400" y="4366381"/>
            <a:ext cx="3539067" cy="2514600"/>
          </a:xfrm>
          <a:solidFill>
            <a:schemeClr val="bg1"/>
          </a:solidFill>
        </p:spPr>
        <p:txBody>
          <a:bodyPr anchor="t">
            <a:noAutofit/>
          </a:bodyPr>
          <a:lstStyle/>
          <a:p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One cliff stood to the north toward </a:t>
            </a:r>
            <a:r>
              <a:rPr lang="en-US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Mikmash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the other to the south toward </a:t>
            </a:r>
            <a:r>
              <a:rPr lang="en-US" sz="31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Geba</a:t>
            </a:r>
            <a:r>
              <a:rPr lang="en-US" sz="3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2819400" y="4495800"/>
            <a:ext cx="10668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819400" y="4953000"/>
            <a:ext cx="762000" cy="3048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thebricktestament.com/king_saul/slaughter_of_the_philistines/1s14_04p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</p:spPr>
      </p:pic>
      <p:sp>
        <p:nvSpPr>
          <p:cNvPr id="4" name="Rectangular Callout 3"/>
          <p:cNvSpPr/>
          <p:nvPr/>
        </p:nvSpPr>
        <p:spPr>
          <a:xfrm>
            <a:off x="0" y="533400"/>
            <a:ext cx="9144000" cy="1981200"/>
          </a:xfrm>
          <a:prstGeom prst="wedgeRectCallout">
            <a:avLst>
              <a:gd name="adj1" fmla="val 12762"/>
              <a:gd name="adj2" fmla="val 691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533400" y="-33866"/>
            <a:ext cx="8229600" cy="838200"/>
          </a:xfrm>
          <a:prstGeom prst="rect">
            <a:avLst/>
          </a:prstGeom>
          <a:noFill/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Jonathan said to his young armor-bearer,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2091266"/>
          </a:xfrm>
          <a:noFill/>
        </p:spPr>
        <p:txBody>
          <a:bodyPr anchor="t">
            <a:noAutofit/>
          </a:bodyPr>
          <a:lstStyle/>
          <a:p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Come, let’s go over to the outpost of those uncircumcised men. Perhaps the </a:t>
            </a:r>
            <a:r>
              <a:rPr lang="en-US" sz="2800" b="1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Lord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will act in our behalf.</a:t>
            </a:r>
            <a:b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41897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www.thebricktestament.com/king_saul/slaughter_of_the_philistines/1s14_04p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9144000" cy="6324600"/>
          </a:xfrm>
          <a:prstGeom prst="rect">
            <a:avLst/>
          </a:prstGeom>
          <a:noFill/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533400" y="-33866"/>
            <a:ext cx="8229600" cy="838200"/>
          </a:xfrm>
          <a:prstGeom prst="rect">
            <a:avLst/>
          </a:prstGeom>
          <a:noFill/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Jonathan said to his young armor-bearer,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33400"/>
            <a:ext cx="9144000" cy="2091266"/>
          </a:xfrm>
          <a:noFill/>
        </p:spPr>
        <p:txBody>
          <a:bodyPr anchor="t">
            <a:noAutofit/>
          </a:bodyPr>
          <a:lstStyle/>
          <a:p>
            <a:endParaRPr lang="en-US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ular Callout 3">
            <a:extLst>
              <a:ext uri="{FF2B5EF4-FFF2-40B4-BE49-F238E27FC236}">
                <a16:creationId xmlns:a16="http://schemas.microsoft.com/office/drawing/2014/main" xmlns="" id="{15A504B7-A21D-5C31-FFAF-3A470551FA39}"/>
              </a:ext>
            </a:extLst>
          </p:cNvPr>
          <p:cNvSpPr/>
          <p:nvPr/>
        </p:nvSpPr>
        <p:spPr>
          <a:xfrm>
            <a:off x="0" y="533400"/>
            <a:ext cx="9144000" cy="1960638"/>
          </a:xfrm>
          <a:prstGeom prst="wedgeRectCallout">
            <a:avLst>
              <a:gd name="adj1" fmla="val 12762"/>
              <a:gd name="adj2" fmla="val 6916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Nothing can hinder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3600" b="1" cap="sm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Lord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from saving,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whether by many or by few.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http://skepticsannotatedbible.com/1sam/14_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5352" y="258961"/>
            <a:ext cx="8633296" cy="6340077"/>
          </a:xfrm>
          <a:prstGeom prst="rect">
            <a:avLst/>
          </a:prstGeom>
          <a:noFill/>
        </p:spPr>
      </p:pic>
      <p:sp>
        <p:nvSpPr>
          <p:cNvPr id="4" name="Rectangular Callout 3"/>
          <p:cNvSpPr/>
          <p:nvPr/>
        </p:nvSpPr>
        <p:spPr>
          <a:xfrm>
            <a:off x="2514600" y="-457200"/>
            <a:ext cx="6629400" cy="2362200"/>
          </a:xfrm>
          <a:prstGeom prst="wedgeRectCallout">
            <a:avLst>
              <a:gd name="adj1" fmla="val -16600"/>
              <a:gd name="adj2" fmla="val 59298"/>
            </a:avLst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6552" y="152400"/>
            <a:ext cx="7185496" cy="1905000"/>
          </a:xfrm>
        </p:spPr>
        <p:txBody>
          <a:bodyPr anchor="t">
            <a:noAutofit/>
          </a:bodyPr>
          <a:lstStyle/>
          <a:p>
            <a:r>
              <a:rPr lang="en-US" sz="3000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“Do all that you have in mind,” his armor-bearer said. “Go ahead; I am with you heart and soul.”</a:t>
            </a:r>
          </a:p>
        </p:txBody>
      </p:sp>
      <p:sp>
        <p:nvSpPr>
          <p:cNvPr id="2" name="Flowchart: Connector 1">
            <a:extLst>
              <a:ext uri="{FF2B5EF4-FFF2-40B4-BE49-F238E27FC236}">
                <a16:creationId xmlns:a16="http://schemas.microsoft.com/office/drawing/2014/main" xmlns="" id="{0B5D9AD2-DE98-CE31-47AA-9CA8C8B59A4E}"/>
              </a:ext>
            </a:extLst>
          </p:cNvPr>
          <p:cNvSpPr/>
          <p:nvPr/>
        </p:nvSpPr>
        <p:spPr>
          <a:xfrm>
            <a:off x="6423496" y="1676400"/>
            <a:ext cx="609600" cy="533400"/>
          </a:xfrm>
          <a:prstGeom prst="flowChartConnector">
            <a:avLst/>
          </a:prstGeom>
          <a:solidFill>
            <a:srgbClr val="008A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xmlns="" id="{58C369AC-B799-6C5B-7851-CF3F8FF9ACE8}"/>
              </a:ext>
            </a:extLst>
          </p:cNvPr>
          <p:cNvSpPr/>
          <p:nvPr/>
        </p:nvSpPr>
        <p:spPr>
          <a:xfrm>
            <a:off x="3886200" y="1676400"/>
            <a:ext cx="609600" cy="533400"/>
          </a:xfrm>
          <a:prstGeom prst="flowChartConnector">
            <a:avLst/>
          </a:prstGeom>
          <a:solidFill>
            <a:srgbClr val="008A4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www.clipartkid.com/images/72/camping-with-bears-clipart-camping-with-bears-clip-art-qGfV9X-clipar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2801797"/>
            <a:ext cx="4667250" cy="37338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52400"/>
            <a:ext cx="8229600" cy="1828800"/>
          </a:xfrm>
        </p:spPr>
        <p:txBody>
          <a:bodyPr>
            <a:normAutofit/>
          </a:bodyPr>
          <a:lstStyle/>
          <a:p>
            <a:r>
              <a:rPr lang="en-US" dirty="0"/>
              <a:t>Dig Site 8</a:t>
            </a:r>
            <a:br>
              <a:rPr lang="en-US" dirty="0"/>
            </a:br>
            <a:r>
              <a:rPr lang="en-US" dirty="0"/>
              <a:t>Panic in the Camp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209800"/>
            <a:ext cx="6400800" cy="554502"/>
          </a:xfrm>
        </p:spPr>
        <p:txBody>
          <a:bodyPr/>
          <a:lstStyle/>
          <a:p>
            <a:r>
              <a:rPr lang="en-US" dirty="0"/>
              <a:t>1 Samuel 14:1-23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3276600" cy="7159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Jonathan said,</a:t>
            </a:r>
          </a:p>
        </p:txBody>
      </p:sp>
      <p:pic>
        <p:nvPicPr>
          <p:cNvPr id="4" name="Picture 2" descr="http://www.thebricktestament.com/king_saul/slaughter_of_the_philistines/1s14_02p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19" y="739020"/>
            <a:ext cx="8128000" cy="6096000"/>
          </a:xfrm>
          <a:prstGeom prst="rect">
            <a:avLst/>
          </a:prstGeom>
          <a:noFill/>
        </p:spPr>
      </p:pic>
      <p:sp>
        <p:nvSpPr>
          <p:cNvPr id="6" name="Rectangular Callout 5"/>
          <p:cNvSpPr/>
          <p:nvPr/>
        </p:nvSpPr>
        <p:spPr>
          <a:xfrm>
            <a:off x="0" y="685800"/>
            <a:ext cx="9144000" cy="1905000"/>
          </a:xfrm>
          <a:prstGeom prst="wedgeRectCallout">
            <a:avLst>
              <a:gd name="adj1" fmla="val -9954"/>
              <a:gd name="adj2" fmla="val 6383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0" y="609600"/>
            <a:ext cx="9144000" cy="1295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Come on, then;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we will cross over toward them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and let them see us.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3276600" cy="715962"/>
          </a:xfrm>
        </p:spPr>
        <p:txBody>
          <a:bodyPr anchor="t">
            <a:noAutofit/>
          </a:bodyPr>
          <a:lstStyle/>
          <a:p>
            <a:pPr algn="l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Jonathan said,</a:t>
            </a:r>
          </a:p>
        </p:txBody>
      </p:sp>
      <p:pic>
        <p:nvPicPr>
          <p:cNvPr id="4" name="Picture 2" descr="http://www.thebricktestament.com/king_saul/slaughter_of_the_philistines/1s14_02p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19" y="739020"/>
            <a:ext cx="8128000" cy="6096000"/>
          </a:xfrm>
          <a:prstGeom prst="rect">
            <a:avLst/>
          </a:prstGeom>
          <a:noFill/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0" y="609600"/>
            <a:ext cx="9144000" cy="1295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Come on, then;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we will cross over toward them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and let them see us.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58D90CD-4BA5-924F-F473-64EABB8FBB0E}"/>
              </a:ext>
            </a:extLst>
          </p:cNvPr>
          <p:cNvGrpSpPr/>
          <p:nvPr/>
        </p:nvGrpSpPr>
        <p:grpSpPr>
          <a:xfrm>
            <a:off x="0" y="533400"/>
            <a:ext cx="9144000" cy="2057401"/>
            <a:chOff x="139095" y="2935514"/>
            <a:chExt cx="9144000" cy="1981201"/>
          </a:xfrm>
        </p:grpSpPr>
        <p:sp>
          <p:nvSpPr>
            <p:cNvPr id="2" name="Rectangular Callout 5">
              <a:extLst>
                <a:ext uri="{FF2B5EF4-FFF2-40B4-BE49-F238E27FC236}">
                  <a16:creationId xmlns:a16="http://schemas.microsoft.com/office/drawing/2014/main" xmlns="" id="{08DF993F-3E17-FF47-02C1-1401D36EF1ED}"/>
                </a:ext>
              </a:extLst>
            </p:cNvPr>
            <p:cNvSpPr/>
            <p:nvPr/>
          </p:nvSpPr>
          <p:spPr>
            <a:xfrm>
              <a:off x="139095" y="3011715"/>
              <a:ext cx="9144000" cy="1905000"/>
            </a:xfrm>
            <a:prstGeom prst="wedgeRectCallout">
              <a:avLst>
                <a:gd name="adj1" fmla="val -9954"/>
                <a:gd name="adj2" fmla="val 63834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2">
              <a:extLst>
                <a:ext uri="{FF2B5EF4-FFF2-40B4-BE49-F238E27FC236}">
                  <a16:creationId xmlns:a16="http://schemas.microsoft.com/office/drawing/2014/main" xmlns="" id="{59D71D7B-E6C0-917B-5A0D-65EE052DFC0B}"/>
                </a:ext>
              </a:extLst>
            </p:cNvPr>
            <p:cNvSpPr txBox="1">
              <a:spLocks/>
            </p:cNvSpPr>
            <p:nvPr/>
          </p:nvSpPr>
          <p:spPr>
            <a:xfrm>
              <a:off x="441476" y="2935514"/>
              <a:ext cx="8763000" cy="914400"/>
            </a:xfrm>
            <a:prstGeom prst="rect">
              <a:avLst/>
            </a:prstGeom>
          </p:spPr>
          <p:txBody>
            <a:bodyPr vert="horz" anchor="t">
              <a:noAutofit/>
              <a:scene3d>
                <a:camera prst="orthographicFront"/>
                <a:lightRig rig="soft" dir="t">
                  <a:rot lat="0" lon="0" rev="16800000"/>
                </a:lightRig>
              </a:scene3d>
              <a:sp3d prstMaterial="softEdge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6350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If they say to us,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6350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‘Wait there until we come to you,’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6350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we will stay where we are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6350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 and NOT go up to them.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6652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hebricktestament.com/king_saul/slaughter_of_the_philistines/1s14_02p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91494"/>
            <a:ext cx="8128000" cy="6096000"/>
          </a:xfrm>
          <a:prstGeom prst="rect">
            <a:avLst/>
          </a:prstGeom>
          <a:noFill/>
        </p:spPr>
      </p:pic>
      <p:sp>
        <p:nvSpPr>
          <p:cNvPr id="6" name="Rectangular Callout 5"/>
          <p:cNvSpPr/>
          <p:nvPr/>
        </p:nvSpPr>
        <p:spPr>
          <a:xfrm>
            <a:off x="228600" y="394306"/>
            <a:ext cx="8458200" cy="1828800"/>
          </a:xfrm>
          <a:prstGeom prst="wedgeRectCallout">
            <a:avLst>
              <a:gd name="adj1" fmla="val -11289"/>
              <a:gd name="adj2" fmla="val 8403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52400" y="470506"/>
            <a:ext cx="8534400" cy="1676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But if they say, ‘Come up to us,’ we will climb up, </a:t>
            </a:r>
            <a:endParaRPr kumimoji="0" lang="en-US" sz="3200" b="1" i="0" u="none" strike="noStrike" kern="1200" cap="none" spc="0" normalizeH="0" baseline="0" noProof="0" dirty="0">
              <a:ln w="6350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887C3CC-CBBE-493F-8C0B-601897E7F5AC}"/>
              </a:ext>
            </a:extLst>
          </p:cNvPr>
          <p:cNvSpPr txBox="1">
            <a:spLocks/>
          </p:cNvSpPr>
          <p:nvPr/>
        </p:nvSpPr>
        <p:spPr>
          <a:xfrm>
            <a:off x="228600" y="762000"/>
            <a:ext cx="8542867" cy="1676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</a:pPr>
            <a:endParaRPr kumimoji="0" lang="en-US" sz="3200" b="1" i="0" u="none" strike="noStrike" kern="1200" cap="none" spc="0" normalizeH="0" baseline="0" noProof="0" dirty="0">
              <a:ln w="6350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hebricktestament.com/king_saul/slaughter_of_the_philistines/1s14_02p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" y="291494"/>
            <a:ext cx="8128000" cy="6096000"/>
          </a:xfrm>
          <a:prstGeom prst="rect">
            <a:avLst/>
          </a:prstGeom>
          <a:noFill/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52400" y="470506"/>
            <a:ext cx="8534400" cy="1676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But if they say, ‘Come up to us,’ we will climb up, </a:t>
            </a:r>
            <a:endParaRPr kumimoji="0" lang="en-US" sz="3200" b="1" i="0" u="none" strike="noStrike" kern="1200" cap="none" spc="0" normalizeH="0" baseline="0" noProof="0" dirty="0">
              <a:ln w="6350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" name="Rectangular Callout 5">
            <a:extLst>
              <a:ext uri="{FF2B5EF4-FFF2-40B4-BE49-F238E27FC236}">
                <a16:creationId xmlns:a16="http://schemas.microsoft.com/office/drawing/2014/main" xmlns="" id="{33DDB797-B1F7-E303-D703-5CF619668E62}"/>
              </a:ext>
            </a:extLst>
          </p:cNvPr>
          <p:cNvSpPr/>
          <p:nvPr/>
        </p:nvSpPr>
        <p:spPr>
          <a:xfrm>
            <a:off x="270933" y="275770"/>
            <a:ext cx="8458200" cy="1828800"/>
          </a:xfrm>
          <a:prstGeom prst="wedgeRectCallout">
            <a:avLst>
              <a:gd name="adj1" fmla="val -11289"/>
              <a:gd name="adj2" fmla="val 84036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xmlns="" id="{6887C3CC-CBBE-493F-8C0B-601897E7F5AC}"/>
              </a:ext>
            </a:extLst>
          </p:cNvPr>
          <p:cNvSpPr txBox="1">
            <a:spLocks/>
          </p:cNvSpPr>
          <p:nvPr/>
        </p:nvSpPr>
        <p:spPr>
          <a:xfrm>
            <a:off x="228600" y="762000"/>
            <a:ext cx="8542867" cy="16764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because that will be our sign that the </a:t>
            </a:r>
            <a:r>
              <a:rPr lang="en-US" sz="3200" b="1" cap="small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Lord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has given them into our hands.</a:t>
            </a:r>
            <a:endParaRPr kumimoji="0" lang="en-US" sz="3200" b="1" i="0" u="none" strike="noStrike" kern="1200" cap="none" spc="0" normalizeH="0" baseline="0" noProof="0" dirty="0">
              <a:ln w="6350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34191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 both of them showed themselves to the Philistine outpost.</a:t>
            </a:r>
          </a:p>
        </p:txBody>
      </p:sp>
      <p:pic>
        <p:nvPicPr>
          <p:cNvPr id="4" name="Picture 8" descr="http://www.thebricktestament.com/king_saul/slaughter_of_the_philistines/1s14_11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047750"/>
            <a:ext cx="7543800" cy="5657850"/>
          </a:xfrm>
          <a:prstGeom prst="rect">
            <a:avLst/>
          </a:prstGeom>
          <a:noFill/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066800" y="1047750"/>
            <a:ext cx="7391400" cy="1371600"/>
          </a:xfrm>
          <a:prstGeom prst="rect">
            <a:avLst/>
          </a:prstGeom>
          <a:solidFill>
            <a:srgbClr val="008A4F"/>
          </a:solidFill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Look!</a:t>
            </a:r>
            <a:r>
              <a:rPr kumimoji="0" lang="en-US" sz="2800" b="1" i="0" u="none" strike="noStrike" kern="1200" cap="none" spc="0" normalizeH="0" noProof="0" dirty="0">
                <a:ln w="6350"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The Philistines said. </a:t>
            </a:r>
            <a:r>
              <a:rPr kumimoji="0" lang="en-US" sz="28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 Hebrews are crawling out of the holes they were hiding in.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 anchor="t">
            <a:noAutofit/>
          </a:bodyPr>
          <a:lstStyle/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men of the outpost shouted to Jonathan and his armor-bearer,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8" descr="http://www.thebricktestament.com/king_saul/slaughter_of_the_philistines/1s14_11-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047750"/>
            <a:ext cx="7543800" cy="5657850"/>
          </a:xfrm>
          <a:prstGeom prst="rect">
            <a:avLst/>
          </a:prstGeom>
          <a:noFill/>
        </p:spPr>
      </p:pic>
      <p:sp>
        <p:nvSpPr>
          <p:cNvPr id="6" name="Rectangular Callout 5"/>
          <p:cNvSpPr/>
          <p:nvPr/>
        </p:nvSpPr>
        <p:spPr>
          <a:xfrm>
            <a:off x="1295400" y="1143000"/>
            <a:ext cx="6858000" cy="990600"/>
          </a:xfrm>
          <a:prstGeom prst="wedgeRectCallout">
            <a:avLst>
              <a:gd name="adj1" fmla="val 17121"/>
              <a:gd name="adj2" fmla="val 104191"/>
            </a:avLst>
          </a:prstGeom>
          <a:solidFill>
            <a:schemeClr val="accent6">
              <a:lumMod val="5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2"/>
          <p:cNvSpPr txBox="1">
            <a:spLocks/>
          </p:cNvSpPr>
          <p:nvPr/>
        </p:nvSpPr>
        <p:spPr>
          <a:xfrm>
            <a:off x="1371600" y="1219200"/>
            <a:ext cx="6705600" cy="9906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lvl="0" algn="ctr">
              <a:spcBef>
                <a:spcPct val="0"/>
              </a:spcBef>
            </a:pPr>
            <a:r>
              <a:rPr lang="en-US" sz="28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 up to us and we’ll teach you a lesson.</a:t>
            </a:r>
            <a:endParaRPr kumimoji="0" lang="en-US" sz="2800" b="1" i="0" u="none" strike="noStrike" kern="1200" cap="none" spc="0" normalizeH="0" baseline="0" noProof="0" dirty="0">
              <a:ln w="6350">
                <a:noFill/>
              </a:ln>
              <a:solidFill>
                <a:schemeClr val="accent6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thebricktestament.com/king_saul/slaughter_of_the_philistines/1s14_02p01.jpg">
            <a:extLst>
              <a:ext uri="{FF2B5EF4-FFF2-40B4-BE49-F238E27FC236}">
                <a16:creationId xmlns:a16="http://schemas.microsoft.com/office/drawing/2014/main" xmlns="" id="{066B691B-2E38-14FA-93D5-D94EF492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8229600" cy="6172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 Jonathan said to his armor-bearer,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AEDE8F57-A2E0-E3DA-81C5-F0BF1A9D58B9}"/>
              </a:ext>
            </a:extLst>
          </p:cNvPr>
          <p:cNvSpPr txBox="1">
            <a:spLocks/>
          </p:cNvSpPr>
          <p:nvPr/>
        </p:nvSpPr>
        <p:spPr>
          <a:xfrm>
            <a:off x="412448" y="3810000"/>
            <a:ext cx="3733800" cy="11430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350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06F94EB-D9B2-F6BB-594F-9415F78E781E}"/>
              </a:ext>
            </a:extLst>
          </p:cNvPr>
          <p:cNvGrpSpPr/>
          <p:nvPr/>
        </p:nvGrpSpPr>
        <p:grpSpPr>
          <a:xfrm>
            <a:off x="533400" y="677786"/>
            <a:ext cx="3755572" cy="1981200"/>
            <a:chOff x="-631372" y="-486382"/>
            <a:chExt cx="3755572" cy="1981200"/>
          </a:xfrm>
        </p:grpSpPr>
        <p:sp>
          <p:nvSpPr>
            <p:cNvPr id="5" name="Rectangular Callout 4"/>
            <p:cNvSpPr/>
            <p:nvPr/>
          </p:nvSpPr>
          <p:spPr>
            <a:xfrm>
              <a:off x="-631372" y="-486382"/>
              <a:ext cx="3733800" cy="1981200"/>
            </a:xfrm>
            <a:prstGeom prst="wedgeRectCallout">
              <a:avLst>
                <a:gd name="adj1" fmla="val 40714"/>
                <a:gd name="adj2" fmla="val 70313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Title 2"/>
            <p:cNvSpPr txBox="1">
              <a:spLocks/>
            </p:cNvSpPr>
            <p:nvPr/>
          </p:nvSpPr>
          <p:spPr>
            <a:xfrm>
              <a:off x="-609600" y="-234763"/>
              <a:ext cx="3733800" cy="1143000"/>
            </a:xfrm>
            <a:prstGeom prst="rect">
              <a:avLst/>
            </a:prstGeom>
          </p:spPr>
          <p:txBody>
            <a:bodyPr vert="horz" anchor="t">
              <a:noAutofit/>
              <a:scene3d>
                <a:camera prst="orthographicFront"/>
                <a:lightRig rig="soft" dir="t">
                  <a:rot lat="0" lon="0" rev="16800000"/>
                </a:lightRig>
              </a:scene3d>
              <a:sp3d prstMaterial="softEdge">
                <a:bevelT w="38100" h="38100"/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6350">
                    <a:noFill/>
                  </a:ln>
                  <a:solidFill>
                    <a:schemeClr val="accent2">
                      <a:lumMod val="5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itchFamily="34" charset="0"/>
                  <a:ea typeface="+mj-ea"/>
                  <a:cs typeface="Arial" pitchFamily="34" charset="0"/>
                </a:rPr>
                <a:t>Climb up after me; </a:t>
              </a:r>
            </a:p>
          </p:txBody>
        </p:sp>
      </p:grp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472029EE-09FD-9D42-C810-75504D375C02}"/>
              </a:ext>
            </a:extLst>
          </p:cNvPr>
          <p:cNvSpPr txBox="1">
            <a:spLocks/>
          </p:cNvSpPr>
          <p:nvPr/>
        </p:nvSpPr>
        <p:spPr>
          <a:xfrm>
            <a:off x="260049" y="967581"/>
            <a:ext cx="3733800" cy="11430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350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thebricktestament.com/king_saul/slaughter_of_the_philistines/1s14_02p01.jpg">
            <a:extLst>
              <a:ext uri="{FF2B5EF4-FFF2-40B4-BE49-F238E27FC236}">
                <a16:creationId xmlns:a16="http://schemas.microsoft.com/office/drawing/2014/main" xmlns="" id="{066B691B-2E38-14FA-93D5-D94EF492F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2448" y="609600"/>
            <a:ext cx="8229600" cy="6172200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5962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 Jonathan said to his armor-bearer, 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xmlns="" id="{AEDE8F57-A2E0-E3DA-81C5-F0BF1A9D58B9}"/>
              </a:ext>
            </a:extLst>
          </p:cNvPr>
          <p:cNvSpPr txBox="1">
            <a:spLocks/>
          </p:cNvSpPr>
          <p:nvPr/>
        </p:nvSpPr>
        <p:spPr>
          <a:xfrm>
            <a:off x="412448" y="3810000"/>
            <a:ext cx="3733800" cy="11430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350">
                <a:noFill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13" name="Rectangular Callout 4">
            <a:extLst>
              <a:ext uri="{FF2B5EF4-FFF2-40B4-BE49-F238E27FC236}">
                <a16:creationId xmlns:a16="http://schemas.microsoft.com/office/drawing/2014/main" xmlns="" id="{14C5CD41-595D-5A36-FAB8-2237B87EA61C}"/>
              </a:ext>
            </a:extLst>
          </p:cNvPr>
          <p:cNvSpPr/>
          <p:nvPr/>
        </p:nvSpPr>
        <p:spPr>
          <a:xfrm>
            <a:off x="412448" y="609600"/>
            <a:ext cx="3733800" cy="1981200"/>
          </a:xfrm>
          <a:prstGeom prst="wedgeRectCallout">
            <a:avLst>
              <a:gd name="adj1" fmla="val 40714"/>
              <a:gd name="adj2" fmla="val 7031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xmlns="" id="{472029EE-09FD-9D42-C810-75504D375C02}"/>
              </a:ext>
            </a:extLst>
          </p:cNvPr>
          <p:cNvSpPr txBox="1">
            <a:spLocks/>
          </p:cNvSpPr>
          <p:nvPr/>
        </p:nvSpPr>
        <p:spPr>
          <a:xfrm>
            <a:off x="367697" y="849124"/>
            <a:ext cx="3733800" cy="11430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the </a:t>
            </a:r>
            <a:r>
              <a:rPr kumimoji="0" lang="en-US" sz="3200" b="1" i="0" u="none" strike="noStrike" kern="1200" cap="small" spc="0" normalizeH="0" baseline="0" noProof="0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Lord</a:t>
            </a: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has given them into the hand of Israel.</a:t>
            </a:r>
          </a:p>
        </p:txBody>
      </p:sp>
    </p:spTree>
    <p:extLst>
      <p:ext uri="{BB962C8B-B14F-4D97-AF65-F5344CB8AC3E}">
        <p14:creationId xmlns:p14="http://schemas.microsoft.com/office/powerpoint/2010/main" val="1689461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724400"/>
            <a:ext cx="9144000" cy="2133600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Jonathan climbed up,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using his hands and feet, 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with his armor-bearer right behind him. </a:t>
            </a:r>
          </a:p>
        </p:txBody>
      </p:sp>
      <p:pic>
        <p:nvPicPr>
          <p:cNvPr id="4" name="Picture 6" descr="http://www.thebricktestament.com/king_saul/slaughter_of_the_philistines/1s14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197600" cy="4648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724400"/>
            <a:ext cx="9144000" cy="2133600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Philistines fell before Jonathan,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his armor-bearer followed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killed behind him.</a:t>
            </a:r>
          </a:p>
        </p:txBody>
      </p:sp>
      <p:pic>
        <p:nvPicPr>
          <p:cNvPr id="4" name="Picture 6" descr="http://www.thebricktestament.com/king_saul/slaughter_of_the_philistines/1s14_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0"/>
            <a:ext cx="6197600" cy="4648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22949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52248A50-26AE-440F-8BC1-DC6456AAEA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828800"/>
            <a:ext cx="7924800" cy="4343400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  Your ways,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God are holy.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endParaRPr lang="en-US" altLang="en-US" sz="4000" b="1" dirty="0"/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What god is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as great as our God?</a:t>
            </a:r>
          </a:p>
        </p:txBody>
      </p:sp>
      <p:sp>
        <p:nvSpPr>
          <p:cNvPr id="29700" name="TextBox 1">
            <a:extLst>
              <a:ext uri="{FF2B5EF4-FFF2-40B4-BE49-F238E27FC236}">
                <a16:creationId xmlns:a16="http://schemas.microsoft.com/office/drawing/2014/main" xmlns="" id="{7C58CB27-A767-403B-AA44-69785737F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62000"/>
            <a:ext cx="269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Hide it in your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xmlns="" id="{22F8AF66-F068-466D-A685-5CF57B96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049" y="428172"/>
            <a:ext cx="15970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5D4E37-AB83-B14C-245B-C5BF3C7298A3}"/>
              </a:ext>
            </a:extLst>
          </p:cNvPr>
          <p:cNvSpPr/>
          <p:nvPr/>
        </p:nvSpPr>
        <p:spPr>
          <a:xfrm rot="16200000">
            <a:off x="-2534882" y="2534141"/>
            <a:ext cx="6394699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0" b="0" i="0" u="none" strike="noStrike" kern="1200" cap="none" spc="0" normalizeH="0" baseline="0" noProof="0" dirty="0">
                <a:ln w="13462">
                  <a:solidFill>
                    <a:srgbClr val="FFFFFF">
                      <a:lumMod val="95000"/>
                    </a:srgbClr>
                  </a:solidFill>
                  <a:prstDash val="solid"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Sitka Display Semibold" pitchFamily="2" charset="0"/>
                <a:ea typeface="+mn-ea"/>
                <a:cs typeface="+mn-cs"/>
              </a:rPr>
              <a:t>Psalm 77:13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F2D800-F1E4-9A71-A9D1-CF88BEE78E44}"/>
              </a:ext>
            </a:extLst>
          </p:cNvPr>
          <p:cNvSpPr txBox="1"/>
          <p:nvPr/>
        </p:nvSpPr>
        <p:spPr>
          <a:xfrm flipH="1">
            <a:off x="7391400" y="6296686"/>
            <a:ext cx="185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DigSite #4</a:t>
            </a:r>
          </a:p>
        </p:txBody>
      </p:sp>
      <p:pic>
        <p:nvPicPr>
          <p:cNvPr id="5" name="04 Psalm 77_13 1">
            <a:hlinkClick r:id="" action="ppaction://media"/>
            <a:extLst>
              <a:ext uri="{FF2B5EF4-FFF2-40B4-BE49-F238E27FC236}">
                <a16:creationId xmlns:a16="http://schemas.microsoft.com/office/drawing/2014/main" xmlns="" id="{74CCB5D5-AE9D-2B37-8AE9-6229759713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18575" y="36115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55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5257800"/>
            <a:ext cx="8991600" cy="1143000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that first attack Jonathan and his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armor-bearer killed some </a:t>
            </a:r>
            <a:r>
              <a:rPr lang="en-US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men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an area of about half an acre.</a:t>
            </a:r>
          </a:p>
        </p:txBody>
      </p:sp>
      <p:pic>
        <p:nvPicPr>
          <p:cNvPr id="4" name="Picture 4" descr="http://www.thebricktestament.com/king_saul/slaughter_of_the_philistines/1s14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7086600" cy="5314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http://2.bp.blogspot.com/-H5R1QAQkeIM/U_oPEIIX1cI/AAAAAAAAC2U/edtei7QggMo/s1600/1k16_17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bg1"/>
          </a:solidFill>
        </p:spPr>
        <p:txBody>
          <a:bodyPr/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Israel Routes the Philistines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11362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Then panic struck the whole army –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those in the camp and field,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those in the outposts and raiding parties—and the ground shook.</a:t>
            </a:r>
          </a:p>
        </p:txBody>
      </p:sp>
      <p:pic>
        <p:nvPicPr>
          <p:cNvPr id="91138" name="Picture 2" descr="http://www.thebricktestament.com/judges/samson_slaughters_1000/jg15_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2000250"/>
            <a:ext cx="6477000" cy="4857750"/>
          </a:xfrm>
          <a:prstGeom prst="rect">
            <a:avLst/>
          </a:prstGeom>
          <a:noFill/>
        </p:spPr>
      </p:pic>
      <p:sp>
        <p:nvSpPr>
          <p:cNvPr id="2" name="Title 2">
            <a:extLst>
              <a:ext uri="{FF2B5EF4-FFF2-40B4-BE49-F238E27FC236}">
                <a16:creationId xmlns:a16="http://schemas.microsoft.com/office/drawing/2014/main" xmlns="" id="{7F4593EA-C443-B06B-B17C-A1861D228B6C}"/>
              </a:ext>
            </a:extLst>
          </p:cNvPr>
          <p:cNvSpPr txBox="1">
            <a:spLocks/>
          </p:cNvSpPr>
          <p:nvPr/>
        </p:nvSpPr>
        <p:spPr>
          <a:xfrm>
            <a:off x="0" y="6248400"/>
            <a:ext cx="9144000" cy="6096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It was a panic sent by God.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Saul’s lookouts at Gibeah in Benjamin saw the army melting away in all directions.</a:t>
            </a:r>
          </a:p>
        </p:txBody>
      </p:sp>
      <p:pic>
        <p:nvPicPr>
          <p:cNvPr id="12" name="Picture 2" descr="No photo description available.">
            <a:extLst>
              <a:ext uri="{FF2B5EF4-FFF2-40B4-BE49-F238E27FC236}">
                <a16:creationId xmlns:a16="http://schemas.microsoft.com/office/drawing/2014/main" xmlns="" id="{3F6B4A6F-F028-C8A0-C1B3-9C378FC8F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8400" y="2111828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No photo description available.">
            <a:extLst>
              <a:ext uri="{FF2B5EF4-FFF2-40B4-BE49-F238E27FC236}">
                <a16:creationId xmlns:a16="http://schemas.microsoft.com/office/drawing/2014/main" xmlns="" id="{1C664476-2A70-EC10-8E6F-9EEC8B91B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122714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No photo description available.">
            <a:extLst>
              <a:ext uri="{FF2B5EF4-FFF2-40B4-BE49-F238E27FC236}">
                <a16:creationId xmlns:a16="http://schemas.microsoft.com/office/drawing/2014/main" xmlns="" id="{772D45C4-664E-A311-95B4-9562C7D64D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5200" y="2122714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No photo description available.">
            <a:extLst>
              <a:ext uri="{FF2B5EF4-FFF2-40B4-BE49-F238E27FC236}">
                <a16:creationId xmlns:a16="http://schemas.microsoft.com/office/drawing/2014/main" xmlns="" id="{3ED9CCCB-82A9-7479-DE77-F796EFD6E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8200" y="3406018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xmlns="" id="{77F0CC04-92C8-8CBB-0C37-95FA0C088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3407228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No photo description available.">
            <a:extLst>
              <a:ext uri="{FF2B5EF4-FFF2-40B4-BE49-F238E27FC236}">
                <a16:creationId xmlns:a16="http://schemas.microsoft.com/office/drawing/2014/main" xmlns="" id="{1A8560D7-C145-B44F-550F-BF9871DD5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08200" y="3441096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No photo description available.">
            <a:extLst>
              <a:ext uri="{FF2B5EF4-FFF2-40B4-BE49-F238E27FC236}">
                <a16:creationId xmlns:a16="http://schemas.microsoft.com/office/drawing/2014/main" xmlns="" id="{C6DE940E-6F72-C9D3-199A-1D98875CE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8600" y="3472544"/>
            <a:ext cx="27432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Then Saul said to the men who were with him,</a:t>
            </a:r>
          </a:p>
        </p:txBody>
      </p:sp>
      <p:pic>
        <p:nvPicPr>
          <p:cNvPr id="89090" name="Picture 2" descr="http://www.thebricktestament.com/king_saul/goliath_attempts_to_limit_bloodshed/1s17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533400"/>
            <a:ext cx="7315200" cy="5257800"/>
          </a:xfrm>
          <a:prstGeom prst="rect">
            <a:avLst/>
          </a:prstGeom>
          <a:noFill/>
        </p:spPr>
      </p:pic>
      <p:sp>
        <p:nvSpPr>
          <p:cNvPr id="6" name="Rectangular Callout 5"/>
          <p:cNvSpPr/>
          <p:nvPr/>
        </p:nvSpPr>
        <p:spPr>
          <a:xfrm>
            <a:off x="4114800" y="609600"/>
            <a:ext cx="3733800" cy="1981200"/>
          </a:xfrm>
          <a:prstGeom prst="wedgeRectCallout">
            <a:avLst>
              <a:gd name="adj1" fmla="val -57548"/>
              <a:gd name="adj2" fmla="val 16752"/>
            </a:avLst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2"/>
          <p:cNvSpPr txBox="1">
            <a:spLocks/>
          </p:cNvSpPr>
          <p:nvPr/>
        </p:nvSpPr>
        <p:spPr>
          <a:xfrm>
            <a:off x="0" y="5867400"/>
            <a:ext cx="9144000" cy="9906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When they did, it was Jonathan and his armor-bearer who were not there.</a:t>
            </a:r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4114800" y="762000"/>
            <a:ext cx="3733800" cy="1600200"/>
          </a:xfrm>
          <a:prstGeom prst="rect">
            <a:avLst/>
          </a:prstGeom>
        </p:spPr>
        <p:txBody>
          <a:bodyPr vert="horz" anchor="t">
            <a:no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6350">
                  <a:noFill/>
                </a:ln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Muster the forces and see who has left us.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Saul said to Ahijah,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“Bring the ark of God.” 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(At that time it was with the Israelites.)</a:t>
            </a:r>
          </a:p>
        </p:txBody>
      </p:sp>
      <p:pic>
        <p:nvPicPr>
          <p:cNvPr id="92164" name="Picture 4" descr="http://www.thebricktestament.com/exodus/the_ark_of_the_covenant/ex39_32p40_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200" y="1981200"/>
            <a:ext cx="6096000" cy="45529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hebricktestament.com/king_saul/goliath_attempts_to_limit_bloodshed/1s17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-72887"/>
            <a:ext cx="7315200" cy="534851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334000"/>
            <a:ext cx="9144000" cy="1524000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While Saul was talking to the priest, the tumult in the Philistine camp increased more and more. So Saul said to the priest,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4114800" y="381000"/>
            <a:ext cx="4343400" cy="1219200"/>
          </a:xfrm>
          <a:prstGeom prst="wedgeRectCallout">
            <a:avLst>
              <a:gd name="adj1" fmla="val -57548"/>
              <a:gd name="adj2" fmla="val 16752"/>
            </a:avLst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8476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thebricktestament.com/king_saul/goliath_attempts_to_limit_bloodshed/1s17_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-101048"/>
            <a:ext cx="7315200" cy="5348515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5334000"/>
            <a:ext cx="9144000" cy="1524000"/>
          </a:xfrm>
        </p:spPr>
        <p:txBody>
          <a:bodyPr anchor="t">
            <a:noAutofit/>
          </a:bodyPr>
          <a:lstStyle/>
          <a:p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114800" y="352839"/>
            <a:ext cx="4343400" cy="1219200"/>
          </a:xfrm>
          <a:prstGeom prst="wedgeRectCallout">
            <a:avLst>
              <a:gd name="adj1" fmla="val -57548"/>
              <a:gd name="adj2" fmla="val 16752"/>
            </a:avLst>
          </a:prstGeom>
          <a:solidFill>
            <a:schemeClr val="tx2">
              <a:lumMod val="10000"/>
            </a:schemeClr>
          </a:solidFill>
          <a:ln>
            <a:solidFill>
              <a:schemeClr val="tx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Withdraw your hand.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Then Saul and all his men assembled and went to the battle. They found the Philistines in total confusion, striking each other with their swords.</a:t>
            </a:r>
          </a:p>
        </p:txBody>
      </p:sp>
      <p:pic>
        <p:nvPicPr>
          <p:cNvPr id="88066" name="Picture 2" descr="http://mbhumanistsatheists.ca/wp-content/uploads/1samuel14_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8198069" cy="2971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087562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Those Hebrews who had previously been with the Philistines and had gone up with them to their camp went over to the Israelites who were with Saul and Jonathan.</a:t>
            </a:r>
          </a:p>
        </p:txBody>
      </p:sp>
      <p:pic>
        <p:nvPicPr>
          <p:cNvPr id="86018" name="Picture 2" descr="Image result for philistines brick bibl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006500"/>
            <a:ext cx="6477000" cy="4851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52248A50-26AE-440F-8BC1-DC6456AAEA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828800"/>
            <a:ext cx="7924800" cy="4343400"/>
          </a:xfrm>
        </p:spPr>
        <p:txBody>
          <a:bodyPr>
            <a:normAutofit fontScale="92500" lnSpcReduction="10000"/>
          </a:bodyPr>
          <a:lstStyle/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  Look to the Lord and His strength;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Seek His face always.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Remember the wonders he has done,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His miracles,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And the judgements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He pronounced.</a:t>
            </a:r>
          </a:p>
        </p:txBody>
      </p:sp>
      <p:sp>
        <p:nvSpPr>
          <p:cNvPr id="29700" name="TextBox 1">
            <a:extLst>
              <a:ext uri="{FF2B5EF4-FFF2-40B4-BE49-F238E27FC236}">
                <a16:creationId xmlns:a16="http://schemas.microsoft.com/office/drawing/2014/main" xmlns="" id="{7C58CB27-A767-403B-AA44-69785737F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62000"/>
            <a:ext cx="269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Hide it in your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xmlns="" id="{22F8AF66-F068-466D-A685-5CF57B96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049" y="457200"/>
            <a:ext cx="15970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5D4E37-AB83-B14C-245B-C5BF3C7298A3}"/>
              </a:ext>
            </a:extLst>
          </p:cNvPr>
          <p:cNvSpPr/>
          <p:nvPr/>
        </p:nvSpPr>
        <p:spPr>
          <a:xfrm rot="16200000">
            <a:off x="-2652700" y="2841916"/>
            <a:ext cx="663034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 w="13462">
                  <a:solidFill>
                    <a:srgbClr val="FFFFFF">
                      <a:lumMod val="95000"/>
                    </a:srgbClr>
                  </a:solidFill>
                  <a:prstDash val="solid"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Sitka Display Semibold" pitchFamily="2" charset="0"/>
                <a:ea typeface="ＭＳ Ｐゴシック" panose="020B0600070205080204" pitchFamily="34" charset="-128"/>
                <a:cs typeface="+mn-cs"/>
              </a:rPr>
              <a:t>1 Chronicles 16:11-12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F2D800-F1E4-9A71-A9D1-CF88BEE78E44}"/>
              </a:ext>
            </a:extLst>
          </p:cNvPr>
          <p:cNvSpPr txBox="1"/>
          <p:nvPr/>
        </p:nvSpPr>
        <p:spPr>
          <a:xfrm flipH="1">
            <a:off x="7391400" y="6296686"/>
            <a:ext cx="185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a Super"/>
                <a:ea typeface="ＭＳ Ｐゴシック" panose="020B0600070205080204" pitchFamily="34" charset="-128"/>
                <a:cs typeface="+mn-cs"/>
              </a:rPr>
              <a:t>DigSite #5</a:t>
            </a:r>
          </a:p>
        </p:txBody>
      </p:sp>
      <p:pic>
        <p:nvPicPr>
          <p:cNvPr id="3" name="05 1 Chronicles 16_11-12 1">
            <a:hlinkClick r:id="" action="ppaction://media"/>
            <a:extLst>
              <a:ext uri="{FF2B5EF4-FFF2-40B4-BE49-F238E27FC236}">
                <a16:creationId xmlns:a16="http://schemas.microsoft.com/office/drawing/2014/main" xmlns="" id="{3A0FC0A3-86E3-2A5D-195D-61AFD6093C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97700" y="484028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1036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495800"/>
            <a:ext cx="9144000" cy="2362200"/>
          </a:xfrm>
        </p:spPr>
        <p:txBody>
          <a:bodyPr anchor="t">
            <a:no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When all the Israelites who had hidden in the hill country of Ephraim 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heard that the Philistines were on the run, 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they joined the battle in hot pursuit. </a:t>
            </a:r>
          </a:p>
        </p:txBody>
      </p:sp>
      <p:pic>
        <p:nvPicPr>
          <p:cNvPr id="84994" name="Picture 2" descr="http://www.thebricktestament.com/king_saul/slaughter_of_the_philistines/1s14_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4572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4495800"/>
            <a:ext cx="9144000" cy="2362200"/>
          </a:xfrm>
        </p:spPr>
        <p:txBody>
          <a:bodyPr anchor="t">
            <a:noAutofit/>
          </a:bodyPr>
          <a:lstStyle/>
          <a:p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 on that day the </a:t>
            </a:r>
            <a:r>
              <a:rPr lang="en-US" sz="3000" b="1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Lord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saved Israel, </a:t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the battle moved on beyond Beth </a:t>
            </a:r>
            <a:r>
              <a:rPr lang="en-US" sz="3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Aven</a:t>
            </a:r>
            <a:r>
              <a:rPr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84994" name="Picture 2" descr="http://www.thebricktestament.com/king_saul/slaughter_of_the_philistines/1s14_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96000" cy="457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5458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52248A50-26AE-440F-8BC1-DC6456AAEA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828800"/>
            <a:ext cx="7924800" cy="3827463"/>
          </a:xfrm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 For God is the King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of all the earth;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endParaRPr lang="en-US" altLang="en-US" sz="4000" b="1" dirty="0">
              <a:solidFill>
                <a:schemeClr val="bg1"/>
              </a:solidFill>
            </a:endParaRP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sing</a:t>
            </a:r>
            <a:r>
              <a:rPr lang="en-US" altLang="en-US" sz="4000" b="1" dirty="0">
                <a:solidFill>
                  <a:schemeClr val="bg1"/>
                </a:solidFill>
              </a:rPr>
              <a:t> </a:t>
            </a:r>
            <a:r>
              <a:rPr lang="en-US" altLang="en-US" sz="4000" b="1" dirty="0"/>
              <a:t>to him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a psalm of praise.</a:t>
            </a:r>
          </a:p>
        </p:txBody>
      </p:sp>
      <p:sp>
        <p:nvSpPr>
          <p:cNvPr id="29700" name="TextBox 1">
            <a:extLst>
              <a:ext uri="{FF2B5EF4-FFF2-40B4-BE49-F238E27FC236}">
                <a16:creationId xmlns:a16="http://schemas.microsoft.com/office/drawing/2014/main" xmlns="" id="{7C58CB27-A767-403B-AA44-69785737F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62000"/>
            <a:ext cx="269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Hide it in your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xmlns="" id="{22F8AF66-F068-466D-A685-5CF57B96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049" y="457200"/>
            <a:ext cx="15970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5D4E37-AB83-B14C-245B-C5BF3C7298A3}"/>
              </a:ext>
            </a:extLst>
          </p:cNvPr>
          <p:cNvSpPr/>
          <p:nvPr/>
        </p:nvSpPr>
        <p:spPr>
          <a:xfrm rot="16200000">
            <a:off x="-2762971" y="2644170"/>
            <a:ext cx="678180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 w="13462">
                  <a:solidFill>
                    <a:srgbClr val="FFFFFF">
                      <a:lumMod val="95000"/>
                    </a:srgbClr>
                  </a:solidFill>
                  <a:prstDash val="solid"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Sitka Display Semibold" pitchFamily="2" charset="0"/>
                <a:ea typeface="ＭＳ Ｐゴシック" panose="020B0600070205080204" pitchFamily="34" charset="-128"/>
                <a:cs typeface="+mn-cs"/>
              </a:rPr>
              <a:t>Psalm 47:7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F2D800-F1E4-9A71-A9D1-CF88BEE78E44}"/>
              </a:ext>
            </a:extLst>
          </p:cNvPr>
          <p:cNvSpPr txBox="1"/>
          <p:nvPr/>
        </p:nvSpPr>
        <p:spPr>
          <a:xfrm flipH="1">
            <a:off x="7391400" y="6296686"/>
            <a:ext cx="1859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a Super"/>
                <a:ea typeface="ＭＳ Ｐゴシック" panose="020B0600070205080204" pitchFamily="34" charset="-128"/>
                <a:cs typeface="+mn-cs"/>
              </a:rPr>
              <a:t>DigSite #6</a:t>
            </a:r>
          </a:p>
        </p:txBody>
      </p:sp>
      <p:pic>
        <p:nvPicPr>
          <p:cNvPr id="6" name="Graphic 5" descr="Music note with solid fill">
            <a:extLst>
              <a:ext uri="{FF2B5EF4-FFF2-40B4-BE49-F238E27FC236}">
                <a16:creationId xmlns:a16="http://schemas.microsoft.com/office/drawing/2014/main" xmlns="" id="{7D1CE28B-422D-0360-258D-E4408305F2A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34200" y="4570942"/>
            <a:ext cx="694267" cy="694267"/>
          </a:xfrm>
          <a:prstGeom prst="rect">
            <a:avLst/>
          </a:prstGeom>
        </p:spPr>
      </p:pic>
      <p:pic>
        <p:nvPicPr>
          <p:cNvPr id="9" name="Graphic 8" descr="Music notes with solid fill">
            <a:extLst>
              <a:ext uri="{FF2B5EF4-FFF2-40B4-BE49-F238E27FC236}">
                <a16:creationId xmlns:a16="http://schemas.microsoft.com/office/drawing/2014/main" xmlns="" id="{93445991-70F0-E599-4602-9A37960924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819400" y="3733800"/>
            <a:ext cx="922867" cy="922867"/>
          </a:xfrm>
          <a:prstGeom prst="rect">
            <a:avLst/>
          </a:prstGeom>
        </p:spPr>
      </p:pic>
      <p:pic>
        <p:nvPicPr>
          <p:cNvPr id="3" name="06 Psalm 47_7 1">
            <a:hlinkClick r:id="" action="ppaction://media"/>
            <a:extLst>
              <a:ext uri="{FF2B5EF4-FFF2-40B4-BE49-F238E27FC236}">
                <a16:creationId xmlns:a16="http://schemas.microsoft.com/office/drawing/2014/main" xmlns="" id="{3B2BA656-3E09-1562-C1C2-955A315E68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73700" y="5656263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45155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D4D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52248A50-26AE-440F-8BC1-DC6456AAEA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828800"/>
            <a:ext cx="7924800" cy="4343400"/>
          </a:xfrm>
          <a:solidFill>
            <a:srgbClr val="4D4D4D"/>
          </a:solidFill>
        </p:spPr>
        <p:txBody>
          <a:bodyPr/>
          <a:lstStyle/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/>
              <a:t> </a:t>
            </a:r>
            <a:r>
              <a:rPr lang="en-US" sz="4000" b="1" dirty="0">
                <a:latin typeface="Arial" charset="0"/>
                <a:ea typeface="ＭＳ Ｐゴシック" pitchFamily="1" charset="-128"/>
              </a:rPr>
              <a:t>But be sure to fear the </a:t>
            </a:r>
            <a:r>
              <a:rPr lang="en-US" sz="4000" b="1" cap="small" dirty="0">
                <a:latin typeface="Arial" charset="0"/>
                <a:ea typeface="ＭＳ Ｐゴシック" pitchFamily="1" charset="-128"/>
              </a:rPr>
              <a:t>Lord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sz="4000" b="1" dirty="0">
                <a:latin typeface="Arial" charset="0"/>
                <a:ea typeface="ＭＳ Ｐゴシック" pitchFamily="1" charset="-128"/>
              </a:rPr>
              <a:t> and serve him faithfully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r>
              <a:rPr lang="en-US" sz="4000" b="1" dirty="0">
                <a:latin typeface="Arial" charset="0"/>
                <a:ea typeface="ＭＳ Ｐゴシック" pitchFamily="1" charset="-128"/>
              </a:rPr>
              <a:t>with all your heart;</a:t>
            </a:r>
            <a:r>
              <a:rPr lang="en-US" altLang="en-US" sz="4000" b="1" dirty="0"/>
              <a:t> </a:t>
            </a:r>
          </a:p>
          <a:p>
            <a:pPr marL="0" indent="0" algn="ctr" eaLnBrk="1" hangingPunct="1">
              <a:spcBef>
                <a:spcPts val="600"/>
              </a:spcBef>
              <a:buFontTx/>
              <a:buNone/>
              <a:defRPr/>
            </a:pPr>
            <a:endParaRPr lang="en-US" altLang="en-US" sz="4000" b="1" dirty="0"/>
          </a:p>
          <a:p>
            <a:pPr marL="0" indent="0" algn="ctr">
              <a:buNone/>
              <a:defRPr/>
            </a:pPr>
            <a:r>
              <a:rPr lang="en-US" sz="4000" b="1" dirty="0">
                <a:latin typeface="Arial" charset="0"/>
                <a:ea typeface="ＭＳ Ｐゴシック" pitchFamily="1" charset="-128"/>
              </a:rPr>
              <a:t>consider what great things </a:t>
            </a:r>
          </a:p>
          <a:p>
            <a:pPr marL="0" indent="0" algn="ctr">
              <a:buNone/>
              <a:defRPr/>
            </a:pPr>
            <a:r>
              <a:rPr lang="en-US" sz="4000" b="1" dirty="0">
                <a:latin typeface="Arial" charset="0"/>
                <a:ea typeface="ＭＳ Ｐゴシック" pitchFamily="1" charset="-128"/>
              </a:rPr>
              <a:t>he has done for you.</a:t>
            </a:r>
          </a:p>
        </p:txBody>
      </p:sp>
      <p:sp>
        <p:nvSpPr>
          <p:cNvPr id="29700" name="TextBox 1">
            <a:extLst>
              <a:ext uri="{FF2B5EF4-FFF2-40B4-BE49-F238E27FC236}">
                <a16:creationId xmlns:a16="http://schemas.microsoft.com/office/drawing/2014/main" xmlns="" id="{7C58CB27-A767-403B-AA44-69785737F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62000"/>
            <a:ext cx="269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Hide it in your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xmlns="" id="{22F8AF66-F068-466D-A685-5CF57B96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049" y="457200"/>
            <a:ext cx="15970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5D4E37-AB83-B14C-245B-C5BF3C7298A3}"/>
              </a:ext>
            </a:extLst>
          </p:cNvPr>
          <p:cNvSpPr/>
          <p:nvPr/>
        </p:nvSpPr>
        <p:spPr>
          <a:xfrm rot="16200000">
            <a:off x="-2825934" y="2705725"/>
            <a:ext cx="709841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00" b="0" i="0" u="none" strike="noStrike" kern="1200" cap="none" spc="0" normalizeH="0" baseline="0" noProof="0" dirty="0">
                <a:ln w="13462">
                  <a:solidFill>
                    <a:srgbClr val="FFFFFF">
                      <a:lumMod val="95000"/>
                    </a:srgbClr>
                  </a:solidFill>
                  <a:prstDash val="solid"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Sitka Display Semibold" pitchFamily="2" charset="0"/>
                <a:ea typeface="ＭＳ Ｐゴシック" panose="020B0600070205080204" pitchFamily="34" charset="-128"/>
                <a:cs typeface="+mn-cs"/>
              </a:rPr>
              <a:t>1 Samuel 12:24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F2D800-F1E4-9A71-A9D1-CF88BEE78E44}"/>
              </a:ext>
            </a:extLst>
          </p:cNvPr>
          <p:cNvSpPr txBox="1"/>
          <p:nvPr/>
        </p:nvSpPr>
        <p:spPr>
          <a:xfrm flipH="1">
            <a:off x="7239000" y="6296686"/>
            <a:ext cx="204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a Super"/>
                <a:ea typeface="ＭＳ Ｐゴシック" panose="020B0600070205080204" pitchFamily="34" charset="-128"/>
                <a:cs typeface="+mn-cs"/>
              </a:rPr>
              <a:t>DigSite #7</a:t>
            </a:r>
          </a:p>
        </p:txBody>
      </p:sp>
      <p:pic>
        <p:nvPicPr>
          <p:cNvPr id="3" name="07 1 Samuel 12_24 1">
            <a:hlinkClick r:id="" action="ppaction://media"/>
            <a:extLst>
              <a:ext uri="{FF2B5EF4-FFF2-40B4-BE49-F238E27FC236}">
                <a16:creationId xmlns:a16="http://schemas.microsoft.com/office/drawing/2014/main" xmlns="" id="{DB347D41-8180-B312-C509-A12B98D01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75725" y="50625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40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3">
            <a:extLst>
              <a:ext uri="{FF2B5EF4-FFF2-40B4-BE49-F238E27FC236}">
                <a16:creationId xmlns:a16="http://schemas.microsoft.com/office/drawing/2014/main" xmlns="" id="{52248A50-26AE-440F-8BC1-DC6456AAEA1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66800" y="1828800"/>
            <a:ext cx="7924800" cy="4343400"/>
          </a:xfrm>
        </p:spPr>
        <p:txBody>
          <a:bodyPr/>
          <a:lstStyle/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>
                <a:latin typeface="Arial" charset="0"/>
                <a:ea typeface="ＭＳ Ｐゴシック" pitchFamily="1" charset="-128"/>
              </a:rPr>
              <a:t>	Nothing can hinder </a:t>
            </a:r>
          </a:p>
          <a:p>
            <a:pPr marL="0" indent="0" eaLnBrk="1" hangingPunct="1">
              <a:spcBef>
                <a:spcPts val="600"/>
              </a:spcBef>
              <a:buFontTx/>
              <a:buNone/>
              <a:defRPr/>
            </a:pPr>
            <a:r>
              <a:rPr lang="en-US" altLang="en-US" sz="4000" b="1" dirty="0">
                <a:latin typeface="Arial" charset="0"/>
                <a:ea typeface="ＭＳ Ｐゴシック" pitchFamily="1" charset="-128"/>
              </a:rPr>
              <a:t>		the Lord from saving,</a:t>
            </a:r>
            <a:endParaRPr lang="en-US" altLang="en-US" sz="4000" b="1" dirty="0"/>
          </a:p>
          <a:p>
            <a:pPr marL="0" indent="0">
              <a:buNone/>
              <a:defRPr/>
            </a:pPr>
            <a:r>
              <a:rPr lang="en-US" sz="4000" b="1" dirty="0">
                <a:latin typeface="Arial" charset="0"/>
                <a:ea typeface="ＭＳ Ｐゴシック" pitchFamily="1" charset="-128"/>
              </a:rPr>
              <a:t>	Whether by many </a:t>
            </a:r>
          </a:p>
          <a:p>
            <a:pPr marL="0" indent="0">
              <a:buNone/>
              <a:defRPr/>
            </a:pPr>
            <a:r>
              <a:rPr lang="en-US" sz="4000" b="1" dirty="0">
                <a:latin typeface="Arial" charset="0"/>
                <a:ea typeface="ＭＳ Ｐゴシック" pitchFamily="1" charset="-128"/>
              </a:rPr>
              <a:t>		or by few.</a:t>
            </a:r>
          </a:p>
        </p:txBody>
      </p:sp>
      <p:sp>
        <p:nvSpPr>
          <p:cNvPr id="29700" name="TextBox 1">
            <a:extLst>
              <a:ext uri="{FF2B5EF4-FFF2-40B4-BE49-F238E27FC236}">
                <a16:creationId xmlns:a16="http://schemas.microsoft.com/office/drawing/2014/main" xmlns="" id="{7C58CB27-A767-403B-AA44-69785737F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762000"/>
            <a:ext cx="269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Hide it in your</a:t>
            </a:r>
          </a:p>
        </p:txBody>
      </p:sp>
      <p:pic>
        <p:nvPicPr>
          <p:cNvPr id="8" name="Picture 7" descr="Shape, arrow&#10;&#10;Description automatically generated">
            <a:extLst>
              <a:ext uri="{FF2B5EF4-FFF2-40B4-BE49-F238E27FC236}">
                <a16:creationId xmlns:a16="http://schemas.microsoft.com/office/drawing/2014/main" xmlns="" id="{22F8AF66-F068-466D-A685-5CF57B9652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2049" y="457200"/>
            <a:ext cx="159702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D5D4E37-AB83-B14C-245B-C5BF3C7298A3}"/>
              </a:ext>
            </a:extLst>
          </p:cNvPr>
          <p:cNvSpPr/>
          <p:nvPr/>
        </p:nvSpPr>
        <p:spPr>
          <a:xfrm rot="16200000">
            <a:off x="-2758608" y="2721114"/>
            <a:ext cx="6963766" cy="141577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600" b="0" i="0" u="none" strike="noStrike" kern="1200" cap="none" spc="0" normalizeH="0" baseline="0" noProof="0" dirty="0">
                <a:ln w="13462">
                  <a:solidFill>
                    <a:srgbClr val="FFFFFF">
                      <a:lumMod val="95000"/>
                    </a:srgbClr>
                  </a:solidFill>
                  <a:prstDash val="solid"/>
                </a:ln>
                <a:solidFill>
                  <a:srgbClr val="5A5C6C">
                    <a:lumMod val="50000"/>
                  </a:srgbClr>
                </a:solidFill>
                <a:effectLst/>
                <a:uLnTx/>
                <a:uFillTx/>
                <a:latin typeface="Sitka Display Semibold" pitchFamily="2" charset="0"/>
                <a:ea typeface="ＭＳ Ｐゴシック" panose="020B0600070205080204" pitchFamily="34" charset="-128"/>
                <a:cs typeface="+mn-cs"/>
              </a:rPr>
              <a:t>1 Samuel 14:6d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7F2D800-F1E4-9A71-A9D1-CF88BEE78E44}"/>
              </a:ext>
            </a:extLst>
          </p:cNvPr>
          <p:cNvSpPr txBox="1"/>
          <p:nvPr/>
        </p:nvSpPr>
        <p:spPr>
          <a:xfrm flipH="1">
            <a:off x="7239000" y="6296686"/>
            <a:ext cx="2045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lba Super"/>
                <a:ea typeface="ＭＳ Ｐゴシック" panose="020B0600070205080204" pitchFamily="34" charset="-128"/>
                <a:cs typeface="+mn-cs"/>
              </a:rPr>
              <a:t>DigSite #8</a:t>
            </a:r>
          </a:p>
        </p:txBody>
      </p:sp>
      <p:pic>
        <p:nvPicPr>
          <p:cNvPr id="3" name="08 1 Samuel 14_6d CROPPED">
            <a:hlinkClick r:id="" action="ppaction://media"/>
            <a:extLst>
              <a:ext uri="{FF2B5EF4-FFF2-40B4-BE49-F238E27FC236}">
                <a16:creationId xmlns:a16="http://schemas.microsoft.com/office/drawing/2014/main" xmlns="" id="{325B333A-1A33-D606-9839-579ECE3C47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8275" y="5545138"/>
            <a:ext cx="244475" cy="24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5292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295400"/>
          </a:xfrm>
        </p:spPr>
        <p:txBody>
          <a:bodyPr anchor="t">
            <a:noAutofit/>
          </a:bodyPr>
          <a:lstStyle/>
          <a:p>
            <a:r>
              <a:rPr lang="en-US" sz="32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One day Jonathan son of Saul said to his young armor-bearer,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/>
            </a:r>
            <a:b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4274" name="Picture 2" descr="http://www.thebricktestament.com/king_saul/slaughter_of_the_philistines/1s14_02p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66800" y="1066800"/>
            <a:ext cx="7213600" cy="520642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33400" y="6273225"/>
            <a:ext cx="8077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But he did not tell his father.</a:t>
            </a:r>
            <a:endParaRPr lang="en-US" sz="3200" dirty="0">
              <a:solidFill>
                <a:schemeClr val="accent1"/>
              </a:solidFill>
            </a:endParaRPr>
          </a:p>
        </p:txBody>
      </p:sp>
      <p:sp>
        <p:nvSpPr>
          <p:cNvPr id="6" name="Rectangular Callout 5"/>
          <p:cNvSpPr/>
          <p:nvPr/>
        </p:nvSpPr>
        <p:spPr>
          <a:xfrm>
            <a:off x="228600" y="990600"/>
            <a:ext cx="3733800" cy="1905000"/>
          </a:xfrm>
          <a:prstGeom prst="wedgeRectCallout">
            <a:avLst>
              <a:gd name="adj1" fmla="val 53241"/>
              <a:gd name="adj2" fmla="val 60278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066800"/>
            <a:ext cx="3733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Come, let’s go over to the Philistine outpost on the other side.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5562600"/>
            <a:ext cx="8610600" cy="1143000"/>
          </a:xfrm>
        </p:spPr>
        <p:txBody>
          <a:bodyPr anchor="t">
            <a:noAutofit/>
          </a:bodyPr>
          <a:lstStyle/>
          <a:p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Saul was staying on the outskirts of Gibeah under a pomegranate tree in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Migron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b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9634" name="Picture 2" descr="http://www.moonlightcompanies.com/wp-content/uploads/2013/01/6973_MOONF-PomegranateOrchard-8560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10" y="0"/>
            <a:ext cx="8458200" cy="56388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Presentation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3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468</TotalTime>
  <Words>840</Words>
  <Application>Microsoft Office PowerPoint</Application>
  <PresentationFormat>On-screen Show (4:3)</PresentationFormat>
  <Paragraphs>125</Paragraphs>
  <Slides>41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53" baseType="lpstr">
      <vt:lpstr>ＭＳ Ｐゴシック</vt:lpstr>
      <vt:lpstr>Alba Super</vt:lpstr>
      <vt:lpstr>Arial</vt:lpstr>
      <vt:lpstr>Book Antiqua</vt:lpstr>
      <vt:lpstr>Calibri</vt:lpstr>
      <vt:lpstr>Lucida Sans</vt:lpstr>
      <vt:lpstr>Sitka Display Semibold</vt:lpstr>
      <vt:lpstr>Wingdings</vt:lpstr>
      <vt:lpstr>Wingdings 2</vt:lpstr>
      <vt:lpstr>Wingdings 3</vt:lpstr>
      <vt:lpstr>Apex</vt:lpstr>
      <vt:lpstr>Blank Presentation</vt:lpstr>
      <vt:lpstr>PowerPoint Presentation</vt:lpstr>
      <vt:lpstr>Dig Site 8 Panic in the Camp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One day Jonathan son of Saul said to his young armor-bearer,  </vt:lpstr>
      <vt:lpstr>Saul was staying on the outskirts of Gibeah under a pomegranate tree in Migron. </vt:lpstr>
      <vt:lpstr>With him were about six hundred men, among whom was Ahijah, who was wearing an ephod. </vt:lpstr>
      <vt:lpstr>PowerPoint Presentation</vt:lpstr>
      <vt:lpstr>PowerPoint Presentation</vt:lpstr>
      <vt:lpstr>PowerPoint Presentation</vt:lpstr>
      <vt:lpstr>PowerPoint Presentation</vt:lpstr>
      <vt:lpstr>On each side of the pass that Jonathan intended to cross to reach the Philistine outpost was a cliff; one was called Bozez and the other Seneh. </vt:lpstr>
      <vt:lpstr>One cliff stood to the north toward Mikmash, the other to the south toward Geba.</vt:lpstr>
      <vt:lpstr>Come, let’s go over to the outpost of those uncircumcised men. Perhaps the Lord will act in our behalf.  </vt:lpstr>
      <vt:lpstr>PowerPoint Presentation</vt:lpstr>
      <vt:lpstr>“Do all that you have in mind,” his armor-bearer said. “Go ahead; I am with you heart and soul.”</vt:lpstr>
      <vt:lpstr>Jonathan said,</vt:lpstr>
      <vt:lpstr>Jonathan said,</vt:lpstr>
      <vt:lpstr>PowerPoint Presentation</vt:lpstr>
      <vt:lpstr>PowerPoint Presentation</vt:lpstr>
      <vt:lpstr>So both of them showed themselves to the Philistine outpost.</vt:lpstr>
      <vt:lpstr>The men of the outpost shouted to Jonathan and his armor-bearer,</vt:lpstr>
      <vt:lpstr>So Jonathan said to his armor-bearer, </vt:lpstr>
      <vt:lpstr>So Jonathan said to his armor-bearer, </vt:lpstr>
      <vt:lpstr>Jonathan climbed up,  using his hands and feet,  with his armor-bearer right behind him. </vt:lpstr>
      <vt:lpstr>The Philistines fell before Jonathan,  and his armor-bearer followed  and killed behind him.</vt:lpstr>
      <vt:lpstr>In that first attack Jonathan and his  armor-bearer killed some 20 men  in an area of about half an acre.</vt:lpstr>
      <vt:lpstr>Israel Routes the Philistines</vt:lpstr>
      <vt:lpstr>Then panic struck the whole army –  those in the camp and field,  and those in the outposts and raiding parties—and the ground shook.</vt:lpstr>
      <vt:lpstr>Saul’s lookouts at Gibeah in Benjamin saw the army melting away in all directions.</vt:lpstr>
      <vt:lpstr>Then Saul said to the men who were with him,</vt:lpstr>
      <vt:lpstr>Saul said to Ahijah,  “Bring the ark of God.”  (At that time it was with the Israelites.)</vt:lpstr>
      <vt:lpstr>While Saul was talking to the priest, the tumult in the Philistine camp increased more and more. So Saul said to the priest,</vt:lpstr>
      <vt:lpstr>PowerPoint Presentation</vt:lpstr>
      <vt:lpstr>Then Saul and all his men assembled and went to the battle. They found the Philistines in total confusion, striking each other with their swords.</vt:lpstr>
      <vt:lpstr>Those Hebrews who had previously been with the Philistines and had gone up with them to their camp went over to the Israelites who were with Saul and Jonathan.</vt:lpstr>
      <vt:lpstr>When all the Israelites who had hidden in the hill country of Ephraim  heard that the Philistines were on the run,  they joined the battle in hot pursuit. </vt:lpstr>
      <vt:lpstr>So on that day the Lord saved Israel,   and the battle moved on beyond Beth Aven.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Robin</dc:creator>
  <cp:lastModifiedBy>Ken Stoll</cp:lastModifiedBy>
  <cp:revision>17</cp:revision>
  <dcterms:created xsi:type="dcterms:W3CDTF">2016-08-11T10:17:01Z</dcterms:created>
  <dcterms:modified xsi:type="dcterms:W3CDTF">2022-10-17T18:07:09Z</dcterms:modified>
</cp:coreProperties>
</file>