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Lst>
  <p:sldIdLst>
    <p:sldId id="348" r:id="rId2"/>
    <p:sldId id="351" r:id="rId3"/>
    <p:sldId id="396" r:id="rId4"/>
    <p:sldId id="354" r:id="rId5"/>
    <p:sldId id="256" r:id="rId6"/>
    <p:sldId id="447" r:id="rId7"/>
    <p:sldId id="355" r:id="rId8"/>
    <p:sldId id="374" r:id="rId9"/>
    <p:sldId id="375" r:id="rId10"/>
    <p:sldId id="397" r:id="rId11"/>
    <p:sldId id="399" r:id="rId12"/>
    <p:sldId id="448" r:id="rId13"/>
    <p:sldId id="449" r:id="rId14"/>
    <p:sldId id="451" r:id="rId15"/>
    <p:sldId id="452" r:id="rId16"/>
    <p:sldId id="453" r:id="rId17"/>
    <p:sldId id="454" r:id="rId18"/>
    <p:sldId id="455" r:id="rId19"/>
    <p:sldId id="456" r:id="rId20"/>
    <p:sldId id="457" r:id="rId21"/>
    <p:sldId id="458" r:id="rId22"/>
    <p:sldId id="459" r:id="rId23"/>
    <p:sldId id="460" r:id="rId24"/>
    <p:sldId id="46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DFF"/>
    <a:srgbClr val="FF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36"/>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0B2E19B1-85BA-44A5-8349-239F7CBBDA85}" type="slidenum">
              <a:rPr lang="en-US" altLang="en-US" smtClean="0"/>
              <a:pPr/>
              <a:t>‹#›</a:t>
            </a:fld>
            <a:endParaRPr lang="en-US" altLang="en-US"/>
          </a:p>
        </p:txBody>
      </p:sp>
    </p:spTree>
    <p:extLst>
      <p:ext uri="{BB962C8B-B14F-4D97-AF65-F5344CB8AC3E}">
        <p14:creationId xmlns:p14="http://schemas.microsoft.com/office/powerpoint/2010/main" val="143501300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385918596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416955088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85CD645-5532-47A2-B253-E052285A258B}" type="slidenum">
              <a:rPr lang="en-US" altLang="en-US" smtClean="0"/>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139940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42347650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225257949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40509469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F6FC8A-50D7-401A-B757-A30751587282}" type="slidenum">
              <a:rPr lang="en-US" altLang="en-US" smtClean="0"/>
              <a:pPr/>
              <a:t>‹#›</a:t>
            </a:fld>
            <a:endParaRPr lang="en-US" altLang="en-US"/>
          </a:p>
        </p:txBody>
      </p:sp>
    </p:spTree>
    <p:extLst>
      <p:ext uri="{BB962C8B-B14F-4D97-AF65-F5344CB8AC3E}">
        <p14:creationId xmlns:p14="http://schemas.microsoft.com/office/powerpoint/2010/main" val="219767297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3AD0D3B7-DEB9-4F7A-889A-C853B6919727}" type="slidenum">
              <a:rPr lang="en-US" altLang="en-US" smtClean="0"/>
              <a:pPr/>
              <a:t>‹#›</a:t>
            </a:fld>
            <a:endParaRPr lang="en-US" altLang="en-US"/>
          </a:p>
        </p:txBody>
      </p:sp>
    </p:spTree>
    <p:extLst>
      <p:ext uri="{BB962C8B-B14F-4D97-AF65-F5344CB8AC3E}">
        <p14:creationId xmlns:p14="http://schemas.microsoft.com/office/powerpoint/2010/main" val="383168543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99019C-C4CF-4AB3-8CB0-FEC1340A829A}" type="slidenum">
              <a:rPr lang="en-US" altLang="en-US" smtClean="0"/>
              <a:pPr/>
              <a:t>‹#›</a:t>
            </a:fld>
            <a:endParaRPr lang="en-US" altLang="en-US"/>
          </a:p>
        </p:txBody>
      </p:sp>
    </p:spTree>
    <p:extLst>
      <p:ext uri="{BB962C8B-B14F-4D97-AF65-F5344CB8AC3E}">
        <p14:creationId xmlns:p14="http://schemas.microsoft.com/office/powerpoint/2010/main" val="357280912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9DB8498-325C-45B3-8FF3-22720BB921CE}" type="slidenum">
              <a:rPr lang="en-US" altLang="en-US" smtClean="0"/>
              <a:pPr/>
              <a:t>‹#›</a:t>
            </a:fld>
            <a:endParaRPr lang="en-US" altLang="en-US"/>
          </a:p>
        </p:txBody>
      </p:sp>
    </p:spTree>
    <p:extLst>
      <p:ext uri="{BB962C8B-B14F-4D97-AF65-F5344CB8AC3E}">
        <p14:creationId xmlns:p14="http://schemas.microsoft.com/office/powerpoint/2010/main" val="386959114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53AADB-07A4-41F1-8D56-CB754F5876CC}" type="slidenum">
              <a:rPr lang="en-US" altLang="en-US" smtClean="0"/>
              <a:pPr/>
              <a:t>‹#›</a:t>
            </a:fld>
            <a:endParaRPr lang="en-US" altLang="en-US"/>
          </a:p>
        </p:txBody>
      </p:sp>
    </p:spTree>
    <p:extLst>
      <p:ext uri="{BB962C8B-B14F-4D97-AF65-F5344CB8AC3E}">
        <p14:creationId xmlns:p14="http://schemas.microsoft.com/office/powerpoint/2010/main" val="332227825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61AD5CD-1C70-4699-A00A-19F0C6C2350E}" type="slidenum">
              <a:rPr lang="en-US" altLang="en-US" smtClean="0"/>
              <a:pPr/>
              <a:t>‹#›</a:t>
            </a:fld>
            <a:endParaRPr lang="en-US" altLang="en-US"/>
          </a:p>
        </p:txBody>
      </p:sp>
    </p:spTree>
    <p:extLst>
      <p:ext uri="{BB962C8B-B14F-4D97-AF65-F5344CB8AC3E}">
        <p14:creationId xmlns:p14="http://schemas.microsoft.com/office/powerpoint/2010/main" val="389056795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C5D6E0-CA14-4B33-A36A-34B450FB25F7}" type="slidenum">
              <a:rPr lang="en-US" altLang="en-US" smtClean="0"/>
              <a:pPr/>
              <a:t>‹#›</a:t>
            </a:fld>
            <a:endParaRPr lang="en-US" altLang="en-US"/>
          </a:p>
        </p:txBody>
      </p:sp>
    </p:spTree>
    <p:extLst>
      <p:ext uri="{BB962C8B-B14F-4D97-AF65-F5344CB8AC3E}">
        <p14:creationId xmlns:p14="http://schemas.microsoft.com/office/powerpoint/2010/main" val="126368805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42FD4E7-5BF4-4953-9C95-FC23106160CF}" type="slidenum">
              <a:rPr lang="en-US" altLang="en-US" smtClean="0"/>
              <a:pPr/>
              <a:t>‹#›</a:t>
            </a:fld>
            <a:endParaRPr lang="en-US" altLang="en-US"/>
          </a:p>
        </p:txBody>
      </p:sp>
    </p:spTree>
    <p:extLst>
      <p:ext uri="{BB962C8B-B14F-4D97-AF65-F5344CB8AC3E}">
        <p14:creationId xmlns:p14="http://schemas.microsoft.com/office/powerpoint/2010/main" val="397457467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941A479-8778-417D-AE7F-F1A3B151909C}" type="slidenum">
              <a:rPr lang="en-US" altLang="en-US" smtClean="0"/>
              <a:pPr/>
              <a:t>‹#›</a:t>
            </a:fld>
            <a:endParaRPr lang="en-US" altLang="en-US"/>
          </a:p>
        </p:txBody>
      </p:sp>
    </p:spTree>
    <p:extLst>
      <p:ext uri="{BB962C8B-B14F-4D97-AF65-F5344CB8AC3E}">
        <p14:creationId xmlns:p14="http://schemas.microsoft.com/office/powerpoint/2010/main" val="277028063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CFF83A-1423-4D72-9CC1-C6B72D81BC5C}" type="slidenum">
              <a:rPr lang="en-US" altLang="en-US" smtClean="0"/>
              <a:pPr/>
              <a:t>‹#›</a:t>
            </a:fld>
            <a:endParaRPr lang="en-US" altLang="en-US"/>
          </a:p>
        </p:txBody>
      </p:sp>
    </p:spTree>
    <p:extLst>
      <p:ext uri="{BB962C8B-B14F-4D97-AF65-F5344CB8AC3E}">
        <p14:creationId xmlns:p14="http://schemas.microsoft.com/office/powerpoint/2010/main" val="295872640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849445513"/>
      </p:ext>
    </p:extLst>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Lst>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1.xml"/><Relationship Id="rId4" Type="http://schemas.openxmlformats.org/officeDocument/2006/relationships/image" Target="../media/image2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90E4CAF-A610-D44B-8179-AA8CE04F9BE8}"/>
              </a:ext>
            </a:extLst>
          </p:cNvPr>
          <p:cNvSpPr txBox="1"/>
          <p:nvPr/>
        </p:nvSpPr>
        <p:spPr>
          <a:xfrm>
            <a:off x="3166910" y="1290935"/>
            <a:ext cx="5969833" cy="923330"/>
          </a:xfrm>
          <a:prstGeom prst="rect">
            <a:avLst/>
          </a:prstGeom>
          <a:noFill/>
        </p:spPr>
        <p:txBody>
          <a:bodyPr wrap="square" rtlCol="0">
            <a:spAutoFit/>
          </a:bodyPr>
          <a:lstStyle/>
          <a:p>
            <a:r>
              <a:rPr lang="en-US" sz="5400" b="1" dirty="0">
                <a:latin typeface="Cambria Math" panose="02040503050406030204" pitchFamily="18" charset="0"/>
                <a:ea typeface="Cambria Math" panose="02040503050406030204" pitchFamily="18" charset="0"/>
              </a:rPr>
              <a:t>A Big Decision!</a:t>
            </a:r>
          </a:p>
        </p:txBody>
      </p:sp>
      <p:pic>
        <p:nvPicPr>
          <p:cNvPr id="2" name="Picture 1">
            <a:extLst>
              <a:ext uri="{FF2B5EF4-FFF2-40B4-BE49-F238E27FC236}">
                <a16:creationId xmlns:a16="http://schemas.microsoft.com/office/drawing/2014/main" xmlns="" id="{3DB18336-E015-814A-A896-4AB9E0F39DE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435" b="96103" l="3518" r="99046">
                        <a14:foregroundMark x1="28145" y1="23778" x2="28145" y2="23778"/>
                        <a14:foregroundMark x1="29517" y1="22787" x2="29517" y2="22787"/>
                        <a14:foregroundMark x1="29934" y1="22259" x2="29934" y2="22259"/>
                        <a14:foregroundMark x1="30829" y1="23778" x2="30829" y2="23778"/>
                        <a14:foregroundMark x1="26357" y1="24240" x2="26357" y2="24240"/>
                      </a14:backgroundRemoval>
                    </a14:imgEffect>
                  </a14:imgLayer>
                </a14:imgProps>
              </a:ext>
              <a:ext uri="{28A0092B-C50C-407E-A947-70E740481C1C}">
                <a14:useLocalDpi xmlns:a14="http://schemas.microsoft.com/office/drawing/2010/main"/>
              </a:ext>
            </a:extLst>
          </a:blip>
          <a:stretch>
            <a:fillRect/>
          </a:stretch>
        </p:blipFill>
        <p:spPr>
          <a:xfrm>
            <a:off x="228600" y="457200"/>
            <a:ext cx="3210443" cy="2900126"/>
          </a:xfrm>
          <a:prstGeom prst="rect">
            <a:avLst/>
          </a:prstGeom>
        </p:spPr>
      </p:pic>
      <p:sp>
        <p:nvSpPr>
          <p:cNvPr id="5" name="Subtitle 4">
            <a:extLst>
              <a:ext uri="{FF2B5EF4-FFF2-40B4-BE49-F238E27FC236}">
                <a16:creationId xmlns:a16="http://schemas.microsoft.com/office/drawing/2014/main" xmlns="" id="{0D6E66E1-F420-294B-B38C-86AE300FBBB8}"/>
              </a:ext>
            </a:extLst>
          </p:cNvPr>
          <p:cNvSpPr>
            <a:spLocks noGrp="1"/>
          </p:cNvSpPr>
          <p:nvPr>
            <p:ph type="subTitle" idx="1"/>
          </p:nvPr>
        </p:nvSpPr>
        <p:spPr>
          <a:xfrm>
            <a:off x="384992" y="3048000"/>
            <a:ext cx="6108101" cy="1117687"/>
          </a:xfrm>
        </p:spPr>
        <p:txBody>
          <a:bodyPr>
            <a:normAutofit/>
          </a:bodyPr>
          <a:lstStyle/>
          <a:p>
            <a:r>
              <a:rPr lang="en-US" sz="5400" dirty="0">
                <a:latin typeface="Cambria Math" panose="02040503050406030204" pitchFamily="18" charset="0"/>
                <a:ea typeface="Cambria Math" panose="02040503050406030204" pitchFamily="18" charset="0"/>
              </a:rPr>
              <a:t>Ruth 1:1-22</a:t>
            </a:r>
          </a:p>
        </p:txBody>
      </p:sp>
    </p:spTree>
    <p:extLst>
      <p:ext uri="{BB962C8B-B14F-4D97-AF65-F5344CB8AC3E}">
        <p14:creationId xmlns:p14="http://schemas.microsoft.com/office/powerpoint/2010/main" val="193618390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16D3B80-C254-3C48-AA9F-B29FEE270739}"/>
              </a:ext>
            </a:extLst>
          </p:cNvPr>
          <p:cNvSpPr txBox="1"/>
          <p:nvPr/>
        </p:nvSpPr>
        <p:spPr>
          <a:xfrm>
            <a:off x="228600" y="228600"/>
            <a:ext cx="8686800" cy="2308324"/>
          </a:xfrm>
          <a:prstGeom prst="rect">
            <a:avLst/>
          </a:prstGeom>
          <a:noFill/>
        </p:spPr>
        <p:txBody>
          <a:bodyPr wrap="square" rtlCol="0">
            <a:spAutoFit/>
          </a:bodyPr>
          <a:lstStyle/>
          <a:p>
            <a:pPr algn="ctr"/>
            <a:r>
              <a:rPr lang="en-US" sz="4800" b="1" dirty="0">
                <a:latin typeface="Cambria Math" panose="02040503050406030204" pitchFamily="18" charset="0"/>
                <a:ea typeface="Cambria Math" panose="02040503050406030204" pitchFamily="18" charset="0"/>
              </a:rPr>
              <a:t>After they had lived there about </a:t>
            </a:r>
            <a:r>
              <a:rPr lang="en-US" sz="4800" b="1" u="sng" dirty="0">
                <a:latin typeface="Cambria Math" panose="02040503050406030204" pitchFamily="18" charset="0"/>
                <a:ea typeface="Cambria Math" panose="02040503050406030204" pitchFamily="18" charset="0"/>
              </a:rPr>
              <a:t>10</a:t>
            </a:r>
            <a:r>
              <a:rPr lang="en-US" sz="4800" b="1" dirty="0">
                <a:latin typeface="Cambria Math" panose="02040503050406030204" pitchFamily="18" charset="0"/>
                <a:ea typeface="Cambria Math" panose="02040503050406030204" pitchFamily="18" charset="0"/>
              </a:rPr>
              <a:t> years, both </a:t>
            </a:r>
            <a:r>
              <a:rPr lang="en-US" sz="4800" b="1" dirty="0" err="1">
                <a:latin typeface="Cambria Math" panose="02040503050406030204" pitchFamily="18" charset="0"/>
                <a:ea typeface="Cambria Math" panose="02040503050406030204" pitchFamily="18" charset="0"/>
              </a:rPr>
              <a:t>Mahlon</a:t>
            </a:r>
            <a:r>
              <a:rPr lang="en-US" sz="4800" b="1" dirty="0">
                <a:latin typeface="Cambria Math" panose="02040503050406030204" pitchFamily="18" charset="0"/>
                <a:ea typeface="Cambria Math" panose="02040503050406030204" pitchFamily="18" charset="0"/>
              </a:rPr>
              <a:t> and </a:t>
            </a:r>
            <a:r>
              <a:rPr lang="en-US" sz="4800" b="1" dirty="0" err="1">
                <a:latin typeface="Cambria Math" panose="02040503050406030204" pitchFamily="18" charset="0"/>
                <a:ea typeface="Cambria Math" panose="02040503050406030204" pitchFamily="18" charset="0"/>
              </a:rPr>
              <a:t>Kilion</a:t>
            </a:r>
            <a:r>
              <a:rPr lang="en-US" sz="4800" b="1" dirty="0">
                <a:latin typeface="Cambria Math" panose="02040503050406030204" pitchFamily="18" charset="0"/>
                <a:ea typeface="Cambria Math" panose="02040503050406030204" pitchFamily="18" charset="0"/>
              </a:rPr>
              <a:t> also died, </a:t>
            </a:r>
          </a:p>
        </p:txBody>
      </p:sp>
      <p:pic>
        <p:nvPicPr>
          <p:cNvPr id="7" name="Picture 6">
            <a:extLst>
              <a:ext uri="{FF2B5EF4-FFF2-40B4-BE49-F238E27FC236}">
                <a16:creationId xmlns:a16="http://schemas.microsoft.com/office/drawing/2014/main" xmlns="" id="{D8C931E1-7971-6D44-B1C6-C4AE5F0B2205}"/>
              </a:ext>
            </a:extLst>
          </p:cNvPr>
          <p:cNvPicPr>
            <a:picLocks noChangeAspect="1"/>
          </p:cNvPicPr>
          <p:nvPr/>
        </p:nvPicPr>
        <p:blipFill>
          <a:blip r:embed="rId2"/>
          <a:stretch>
            <a:fillRect/>
          </a:stretch>
        </p:blipFill>
        <p:spPr>
          <a:xfrm>
            <a:off x="3816429" y="2848875"/>
            <a:ext cx="5327571" cy="3995678"/>
          </a:xfrm>
          <a:prstGeom prst="rect">
            <a:avLst/>
          </a:prstGeom>
        </p:spPr>
      </p:pic>
      <p:sp>
        <p:nvSpPr>
          <p:cNvPr id="13" name="TextBox 12">
            <a:extLst>
              <a:ext uri="{FF2B5EF4-FFF2-40B4-BE49-F238E27FC236}">
                <a16:creationId xmlns:a16="http://schemas.microsoft.com/office/drawing/2014/main" xmlns="" id="{82DE6631-33D6-A446-BCC9-A718C1047C76}"/>
              </a:ext>
            </a:extLst>
          </p:cNvPr>
          <p:cNvSpPr txBox="1"/>
          <p:nvPr/>
        </p:nvSpPr>
        <p:spPr>
          <a:xfrm>
            <a:off x="228600" y="2864903"/>
            <a:ext cx="3587829" cy="3477875"/>
          </a:xfrm>
          <a:prstGeom prst="rect">
            <a:avLst/>
          </a:prstGeom>
          <a:noFill/>
        </p:spPr>
        <p:txBody>
          <a:bodyPr wrap="square" rtlCol="0">
            <a:spAutoFit/>
          </a:bodyPr>
          <a:lstStyle/>
          <a:p>
            <a:pPr algn="ctr"/>
            <a:r>
              <a:rPr lang="en-US" sz="4400" b="1" dirty="0">
                <a:latin typeface="Cambria Math" panose="02040503050406030204" pitchFamily="18" charset="0"/>
                <a:ea typeface="Cambria Math" panose="02040503050406030204" pitchFamily="18" charset="0"/>
              </a:rPr>
              <a:t>and Naomi was left without her two sons and her husband.</a:t>
            </a:r>
          </a:p>
        </p:txBody>
      </p:sp>
    </p:spTree>
    <p:extLst>
      <p:ext uri="{BB962C8B-B14F-4D97-AF65-F5344CB8AC3E}">
        <p14:creationId xmlns:p14="http://schemas.microsoft.com/office/powerpoint/2010/main" val="284782130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CDC8D1-2C37-AF4B-B74F-112EC48D7CC0}"/>
              </a:ext>
            </a:extLst>
          </p:cNvPr>
          <p:cNvSpPr txBox="1"/>
          <p:nvPr/>
        </p:nvSpPr>
        <p:spPr>
          <a:xfrm>
            <a:off x="304800" y="152400"/>
            <a:ext cx="8839200" cy="1754326"/>
          </a:xfrm>
          <a:prstGeom prst="rect">
            <a:avLst/>
          </a:prstGeom>
          <a:noFill/>
        </p:spPr>
        <p:txBody>
          <a:bodyPr wrap="square" rtlCol="0">
            <a:spAutoFit/>
          </a:bodyPr>
          <a:lstStyle/>
          <a:p>
            <a:pPr algn="ctr"/>
            <a:r>
              <a:rPr lang="en-US" sz="3600" dirty="0">
                <a:latin typeface="Cambria Math" panose="02040503050406030204" pitchFamily="18" charset="0"/>
                <a:ea typeface="Cambria Math" panose="02040503050406030204" pitchFamily="18" charset="0"/>
              </a:rPr>
              <a:t>When Naomi heard in Moab that the LORD had come to the aid of his people by providing food for them, </a:t>
            </a:r>
          </a:p>
        </p:txBody>
      </p:sp>
      <p:pic>
        <p:nvPicPr>
          <p:cNvPr id="2" name="Picture 1">
            <a:extLst>
              <a:ext uri="{FF2B5EF4-FFF2-40B4-BE49-F238E27FC236}">
                <a16:creationId xmlns:a16="http://schemas.microsoft.com/office/drawing/2014/main" xmlns="" id="{32FB68FE-25AA-E440-8A66-545D6084BA12}"/>
              </a:ext>
            </a:extLst>
          </p:cNvPr>
          <p:cNvPicPr>
            <a:picLocks noChangeAspect="1"/>
          </p:cNvPicPr>
          <p:nvPr/>
        </p:nvPicPr>
        <p:blipFill>
          <a:blip r:embed="rId2"/>
          <a:stretch>
            <a:fillRect/>
          </a:stretch>
        </p:blipFill>
        <p:spPr>
          <a:xfrm>
            <a:off x="1422400" y="1906726"/>
            <a:ext cx="6299200" cy="4724400"/>
          </a:xfrm>
          <a:prstGeom prst="rect">
            <a:avLst/>
          </a:prstGeom>
        </p:spPr>
      </p:pic>
      <p:sp>
        <p:nvSpPr>
          <p:cNvPr id="9" name="TextBox 8">
            <a:extLst>
              <a:ext uri="{FF2B5EF4-FFF2-40B4-BE49-F238E27FC236}">
                <a16:creationId xmlns:a16="http://schemas.microsoft.com/office/drawing/2014/main" xmlns="" id="{CA5B6F0B-67BD-DA43-A546-8D5D0E47A7A1}"/>
              </a:ext>
            </a:extLst>
          </p:cNvPr>
          <p:cNvSpPr txBox="1"/>
          <p:nvPr/>
        </p:nvSpPr>
        <p:spPr>
          <a:xfrm>
            <a:off x="0" y="5657671"/>
            <a:ext cx="9144000" cy="1200329"/>
          </a:xfrm>
          <a:prstGeom prst="rect">
            <a:avLst/>
          </a:prstGeom>
          <a:solidFill>
            <a:schemeClr val="bg1"/>
          </a:solidFill>
        </p:spPr>
        <p:txBody>
          <a:bodyPr wrap="square" rtlCol="0">
            <a:spAutoFit/>
          </a:bodyPr>
          <a:lstStyle/>
          <a:p>
            <a:pPr algn="ctr"/>
            <a:r>
              <a:rPr lang="en-US" sz="3600" dirty="0">
                <a:latin typeface="Cambria Math" panose="02040503050406030204" pitchFamily="18" charset="0"/>
                <a:ea typeface="Cambria Math" panose="02040503050406030204" pitchFamily="18" charset="0"/>
              </a:rPr>
              <a:t>she and her daughters-in-law prepared to return home from there. </a:t>
            </a:r>
          </a:p>
        </p:txBody>
      </p:sp>
    </p:spTree>
    <p:extLst>
      <p:ext uri="{BB962C8B-B14F-4D97-AF65-F5344CB8AC3E}">
        <p14:creationId xmlns:p14="http://schemas.microsoft.com/office/powerpoint/2010/main" val="325737277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CDC8D1-2C37-AF4B-B74F-112EC48D7CC0}"/>
              </a:ext>
            </a:extLst>
          </p:cNvPr>
          <p:cNvSpPr txBox="1"/>
          <p:nvPr/>
        </p:nvSpPr>
        <p:spPr>
          <a:xfrm>
            <a:off x="5643151" y="1813844"/>
            <a:ext cx="3500849" cy="3785652"/>
          </a:xfrm>
          <a:prstGeom prst="rect">
            <a:avLst/>
          </a:prstGeom>
          <a:noFill/>
        </p:spPr>
        <p:txBody>
          <a:bodyPr wrap="square" rtlCol="0">
            <a:spAutoFit/>
          </a:bodyPr>
          <a:lstStyle/>
          <a:p>
            <a:pPr algn="ctr"/>
            <a:r>
              <a:rPr lang="en-US" sz="4000" dirty="0">
                <a:latin typeface="Cambria Math" panose="02040503050406030204" pitchFamily="18" charset="0"/>
                <a:ea typeface="Cambria Math" panose="02040503050406030204" pitchFamily="18" charset="0"/>
              </a:rPr>
              <a:t>and set out on the road that would take them back to the land of Judah.</a:t>
            </a:r>
          </a:p>
        </p:txBody>
      </p:sp>
      <p:pic>
        <p:nvPicPr>
          <p:cNvPr id="3" name="Picture 2">
            <a:extLst>
              <a:ext uri="{FF2B5EF4-FFF2-40B4-BE49-F238E27FC236}">
                <a16:creationId xmlns:a16="http://schemas.microsoft.com/office/drawing/2014/main" xmlns="" id="{32B4F558-D9F2-AA4A-A9BE-5CBB9AD5B043}"/>
              </a:ext>
            </a:extLst>
          </p:cNvPr>
          <p:cNvPicPr>
            <a:picLocks noChangeAspect="1"/>
          </p:cNvPicPr>
          <p:nvPr/>
        </p:nvPicPr>
        <p:blipFill>
          <a:blip r:embed="rId2"/>
          <a:stretch>
            <a:fillRect/>
          </a:stretch>
        </p:blipFill>
        <p:spPr>
          <a:xfrm>
            <a:off x="-22412" y="1813844"/>
            <a:ext cx="5620741" cy="4215556"/>
          </a:xfrm>
          <a:prstGeom prst="rect">
            <a:avLst/>
          </a:prstGeom>
        </p:spPr>
      </p:pic>
      <p:sp>
        <p:nvSpPr>
          <p:cNvPr id="6" name="TextBox 5">
            <a:extLst>
              <a:ext uri="{FF2B5EF4-FFF2-40B4-BE49-F238E27FC236}">
                <a16:creationId xmlns:a16="http://schemas.microsoft.com/office/drawing/2014/main" xmlns="" id="{4783E1FE-9F62-FB47-ACC9-FFC302D2F6A8}"/>
              </a:ext>
            </a:extLst>
          </p:cNvPr>
          <p:cNvSpPr txBox="1"/>
          <p:nvPr/>
        </p:nvSpPr>
        <p:spPr>
          <a:xfrm>
            <a:off x="152400" y="228600"/>
            <a:ext cx="8740588" cy="1323439"/>
          </a:xfrm>
          <a:prstGeom prst="rect">
            <a:avLst/>
          </a:prstGeom>
          <a:noFill/>
        </p:spPr>
        <p:txBody>
          <a:bodyPr wrap="square" rtlCol="0">
            <a:spAutoFit/>
          </a:bodyPr>
          <a:lstStyle/>
          <a:p>
            <a:pPr algn="ctr"/>
            <a:r>
              <a:rPr lang="en-US" sz="4000" dirty="0">
                <a:latin typeface="Cambria Math" panose="02040503050406030204" pitchFamily="18" charset="0"/>
                <a:ea typeface="Cambria Math" panose="02040503050406030204" pitchFamily="18" charset="0"/>
              </a:rPr>
              <a:t>With her two daughters-in-law she left the place where she had been living</a:t>
            </a:r>
          </a:p>
        </p:txBody>
      </p:sp>
    </p:spTree>
    <p:extLst>
      <p:ext uri="{BB962C8B-B14F-4D97-AF65-F5344CB8AC3E}">
        <p14:creationId xmlns:p14="http://schemas.microsoft.com/office/powerpoint/2010/main" val="343486736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E73E4BF-1C27-CA44-A33C-AD60518E19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29" y="1099297"/>
            <a:ext cx="2393577" cy="5772150"/>
          </a:xfrm>
          <a:prstGeom prst="rect">
            <a:avLst/>
          </a:prstGeom>
        </p:spPr>
      </p:pic>
      <p:pic>
        <p:nvPicPr>
          <p:cNvPr id="2" name="Picture 1">
            <a:extLst>
              <a:ext uri="{FF2B5EF4-FFF2-40B4-BE49-F238E27FC236}">
                <a16:creationId xmlns:a16="http://schemas.microsoft.com/office/drawing/2014/main" xmlns="" id="{E9A38D98-ED52-6346-8AEC-3A80509CEF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1712" y="3581400"/>
            <a:ext cx="2848499" cy="3276600"/>
          </a:xfrm>
          <a:prstGeom prst="rect">
            <a:avLst/>
          </a:prstGeom>
        </p:spPr>
      </p:pic>
      <p:sp>
        <p:nvSpPr>
          <p:cNvPr id="6" name="TextBox 5">
            <a:extLst>
              <a:ext uri="{FF2B5EF4-FFF2-40B4-BE49-F238E27FC236}">
                <a16:creationId xmlns:a16="http://schemas.microsoft.com/office/drawing/2014/main" xmlns="" id="{4783E1FE-9F62-FB47-ACC9-FFC302D2F6A8}"/>
              </a:ext>
            </a:extLst>
          </p:cNvPr>
          <p:cNvSpPr txBox="1"/>
          <p:nvPr/>
        </p:nvSpPr>
        <p:spPr>
          <a:xfrm>
            <a:off x="152400" y="228600"/>
            <a:ext cx="8740588" cy="1569660"/>
          </a:xfrm>
          <a:prstGeom prst="rect">
            <a:avLst/>
          </a:prstGeom>
          <a:solidFill>
            <a:schemeClr val="bg1"/>
          </a:solidFill>
        </p:spPr>
        <p:txBody>
          <a:bodyPr wrap="square" rtlCol="0">
            <a:spAutoFit/>
          </a:bodyPr>
          <a:lstStyle/>
          <a:p>
            <a:pPr algn="ctr"/>
            <a:r>
              <a:rPr lang="en-US" sz="4800" dirty="0">
                <a:latin typeface="Cambria Math" panose="02040503050406030204" pitchFamily="18" charset="0"/>
                <a:ea typeface="Cambria Math" panose="02040503050406030204" pitchFamily="18" charset="0"/>
              </a:rPr>
              <a:t>Then Naomi said to her two daughters-in-law,</a:t>
            </a:r>
          </a:p>
        </p:txBody>
      </p:sp>
      <p:sp>
        <p:nvSpPr>
          <p:cNvPr id="4" name="Rounded Rectangular Callout 3">
            <a:extLst>
              <a:ext uri="{FF2B5EF4-FFF2-40B4-BE49-F238E27FC236}">
                <a16:creationId xmlns:a16="http://schemas.microsoft.com/office/drawing/2014/main" xmlns="" id="{FF7E80FB-7B8C-D64B-A3D1-1CD9EEF55000}"/>
              </a:ext>
            </a:extLst>
          </p:cNvPr>
          <p:cNvSpPr/>
          <p:nvPr/>
        </p:nvSpPr>
        <p:spPr>
          <a:xfrm>
            <a:off x="2511921" y="1923766"/>
            <a:ext cx="4117479" cy="4907340"/>
          </a:xfrm>
          <a:prstGeom prst="wedgeRoundRectCallout">
            <a:avLst>
              <a:gd name="adj1" fmla="val -68476"/>
              <a:gd name="adj2" fmla="val -249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“Go back, each of you, to your mother’s home.  May the LORD show you kindness, as you have shown kindness to your dead husbands and to me.  May the LORD grant that each of you will find rest in the home of another husband.”</a:t>
            </a:r>
          </a:p>
        </p:txBody>
      </p:sp>
    </p:spTree>
    <p:extLst>
      <p:ext uri="{BB962C8B-B14F-4D97-AF65-F5344CB8AC3E}">
        <p14:creationId xmlns:p14="http://schemas.microsoft.com/office/powerpoint/2010/main" val="385102843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783E1FE-9F62-FB47-ACC9-FFC302D2F6A8}"/>
              </a:ext>
            </a:extLst>
          </p:cNvPr>
          <p:cNvSpPr txBox="1"/>
          <p:nvPr/>
        </p:nvSpPr>
        <p:spPr>
          <a:xfrm>
            <a:off x="152400" y="228600"/>
            <a:ext cx="8740588" cy="1446550"/>
          </a:xfrm>
          <a:prstGeom prst="rect">
            <a:avLst/>
          </a:prstGeom>
          <a:solidFill>
            <a:schemeClr val="bg1"/>
          </a:solidFill>
        </p:spPr>
        <p:txBody>
          <a:bodyPr wrap="square" rtlCol="0">
            <a:spAutoFit/>
          </a:bodyPr>
          <a:lstStyle/>
          <a:p>
            <a:pPr algn="ctr"/>
            <a:r>
              <a:rPr lang="en-US" sz="4400" dirty="0">
                <a:latin typeface="Cambria Math" panose="02040503050406030204" pitchFamily="18" charset="0"/>
                <a:ea typeface="Cambria Math" panose="02040503050406030204" pitchFamily="18" charset="0"/>
              </a:rPr>
              <a:t>Then she kissed them goodbye and they wept aloud and said to her, </a:t>
            </a:r>
          </a:p>
        </p:txBody>
      </p:sp>
      <p:pic>
        <p:nvPicPr>
          <p:cNvPr id="3" name="Picture 2">
            <a:extLst>
              <a:ext uri="{FF2B5EF4-FFF2-40B4-BE49-F238E27FC236}">
                <a16:creationId xmlns:a16="http://schemas.microsoft.com/office/drawing/2014/main" xmlns="" id="{635648F0-F685-E843-88EB-C65A9F5B21CC}"/>
              </a:ext>
            </a:extLst>
          </p:cNvPr>
          <p:cNvPicPr>
            <a:picLocks noChangeAspect="1"/>
          </p:cNvPicPr>
          <p:nvPr/>
        </p:nvPicPr>
        <p:blipFill>
          <a:blip r:embed="rId2"/>
          <a:stretch>
            <a:fillRect/>
          </a:stretch>
        </p:blipFill>
        <p:spPr>
          <a:xfrm>
            <a:off x="1200368" y="1870030"/>
            <a:ext cx="6644651" cy="4983488"/>
          </a:xfrm>
          <a:prstGeom prst="rect">
            <a:avLst/>
          </a:prstGeom>
        </p:spPr>
      </p:pic>
      <p:sp>
        <p:nvSpPr>
          <p:cNvPr id="4" name="Rounded Rectangular Callout 3">
            <a:extLst>
              <a:ext uri="{FF2B5EF4-FFF2-40B4-BE49-F238E27FC236}">
                <a16:creationId xmlns:a16="http://schemas.microsoft.com/office/drawing/2014/main" xmlns="" id="{FF7E80FB-7B8C-D64B-A3D1-1CD9EEF55000}"/>
              </a:ext>
            </a:extLst>
          </p:cNvPr>
          <p:cNvSpPr/>
          <p:nvPr/>
        </p:nvSpPr>
        <p:spPr>
          <a:xfrm>
            <a:off x="1969993" y="5562600"/>
            <a:ext cx="5105400" cy="1101823"/>
          </a:xfrm>
          <a:prstGeom prst="wedgeRoundRectCallout">
            <a:avLst>
              <a:gd name="adj1" fmla="val -7151"/>
              <a:gd name="adj2" fmla="val -10849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solidFill>
                  <a:schemeClr val="bg1"/>
                </a:solidFill>
                <a:latin typeface="Cambria Math" panose="02040503050406030204" pitchFamily="18" charset="0"/>
                <a:ea typeface="Cambria Math" panose="02040503050406030204" pitchFamily="18" charset="0"/>
              </a:rPr>
              <a:t>“We will go back with you to your people.”</a:t>
            </a:r>
          </a:p>
        </p:txBody>
      </p:sp>
    </p:spTree>
    <p:extLst>
      <p:ext uri="{BB962C8B-B14F-4D97-AF65-F5344CB8AC3E}">
        <p14:creationId xmlns:p14="http://schemas.microsoft.com/office/powerpoint/2010/main" val="346393995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783E1FE-9F62-FB47-ACC9-FFC302D2F6A8}"/>
              </a:ext>
            </a:extLst>
          </p:cNvPr>
          <p:cNvSpPr txBox="1"/>
          <p:nvPr/>
        </p:nvSpPr>
        <p:spPr>
          <a:xfrm>
            <a:off x="152400" y="228600"/>
            <a:ext cx="8740588" cy="769441"/>
          </a:xfrm>
          <a:prstGeom prst="rect">
            <a:avLst/>
          </a:prstGeom>
          <a:solidFill>
            <a:schemeClr val="bg1"/>
          </a:solidFill>
        </p:spPr>
        <p:txBody>
          <a:bodyPr wrap="square" rtlCol="0">
            <a:spAutoFit/>
          </a:bodyPr>
          <a:lstStyle/>
          <a:p>
            <a:pPr algn="ctr"/>
            <a:r>
              <a:rPr lang="en-US" sz="4400" dirty="0">
                <a:latin typeface="Cambria Math" panose="02040503050406030204" pitchFamily="18" charset="0"/>
                <a:ea typeface="Cambria Math" panose="02040503050406030204" pitchFamily="18" charset="0"/>
              </a:rPr>
              <a:t>But Naomi said,</a:t>
            </a:r>
          </a:p>
        </p:txBody>
      </p:sp>
      <p:pic>
        <p:nvPicPr>
          <p:cNvPr id="2" name="Picture 1">
            <a:extLst>
              <a:ext uri="{FF2B5EF4-FFF2-40B4-BE49-F238E27FC236}">
                <a16:creationId xmlns:a16="http://schemas.microsoft.com/office/drawing/2014/main" xmlns="" id="{27C0995F-DED1-8641-81F9-424B32D2A680}"/>
              </a:ext>
            </a:extLst>
          </p:cNvPr>
          <p:cNvPicPr>
            <a:picLocks noChangeAspect="1"/>
          </p:cNvPicPr>
          <p:nvPr/>
        </p:nvPicPr>
        <p:blipFill>
          <a:blip r:embed="rId2"/>
          <a:stretch>
            <a:fillRect/>
          </a:stretch>
        </p:blipFill>
        <p:spPr>
          <a:xfrm>
            <a:off x="-1" y="2514601"/>
            <a:ext cx="5791199" cy="4343400"/>
          </a:xfrm>
          <a:prstGeom prst="rect">
            <a:avLst/>
          </a:prstGeom>
        </p:spPr>
      </p:pic>
      <p:sp>
        <p:nvSpPr>
          <p:cNvPr id="8" name="Rounded Rectangular Callout 7">
            <a:extLst>
              <a:ext uri="{FF2B5EF4-FFF2-40B4-BE49-F238E27FC236}">
                <a16:creationId xmlns:a16="http://schemas.microsoft.com/office/drawing/2014/main" xmlns="" id="{260EF7B5-DA60-4645-9319-30EBBC351EFF}"/>
              </a:ext>
            </a:extLst>
          </p:cNvPr>
          <p:cNvSpPr/>
          <p:nvPr/>
        </p:nvSpPr>
        <p:spPr>
          <a:xfrm>
            <a:off x="407894" y="998041"/>
            <a:ext cx="8229600" cy="2438400"/>
          </a:xfrm>
          <a:prstGeom prst="wedgeRoundRectCallout">
            <a:avLst>
              <a:gd name="adj1" fmla="val -29964"/>
              <a:gd name="adj2" fmla="val 7046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Cambria Math" panose="02040503050406030204" pitchFamily="18" charset="0"/>
                <a:ea typeface="Cambria Math" panose="02040503050406030204" pitchFamily="18" charset="0"/>
              </a:rPr>
              <a:t>“Return home, my daughters.  Why would you come with me? Am I going to have any more sons, who could become your husbands?</a:t>
            </a:r>
          </a:p>
        </p:txBody>
      </p:sp>
    </p:spTree>
    <p:extLst>
      <p:ext uri="{BB962C8B-B14F-4D97-AF65-F5344CB8AC3E}">
        <p14:creationId xmlns:p14="http://schemas.microsoft.com/office/powerpoint/2010/main" val="364202346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00E8FB-D0EB-CF44-B005-58AEDDCF6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45793">
            <a:off x="-47423" y="2959136"/>
            <a:ext cx="3696447" cy="2772335"/>
          </a:xfrm>
          <a:prstGeom prst="rect">
            <a:avLst/>
          </a:prstGeom>
        </p:spPr>
      </p:pic>
      <p:sp>
        <p:nvSpPr>
          <p:cNvPr id="8" name="Rounded Rectangular Callout 7">
            <a:extLst>
              <a:ext uri="{FF2B5EF4-FFF2-40B4-BE49-F238E27FC236}">
                <a16:creationId xmlns:a16="http://schemas.microsoft.com/office/drawing/2014/main" xmlns="" id="{260EF7B5-DA60-4645-9319-30EBBC351EFF}"/>
              </a:ext>
            </a:extLst>
          </p:cNvPr>
          <p:cNvSpPr/>
          <p:nvPr/>
        </p:nvSpPr>
        <p:spPr>
          <a:xfrm>
            <a:off x="3352800" y="609600"/>
            <a:ext cx="5562600" cy="5867400"/>
          </a:xfrm>
          <a:prstGeom prst="wedgeRoundRectCallout">
            <a:avLst>
              <a:gd name="adj1" fmla="val -58328"/>
              <a:gd name="adj2" fmla="val 1882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“Return home, my daughters; I am too old to have another husband.  Even if I thought there was still hope for me—even if I had a husband tonight and then gave birth to sons—would you wait until they grew up?  Would you remain unmarried for them? </a:t>
            </a:r>
          </a:p>
        </p:txBody>
      </p:sp>
    </p:spTree>
    <p:extLst>
      <p:ext uri="{BB962C8B-B14F-4D97-AF65-F5344CB8AC3E}">
        <p14:creationId xmlns:p14="http://schemas.microsoft.com/office/powerpoint/2010/main" val="25710113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00E8FB-D0EB-CF44-B005-58AEDDCF6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12" y="228600"/>
            <a:ext cx="3696447" cy="2772335"/>
          </a:xfrm>
          <a:prstGeom prst="rect">
            <a:avLst/>
          </a:prstGeom>
        </p:spPr>
      </p:pic>
      <p:sp>
        <p:nvSpPr>
          <p:cNvPr id="8" name="Rounded Rectangular Callout 7">
            <a:extLst>
              <a:ext uri="{FF2B5EF4-FFF2-40B4-BE49-F238E27FC236}">
                <a16:creationId xmlns:a16="http://schemas.microsoft.com/office/drawing/2014/main" xmlns="" id="{260EF7B5-DA60-4645-9319-30EBBC351EFF}"/>
              </a:ext>
            </a:extLst>
          </p:cNvPr>
          <p:cNvSpPr/>
          <p:nvPr/>
        </p:nvSpPr>
        <p:spPr>
          <a:xfrm>
            <a:off x="3299012" y="228600"/>
            <a:ext cx="5562600" cy="2361525"/>
          </a:xfrm>
          <a:prstGeom prst="wedgeRoundRectCallout">
            <a:avLst>
              <a:gd name="adj1" fmla="val -58650"/>
              <a:gd name="adj2" fmla="val 2799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No, my daughters.  It is more </a:t>
            </a:r>
            <a:r>
              <a:rPr lang="en-US" sz="3200" b="1" u="sng" dirty="0">
                <a:solidFill>
                  <a:schemeClr val="bg1"/>
                </a:solidFill>
                <a:latin typeface="Cambria Math" panose="02040503050406030204" pitchFamily="18" charset="0"/>
                <a:ea typeface="Cambria Math" panose="02040503050406030204" pitchFamily="18" charset="0"/>
              </a:rPr>
              <a:t>bitter</a:t>
            </a:r>
            <a:r>
              <a:rPr lang="en-US" sz="3200" b="1" dirty="0">
                <a:solidFill>
                  <a:schemeClr val="bg1"/>
                </a:solidFill>
                <a:latin typeface="Cambria Math" panose="02040503050406030204" pitchFamily="18" charset="0"/>
                <a:ea typeface="Cambria Math" panose="02040503050406030204" pitchFamily="18" charset="0"/>
              </a:rPr>
              <a:t> for me than for you, because the LORD’S hand has turned against me!”</a:t>
            </a:r>
          </a:p>
        </p:txBody>
      </p:sp>
      <p:sp>
        <p:nvSpPr>
          <p:cNvPr id="2" name="Rectangle 1">
            <a:extLst>
              <a:ext uri="{FF2B5EF4-FFF2-40B4-BE49-F238E27FC236}">
                <a16:creationId xmlns:a16="http://schemas.microsoft.com/office/drawing/2014/main" xmlns="" id="{80F79F69-C654-A545-ACAA-0BB0B764E7C2}"/>
              </a:ext>
            </a:extLst>
          </p:cNvPr>
          <p:cNvSpPr/>
          <p:nvPr/>
        </p:nvSpPr>
        <p:spPr>
          <a:xfrm>
            <a:off x="155388" y="3657600"/>
            <a:ext cx="8988612" cy="20349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chemeClr val="tx1"/>
                </a:solidFill>
                <a:latin typeface="Cambria Math" panose="02040503050406030204" pitchFamily="18" charset="0"/>
                <a:ea typeface="Cambria Math" panose="02040503050406030204" pitchFamily="18" charset="0"/>
              </a:rPr>
              <a:t>At this they wept aloud again.  Then Orpah kissed her mother-in-law goodbye, </a:t>
            </a:r>
          </a:p>
          <a:p>
            <a:pPr algn="ctr"/>
            <a:r>
              <a:rPr lang="en-US" sz="3200" dirty="0">
                <a:solidFill>
                  <a:schemeClr val="tx1"/>
                </a:solidFill>
                <a:latin typeface="Cambria Math" panose="02040503050406030204" pitchFamily="18" charset="0"/>
                <a:ea typeface="Cambria Math" panose="02040503050406030204" pitchFamily="18" charset="0"/>
              </a:rPr>
              <a:t>but Ruth clung to her.</a:t>
            </a:r>
          </a:p>
        </p:txBody>
      </p:sp>
    </p:spTree>
    <p:extLst>
      <p:ext uri="{BB962C8B-B14F-4D97-AF65-F5344CB8AC3E}">
        <p14:creationId xmlns:p14="http://schemas.microsoft.com/office/powerpoint/2010/main" val="333566310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59AA4A6-BB46-1444-9423-AB66AB0A98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8097" y="455412"/>
            <a:ext cx="4375903" cy="4955685"/>
          </a:xfrm>
          <a:prstGeom prst="rect">
            <a:avLst/>
          </a:prstGeom>
        </p:spPr>
      </p:pic>
      <p:sp>
        <p:nvSpPr>
          <p:cNvPr id="2" name="Rectangle 1">
            <a:extLst>
              <a:ext uri="{FF2B5EF4-FFF2-40B4-BE49-F238E27FC236}">
                <a16:creationId xmlns:a16="http://schemas.microsoft.com/office/drawing/2014/main" xmlns="" id="{80F79F69-C654-A545-ACAA-0BB0B764E7C2}"/>
              </a:ext>
            </a:extLst>
          </p:cNvPr>
          <p:cNvSpPr/>
          <p:nvPr/>
        </p:nvSpPr>
        <p:spPr>
          <a:xfrm>
            <a:off x="155388" y="168541"/>
            <a:ext cx="8988612"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chemeClr val="tx1"/>
                </a:solidFill>
                <a:latin typeface="Cambria Math" panose="02040503050406030204" pitchFamily="18" charset="0"/>
                <a:ea typeface="Cambria Math" panose="02040503050406030204" pitchFamily="18" charset="0"/>
              </a:rPr>
              <a:t>Naomi said,</a:t>
            </a:r>
          </a:p>
        </p:txBody>
      </p:sp>
      <p:sp>
        <p:nvSpPr>
          <p:cNvPr id="8" name="Rounded Rectangular Callout 7">
            <a:extLst>
              <a:ext uri="{FF2B5EF4-FFF2-40B4-BE49-F238E27FC236}">
                <a16:creationId xmlns:a16="http://schemas.microsoft.com/office/drawing/2014/main" xmlns="" id="{260EF7B5-DA60-4645-9319-30EBBC351EFF}"/>
              </a:ext>
            </a:extLst>
          </p:cNvPr>
          <p:cNvSpPr/>
          <p:nvPr/>
        </p:nvSpPr>
        <p:spPr>
          <a:xfrm>
            <a:off x="155388" y="778141"/>
            <a:ext cx="4612709" cy="2316477"/>
          </a:xfrm>
          <a:prstGeom prst="wedgeRoundRectCallout">
            <a:avLst>
              <a:gd name="adj1" fmla="val 70096"/>
              <a:gd name="adj2" fmla="val -1140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“Look, your sister-in-law is going back to her people and her gods. Go back with her.”</a:t>
            </a:r>
          </a:p>
        </p:txBody>
      </p:sp>
      <p:sp>
        <p:nvSpPr>
          <p:cNvPr id="6" name="Rounded Rectangular Callout 5">
            <a:extLst>
              <a:ext uri="{FF2B5EF4-FFF2-40B4-BE49-F238E27FC236}">
                <a16:creationId xmlns:a16="http://schemas.microsoft.com/office/drawing/2014/main" xmlns="" id="{7734AB6E-ED1C-ED45-849F-FC34A22BFF4C}"/>
              </a:ext>
            </a:extLst>
          </p:cNvPr>
          <p:cNvSpPr/>
          <p:nvPr/>
        </p:nvSpPr>
        <p:spPr>
          <a:xfrm>
            <a:off x="155388" y="4127802"/>
            <a:ext cx="8662147" cy="2541042"/>
          </a:xfrm>
          <a:prstGeom prst="wedgeRoundRectCallout">
            <a:avLst>
              <a:gd name="adj1" fmla="val 39780"/>
              <a:gd name="adj2" fmla="val -9805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“Don’t urge me to leave you or to turn back from you.  Where you go I will go, and where you stay I will stay.  Your people will be my people and your God my God.  Where you die I will die, and there I will be buried.” </a:t>
            </a:r>
          </a:p>
        </p:txBody>
      </p:sp>
      <p:sp>
        <p:nvSpPr>
          <p:cNvPr id="7" name="Rectangle 6">
            <a:extLst>
              <a:ext uri="{FF2B5EF4-FFF2-40B4-BE49-F238E27FC236}">
                <a16:creationId xmlns:a16="http://schemas.microsoft.com/office/drawing/2014/main" xmlns="" id="{29F7653C-6BE3-2A44-91C6-A80F0C6C03B0}"/>
              </a:ext>
            </a:extLst>
          </p:cNvPr>
          <p:cNvSpPr/>
          <p:nvPr/>
        </p:nvSpPr>
        <p:spPr>
          <a:xfrm>
            <a:off x="-26894" y="3337786"/>
            <a:ext cx="4732618"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chemeClr val="tx1"/>
                </a:solidFill>
                <a:latin typeface="Cambria Math" panose="02040503050406030204" pitchFamily="18" charset="0"/>
                <a:ea typeface="Cambria Math" panose="02040503050406030204" pitchFamily="18" charset="0"/>
              </a:rPr>
              <a:t>But Ruth replied,</a:t>
            </a:r>
          </a:p>
        </p:txBody>
      </p:sp>
    </p:spTree>
    <p:extLst>
      <p:ext uri="{BB962C8B-B14F-4D97-AF65-F5344CB8AC3E}">
        <p14:creationId xmlns:p14="http://schemas.microsoft.com/office/powerpoint/2010/main" val="32432651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E33A50E-DB37-924F-9895-7E24B1F8A838}"/>
              </a:ext>
            </a:extLst>
          </p:cNvPr>
          <p:cNvPicPr>
            <a:picLocks noChangeAspect="1"/>
          </p:cNvPicPr>
          <p:nvPr/>
        </p:nvPicPr>
        <p:blipFill>
          <a:blip r:embed="rId2"/>
          <a:stretch>
            <a:fillRect/>
          </a:stretch>
        </p:blipFill>
        <p:spPr>
          <a:xfrm>
            <a:off x="1786076" y="1339557"/>
            <a:ext cx="7357924" cy="5518443"/>
          </a:xfrm>
          <a:prstGeom prst="rect">
            <a:avLst/>
          </a:prstGeom>
        </p:spPr>
      </p:pic>
      <p:sp>
        <p:nvSpPr>
          <p:cNvPr id="8" name="Rounded Rectangular Callout 7">
            <a:extLst>
              <a:ext uri="{FF2B5EF4-FFF2-40B4-BE49-F238E27FC236}">
                <a16:creationId xmlns:a16="http://schemas.microsoft.com/office/drawing/2014/main" xmlns="" id="{260EF7B5-DA60-4645-9319-30EBBC351EFF}"/>
              </a:ext>
            </a:extLst>
          </p:cNvPr>
          <p:cNvSpPr/>
          <p:nvPr/>
        </p:nvSpPr>
        <p:spPr>
          <a:xfrm>
            <a:off x="457200" y="152400"/>
            <a:ext cx="8207934" cy="1422469"/>
          </a:xfrm>
          <a:prstGeom prst="wedgeRoundRectCallout">
            <a:avLst>
              <a:gd name="adj1" fmla="val 17697"/>
              <a:gd name="adj2" fmla="val 699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“May the LORD deal with me, be it ever so severely, if even death separates you and me.”</a:t>
            </a:r>
          </a:p>
        </p:txBody>
      </p:sp>
    </p:spTree>
    <p:extLst>
      <p:ext uri="{BB962C8B-B14F-4D97-AF65-F5344CB8AC3E}">
        <p14:creationId xmlns:p14="http://schemas.microsoft.com/office/powerpoint/2010/main" val="314545956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B850-FEDE-D242-80A2-BC906019ABAC}"/>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Faith Words</a:t>
            </a:r>
          </a:p>
        </p:txBody>
      </p:sp>
      <p:sp>
        <p:nvSpPr>
          <p:cNvPr id="3" name="Content Placeholder 2">
            <a:extLst>
              <a:ext uri="{FF2B5EF4-FFF2-40B4-BE49-F238E27FC236}">
                <a16:creationId xmlns:a16="http://schemas.microsoft.com/office/drawing/2014/main" xmlns="" id="{D0ABC54E-6967-3A47-9B6B-A456E13A6B6A}"/>
              </a:ext>
            </a:extLst>
          </p:cNvPr>
          <p:cNvSpPr>
            <a:spLocks noGrp="1"/>
          </p:cNvSpPr>
          <p:nvPr>
            <p:ph idx="1"/>
          </p:nvPr>
        </p:nvSpPr>
        <p:spPr>
          <a:xfrm>
            <a:off x="228600" y="3124200"/>
            <a:ext cx="8610600" cy="3352800"/>
          </a:xfrm>
        </p:spPr>
        <p:txBody>
          <a:bodyPr>
            <a:normAutofit/>
          </a:bodyPr>
          <a:lstStyle/>
          <a:p>
            <a:pPr marL="0" indent="0" algn="ctr">
              <a:buNone/>
            </a:pPr>
            <a:r>
              <a:rPr lang="en-US" sz="5400" b="1" dirty="0">
                <a:solidFill>
                  <a:schemeClr val="accent3">
                    <a:lumMod val="20000"/>
                    <a:lumOff val="80000"/>
                  </a:schemeClr>
                </a:solidFill>
                <a:latin typeface="Cambria Math" panose="02040503050406030204" pitchFamily="18" charset="0"/>
                <a:ea typeface="Cambria Math" panose="02040503050406030204" pitchFamily="18" charset="0"/>
              </a:rPr>
              <a:t>A promise or agreement to do something; to give yourself fully to a person or a cause</a:t>
            </a:r>
          </a:p>
        </p:txBody>
      </p:sp>
      <p:sp>
        <p:nvSpPr>
          <p:cNvPr id="4" name="Content Placeholder 2">
            <a:extLst>
              <a:ext uri="{FF2B5EF4-FFF2-40B4-BE49-F238E27FC236}">
                <a16:creationId xmlns:a16="http://schemas.microsoft.com/office/drawing/2014/main" xmlns="" id="{A8A6C8ED-B120-CC47-AC70-502C1733E9EF}"/>
              </a:ext>
            </a:extLst>
          </p:cNvPr>
          <p:cNvSpPr txBox="1">
            <a:spLocks/>
          </p:cNvSpPr>
          <p:nvPr/>
        </p:nvSpPr>
        <p:spPr>
          <a:xfrm>
            <a:off x="224118" y="2057400"/>
            <a:ext cx="6887389" cy="1320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7200" b="1" dirty="0">
                <a:ln>
                  <a:solidFill>
                    <a:sysClr val="windowText" lastClr="000000"/>
                  </a:solidFill>
                </a:ln>
                <a:solidFill>
                  <a:schemeClr val="tx2"/>
                </a:solidFill>
                <a:latin typeface="Cambria Math" panose="02040503050406030204" pitchFamily="18" charset="0"/>
                <a:ea typeface="Cambria Math" panose="02040503050406030204" pitchFamily="18" charset="0"/>
              </a:rPr>
              <a:t>Commitment</a:t>
            </a:r>
          </a:p>
        </p:txBody>
      </p:sp>
    </p:spTree>
    <p:extLst>
      <p:ext uri="{BB962C8B-B14F-4D97-AF65-F5344CB8AC3E}">
        <p14:creationId xmlns:p14="http://schemas.microsoft.com/office/powerpoint/2010/main" val="10349886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79C496C-A83B-5E46-BE86-33F9D2FEC08B}"/>
              </a:ext>
            </a:extLst>
          </p:cNvPr>
          <p:cNvPicPr>
            <a:picLocks noChangeAspect="1"/>
          </p:cNvPicPr>
          <p:nvPr/>
        </p:nvPicPr>
        <p:blipFill>
          <a:blip r:embed="rId2"/>
          <a:stretch>
            <a:fillRect/>
          </a:stretch>
        </p:blipFill>
        <p:spPr>
          <a:xfrm>
            <a:off x="1473200" y="2294965"/>
            <a:ext cx="6096000" cy="4572000"/>
          </a:xfrm>
          <a:prstGeom prst="rect">
            <a:avLst/>
          </a:prstGeom>
        </p:spPr>
      </p:pic>
      <p:sp>
        <p:nvSpPr>
          <p:cNvPr id="2" name="Rectangle 1">
            <a:extLst>
              <a:ext uri="{FF2B5EF4-FFF2-40B4-BE49-F238E27FC236}">
                <a16:creationId xmlns:a16="http://schemas.microsoft.com/office/drawing/2014/main" xmlns="" id="{80F79F69-C654-A545-ACAA-0BB0B764E7C2}"/>
              </a:ext>
            </a:extLst>
          </p:cNvPr>
          <p:cNvSpPr/>
          <p:nvPr/>
        </p:nvSpPr>
        <p:spPr>
          <a:xfrm>
            <a:off x="26894" y="0"/>
            <a:ext cx="8988612" cy="15078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chemeClr val="tx1"/>
                </a:solidFill>
                <a:latin typeface="Cambria Math" panose="02040503050406030204" pitchFamily="18" charset="0"/>
                <a:ea typeface="Cambria Math" panose="02040503050406030204" pitchFamily="18" charset="0"/>
              </a:rPr>
              <a:t>When Naomi realized that Ruth was determined to go with her, she stopped urging her.</a:t>
            </a:r>
          </a:p>
        </p:txBody>
      </p:sp>
      <p:sp>
        <p:nvSpPr>
          <p:cNvPr id="7" name="Rectangle 6">
            <a:extLst>
              <a:ext uri="{FF2B5EF4-FFF2-40B4-BE49-F238E27FC236}">
                <a16:creationId xmlns:a16="http://schemas.microsoft.com/office/drawing/2014/main" xmlns="" id="{29F7653C-6BE3-2A44-91C6-A80F0C6C03B0}"/>
              </a:ext>
            </a:extLst>
          </p:cNvPr>
          <p:cNvSpPr/>
          <p:nvPr/>
        </p:nvSpPr>
        <p:spPr>
          <a:xfrm>
            <a:off x="26894" y="1447800"/>
            <a:ext cx="8988612"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chemeClr val="tx1"/>
                </a:solidFill>
                <a:latin typeface="Cambria Math" panose="02040503050406030204" pitchFamily="18" charset="0"/>
                <a:ea typeface="Cambria Math" panose="02040503050406030204" pitchFamily="18" charset="0"/>
              </a:rPr>
              <a:t>So the two women went on until they came to Bethlehem.</a:t>
            </a:r>
          </a:p>
        </p:txBody>
      </p:sp>
    </p:spTree>
    <p:extLst>
      <p:ext uri="{BB962C8B-B14F-4D97-AF65-F5344CB8AC3E}">
        <p14:creationId xmlns:p14="http://schemas.microsoft.com/office/powerpoint/2010/main" val="162995566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F79F69-C654-A545-ACAA-0BB0B764E7C2}"/>
              </a:ext>
            </a:extLst>
          </p:cNvPr>
          <p:cNvSpPr/>
          <p:nvPr/>
        </p:nvSpPr>
        <p:spPr>
          <a:xfrm>
            <a:off x="26894" y="0"/>
            <a:ext cx="8988612"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solidFill>
                  <a:schemeClr val="tx1"/>
                </a:solidFill>
                <a:latin typeface="Cambria Math" panose="02040503050406030204" pitchFamily="18" charset="0"/>
                <a:ea typeface="Cambria Math" panose="02040503050406030204" pitchFamily="18" charset="0"/>
              </a:rPr>
              <a:t>When they arrived in Bethlehem, the whole town was stirred because of them, and the women exclaimed, </a:t>
            </a:r>
          </a:p>
        </p:txBody>
      </p:sp>
      <p:pic>
        <p:nvPicPr>
          <p:cNvPr id="4" name="Picture 3">
            <a:extLst>
              <a:ext uri="{FF2B5EF4-FFF2-40B4-BE49-F238E27FC236}">
                <a16:creationId xmlns:a16="http://schemas.microsoft.com/office/drawing/2014/main" xmlns="" id="{E8C84991-0867-9E44-84BF-01D1DB9425FB}"/>
              </a:ext>
            </a:extLst>
          </p:cNvPr>
          <p:cNvPicPr>
            <a:picLocks noChangeAspect="1"/>
          </p:cNvPicPr>
          <p:nvPr/>
        </p:nvPicPr>
        <p:blipFill>
          <a:blip r:embed="rId2"/>
          <a:stretch>
            <a:fillRect/>
          </a:stretch>
        </p:blipFill>
        <p:spPr>
          <a:xfrm>
            <a:off x="1232647" y="1961029"/>
            <a:ext cx="6577106" cy="4932830"/>
          </a:xfrm>
          <a:prstGeom prst="rect">
            <a:avLst/>
          </a:prstGeom>
        </p:spPr>
      </p:pic>
    </p:spTree>
    <p:extLst>
      <p:ext uri="{BB962C8B-B14F-4D97-AF65-F5344CB8AC3E}">
        <p14:creationId xmlns:p14="http://schemas.microsoft.com/office/powerpoint/2010/main" val="235334210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8C84991-0867-9E44-84BF-01D1DB9425FB}"/>
              </a:ext>
            </a:extLst>
          </p:cNvPr>
          <p:cNvPicPr>
            <a:picLocks noChangeAspect="1"/>
          </p:cNvPicPr>
          <p:nvPr/>
        </p:nvPicPr>
        <p:blipFill>
          <a:blip r:embed="rId2"/>
          <a:stretch>
            <a:fillRect/>
          </a:stretch>
        </p:blipFill>
        <p:spPr>
          <a:xfrm>
            <a:off x="-88153" y="8964"/>
            <a:ext cx="9144000" cy="6858000"/>
          </a:xfrm>
          <a:prstGeom prst="rect">
            <a:avLst/>
          </a:prstGeom>
        </p:spPr>
      </p:pic>
      <p:sp>
        <p:nvSpPr>
          <p:cNvPr id="7" name="Rounded Rectangular Callout 6">
            <a:extLst>
              <a:ext uri="{FF2B5EF4-FFF2-40B4-BE49-F238E27FC236}">
                <a16:creationId xmlns:a16="http://schemas.microsoft.com/office/drawing/2014/main" xmlns="" id="{0D56C442-55D9-F546-9B34-7403405C5749}"/>
              </a:ext>
            </a:extLst>
          </p:cNvPr>
          <p:cNvSpPr/>
          <p:nvPr/>
        </p:nvSpPr>
        <p:spPr>
          <a:xfrm>
            <a:off x="4191000" y="4800600"/>
            <a:ext cx="4389718" cy="1205753"/>
          </a:xfrm>
          <a:prstGeom prst="wedgeRoundRectCallout">
            <a:avLst>
              <a:gd name="adj1" fmla="val 22377"/>
              <a:gd name="adj2" fmla="val -8575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“Can this be Naomi?”</a:t>
            </a:r>
          </a:p>
        </p:txBody>
      </p:sp>
    </p:spTree>
    <p:extLst>
      <p:ext uri="{BB962C8B-B14F-4D97-AF65-F5344CB8AC3E}">
        <p14:creationId xmlns:p14="http://schemas.microsoft.com/office/powerpoint/2010/main" val="144036731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F79F69-C654-A545-ACAA-0BB0B764E7C2}"/>
              </a:ext>
            </a:extLst>
          </p:cNvPr>
          <p:cNvSpPr/>
          <p:nvPr/>
        </p:nvSpPr>
        <p:spPr>
          <a:xfrm>
            <a:off x="26894" y="0"/>
            <a:ext cx="3402106"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solidFill>
                  <a:schemeClr val="tx1"/>
                </a:solidFill>
                <a:latin typeface="Cambria Math" panose="02040503050406030204" pitchFamily="18" charset="0"/>
                <a:ea typeface="Cambria Math" panose="02040503050406030204" pitchFamily="18" charset="0"/>
              </a:rPr>
              <a:t>She told them</a:t>
            </a:r>
          </a:p>
        </p:txBody>
      </p:sp>
      <p:pic>
        <p:nvPicPr>
          <p:cNvPr id="3" name="Picture 2">
            <a:extLst>
              <a:ext uri="{FF2B5EF4-FFF2-40B4-BE49-F238E27FC236}">
                <a16:creationId xmlns:a16="http://schemas.microsoft.com/office/drawing/2014/main" xmlns="" id="{C0197A56-67A1-B949-B0B3-6F3E37CD04B9}"/>
              </a:ext>
            </a:extLst>
          </p:cNvPr>
          <p:cNvPicPr>
            <a:picLocks noChangeAspect="1"/>
          </p:cNvPicPr>
          <p:nvPr/>
        </p:nvPicPr>
        <p:blipFill>
          <a:blip r:embed="rId2"/>
          <a:stretch>
            <a:fillRect/>
          </a:stretch>
        </p:blipFill>
        <p:spPr>
          <a:xfrm rot="20857786">
            <a:off x="-135996" y="1602918"/>
            <a:ext cx="4673600" cy="3505200"/>
          </a:xfrm>
          <a:prstGeom prst="rect">
            <a:avLst/>
          </a:prstGeom>
        </p:spPr>
      </p:pic>
      <p:sp>
        <p:nvSpPr>
          <p:cNvPr id="6" name="Rounded Rectangular Callout 5">
            <a:extLst>
              <a:ext uri="{FF2B5EF4-FFF2-40B4-BE49-F238E27FC236}">
                <a16:creationId xmlns:a16="http://schemas.microsoft.com/office/drawing/2014/main" xmlns="" id="{B584AD72-0F22-EB4B-A6E6-C32B1C250438}"/>
              </a:ext>
            </a:extLst>
          </p:cNvPr>
          <p:cNvSpPr/>
          <p:nvPr/>
        </p:nvSpPr>
        <p:spPr>
          <a:xfrm>
            <a:off x="4191000" y="304800"/>
            <a:ext cx="4800600" cy="5715000"/>
          </a:xfrm>
          <a:prstGeom prst="wedgeRoundRectCallout">
            <a:avLst>
              <a:gd name="adj1" fmla="val -61624"/>
              <a:gd name="adj2" fmla="val 1275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“Don’t call me Naomi, call me Mara, because the Almighty has made my life very bitter.  I went away full, but the LORD has brought me back empty.  Why call me Naomi? The LORD has afflicted me; the Almighty has brought misfortune upon me.”</a:t>
            </a:r>
          </a:p>
        </p:txBody>
      </p:sp>
      <p:sp>
        <p:nvSpPr>
          <p:cNvPr id="7" name="Rectangle 6">
            <a:extLst>
              <a:ext uri="{FF2B5EF4-FFF2-40B4-BE49-F238E27FC236}">
                <a16:creationId xmlns:a16="http://schemas.microsoft.com/office/drawing/2014/main" xmlns="" id="{035577F8-22C9-3943-A67B-47219B2A7E5D}"/>
              </a:ext>
            </a:extLst>
          </p:cNvPr>
          <p:cNvSpPr/>
          <p:nvPr/>
        </p:nvSpPr>
        <p:spPr>
          <a:xfrm>
            <a:off x="0" y="5692588"/>
            <a:ext cx="3402106"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solidFill>
                  <a:schemeClr val="tx1"/>
                </a:solidFill>
                <a:latin typeface="Cambria Math" panose="02040503050406030204" pitchFamily="18" charset="0"/>
                <a:ea typeface="Cambria Math" panose="02040503050406030204" pitchFamily="18" charset="0"/>
              </a:rPr>
              <a:t>Mara=Bitter</a:t>
            </a:r>
          </a:p>
        </p:txBody>
      </p:sp>
    </p:spTree>
    <p:extLst>
      <p:ext uri="{BB962C8B-B14F-4D97-AF65-F5344CB8AC3E}">
        <p14:creationId xmlns:p14="http://schemas.microsoft.com/office/powerpoint/2010/main" val="339739507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F79F69-C654-A545-ACAA-0BB0B764E7C2}"/>
              </a:ext>
            </a:extLst>
          </p:cNvPr>
          <p:cNvSpPr/>
          <p:nvPr/>
        </p:nvSpPr>
        <p:spPr>
          <a:xfrm>
            <a:off x="26894" y="0"/>
            <a:ext cx="9117106" cy="251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solidFill>
                  <a:schemeClr val="tx1"/>
                </a:solidFill>
                <a:latin typeface="Cambria Math" panose="02040503050406030204" pitchFamily="18" charset="0"/>
                <a:ea typeface="Cambria Math" panose="02040503050406030204" pitchFamily="18" charset="0"/>
              </a:rPr>
              <a:t>So Naomi returned from Moab accompanied by Ruth the Moabite, her daughter-in-law, arriving in Bethlehem as the barley harvest was beginning.</a:t>
            </a:r>
          </a:p>
        </p:txBody>
      </p:sp>
      <p:pic>
        <p:nvPicPr>
          <p:cNvPr id="4" name="Picture 3">
            <a:extLst>
              <a:ext uri="{FF2B5EF4-FFF2-40B4-BE49-F238E27FC236}">
                <a16:creationId xmlns:a16="http://schemas.microsoft.com/office/drawing/2014/main" xmlns="" id="{01427FCC-2BB7-AC46-B7BA-715C2AE11F1C}"/>
              </a:ext>
            </a:extLst>
          </p:cNvPr>
          <p:cNvPicPr>
            <a:picLocks noChangeAspect="1"/>
          </p:cNvPicPr>
          <p:nvPr/>
        </p:nvPicPr>
        <p:blipFill>
          <a:blip r:embed="rId2"/>
          <a:stretch>
            <a:fillRect/>
          </a:stretch>
        </p:blipFill>
        <p:spPr>
          <a:xfrm>
            <a:off x="1727947" y="2514600"/>
            <a:ext cx="5715000" cy="4286250"/>
          </a:xfrm>
          <a:prstGeom prst="rect">
            <a:avLst/>
          </a:prstGeom>
        </p:spPr>
      </p:pic>
      <p:sp>
        <p:nvSpPr>
          <p:cNvPr id="5" name="Oval 4">
            <a:extLst>
              <a:ext uri="{FF2B5EF4-FFF2-40B4-BE49-F238E27FC236}">
                <a16:creationId xmlns:a16="http://schemas.microsoft.com/office/drawing/2014/main" xmlns="" id="{9AC55741-39BD-9641-AB3A-FDC3A0192259}"/>
              </a:ext>
            </a:extLst>
          </p:cNvPr>
          <p:cNvSpPr/>
          <p:nvPr/>
        </p:nvSpPr>
        <p:spPr>
          <a:xfrm>
            <a:off x="1905000" y="3994337"/>
            <a:ext cx="2895600" cy="1524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8D1BCEBA-CAF9-2A4F-AF1A-290363E575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9050" y="2514599"/>
            <a:ext cx="1944949" cy="4322109"/>
          </a:xfrm>
          <a:prstGeom prst="rect">
            <a:avLst/>
          </a:prstGeom>
        </p:spPr>
      </p:pic>
      <p:pic>
        <p:nvPicPr>
          <p:cNvPr id="9" name="Picture 8">
            <a:extLst>
              <a:ext uri="{FF2B5EF4-FFF2-40B4-BE49-F238E27FC236}">
                <a16:creationId xmlns:a16="http://schemas.microsoft.com/office/drawing/2014/main" xmlns="" id="{2AFA0270-91A0-A145-AAAC-E837F3748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895" y="2514600"/>
            <a:ext cx="2063036" cy="4370294"/>
          </a:xfrm>
          <a:prstGeom prst="rect">
            <a:avLst/>
          </a:prstGeom>
        </p:spPr>
      </p:pic>
    </p:spTree>
    <p:extLst>
      <p:ext uri="{BB962C8B-B14F-4D97-AF65-F5344CB8AC3E}">
        <p14:creationId xmlns:p14="http://schemas.microsoft.com/office/powerpoint/2010/main" val="376227211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B850-FEDE-D242-80A2-BC906019ABAC}"/>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The Truth</a:t>
            </a:r>
          </a:p>
        </p:txBody>
      </p:sp>
      <p:sp>
        <p:nvSpPr>
          <p:cNvPr id="3" name="Content Placeholder 2">
            <a:extLst>
              <a:ext uri="{FF2B5EF4-FFF2-40B4-BE49-F238E27FC236}">
                <a16:creationId xmlns:a16="http://schemas.microsoft.com/office/drawing/2014/main" xmlns="" id="{D0ABC54E-6967-3A47-9B6B-A456E13A6B6A}"/>
              </a:ext>
            </a:extLst>
          </p:cNvPr>
          <p:cNvSpPr>
            <a:spLocks noGrp="1"/>
          </p:cNvSpPr>
          <p:nvPr>
            <p:ph idx="1"/>
          </p:nvPr>
        </p:nvSpPr>
        <p:spPr>
          <a:xfrm>
            <a:off x="266700" y="2728159"/>
            <a:ext cx="8610600" cy="3352800"/>
          </a:xfrm>
        </p:spPr>
        <p:txBody>
          <a:bodyPr>
            <a:normAutofit/>
          </a:bodyPr>
          <a:lstStyle/>
          <a:p>
            <a:pPr marL="0" indent="0" algn="ctr">
              <a:buNone/>
            </a:pPr>
            <a:r>
              <a:rPr lang="en-US" sz="5400" b="1" dirty="0">
                <a:solidFill>
                  <a:schemeClr val="accent2">
                    <a:lumMod val="20000"/>
                    <a:lumOff val="80000"/>
                  </a:schemeClr>
                </a:solidFill>
                <a:latin typeface="Cambria Math" panose="02040503050406030204" pitchFamily="18" charset="0"/>
                <a:ea typeface="Cambria Math" panose="02040503050406030204" pitchFamily="18" charset="0"/>
              </a:rPr>
              <a:t>The choice to follow God changes the direction of our lives.</a:t>
            </a:r>
          </a:p>
        </p:txBody>
      </p:sp>
    </p:spTree>
    <p:extLst>
      <p:ext uri="{BB962C8B-B14F-4D97-AF65-F5344CB8AC3E}">
        <p14:creationId xmlns:p14="http://schemas.microsoft.com/office/powerpoint/2010/main" val="127543137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6B88B-6604-9D45-9478-70B69BE9D2D6}"/>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Memory Verse</a:t>
            </a:r>
          </a:p>
        </p:txBody>
      </p:sp>
      <p:sp>
        <p:nvSpPr>
          <p:cNvPr id="3" name="Content Placeholder 2">
            <a:extLst>
              <a:ext uri="{FF2B5EF4-FFF2-40B4-BE49-F238E27FC236}">
                <a16:creationId xmlns:a16="http://schemas.microsoft.com/office/drawing/2014/main" xmlns="" id="{50A9CA46-F3A3-EA4E-9D12-86B98DBFDF7D}"/>
              </a:ext>
            </a:extLst>
          </p:cNvPr>
          <p:cNvSpPr>
            <a:spLocks noGrp="1"/>
          </p:cNvSpPr>
          <p:nvPr>
            <p:ph idx="1"/>
          </p:nvPr>
        </p:nvSpPr>
        <p:spPr>
          <a:xfrm>
            <a:off x="304800" y="2133600"/>
            <a:ext cx="8610599" cy="5038270"/>
          </a:xfrm>
        </p:spPr>
        <p:txBody>
          <a:bodyPr>
            <a:noAutofit/>
          </a:bodyPr>
          <a:lstStyle/>
          <a:p>
            <a:pPr marL="0" indent="0" algn="ctr">
              <a:buNone/>
            </a:pPr>
            <a:r>
              <a:rPr lang="en-US" sz="4800" dirty="0">
                <a:latin typeface="Cambria Math" panose="02040503050406030204" pitchFamily="18" charset="0"/>
                <a:ea typeface="Cambria Math" panose="02040503050406030204" pitchFamily="18" charset="0"/>
              </a:rPr>
              <a:t>“But Ruth replied, ‘Don’t urge me to leave you or to turn back from you.  Where you go I will go, and where you stay I will stay.  Your people will be my people and your God my God.’”</a:t>
            </a:r>
          </a:p>
        </p:txBody>
      </p:sp>
    </p:spTree>
    <p:extLst>
      <p:ext uri="{BB962C8B-B14F-4D97-AF65-F5344CB8AC3E}">
        <p14:creationId xmlns:p14="http://schemas.microsoft.com/office/powerpoint/2010/main" val="200346658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0" y="518831"/>
            <a:ext cx="9130553" cy="1447801"/>
          </a:xfrm>
          <a:effectLst>
            <a:outerShdw blurRad="50800" dist="38100" dir="5400000" algn="t" rotWithShape="0">
              <a:prstClr val="black">
                <a:alpha val="40000"/>
              </a:prstClr>
            </a:outerShdw>
          </a:effectLst>
        </p:spPr>
        <p:txBody>
          <a:bodyPr>
            <a:normAutofit/>
          </a:bodyPr>
          <a:lstStyle/>
          <a:p>
            <a:pPr algn="ctr" eaLnBrk="1" hangingPunct="1">
              <a:defRPr/>
            </a:pPr>
            <a:r>
              <a:rPr lang="en-US" sz="4400" b="1" dirty="0">
                <a:latin typeface="Cambria Math" panose="02040503050406030204" pitchFamily="18" charset="0"/>
                <a:ea typeface="Cambria Math" panose="02040503050406030204" pitchFamily="18" charset="0"/>
              </a:rPr>
              <a:t>In the days when the judges ruled, there was a famine in the land. </a:t>
            </a:r>
          </a:p>
        </p:txBody>
      </p:sp>
      <p:pic>
        <p:nvPicPr>
          <p:cNvPr id="8" name="Picture 7">
            <a:extLst>
              <a:ext uri="{FF2B5EF4-FFF2-40B4-BE49-F238E27FC236}">
                <a16:creationId xmlns:a16="http://schemas.microsoft.com/office/drawing/2014/main" xmlns="" id="{898CB0C1-501B-1444-B419-3E347B7C44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3962400" y="2362200"/>
            <a:ext cx="5562600" cy="4171950"/>
          </a:xfrm>
          <a:prstGeom prst="rect">
            <a:avLst/>
          </a:prstGeom>
        </p:spPr>
      </p:pic>
      <p:pic>
        <p:nvPicPr>
          <p:cNvPr id="9" name="Picture 8">
            <a:extLst>
              <a:ext uri="{FF2B5EF4-FFF2-40B4-BE49-F238E27FC236}">
                <a16:creationId xmlns:a16="http://schemas.microsoft.com/office/drawing/2014/main" xmlns="" id="{DB6BE06B-094E-E24E-8FC9-37BD76960B86}"/>
              </a:ext>
            </a:extLst>
          </p:cNvPr>
          <p:cNvPicPr>
            <a:picLocks noChangeAspect="1"/>
          </p:cNvPicPr>
          <p:nvPr/>
        </p:nvPicPr>
        <p:blipFill>
          <a:blip r:embed="rId4"/>
          <a:stretch>
            <a:fillRect/>
          </a:stretch>
        </p:blipFill>
        <p:spPr>
          <a:xfrm>
            <a:off x="152400" y="3900768"/>
            <a:ext cx="3979637" cy="2812676"/>
          </a:xfrm>
          <a:prstGeom prst="rect">
            <a:avLst/>
          </a:prstGeom>
        </p:spPr>
      </p:pic>
      <p:sp>
        <p:nvSpPr>
          <p:cNvPr id="10" name="Cloud Callout 9">
            <a:extLst>
              <a:ext uri="{FF2B5EF4-FFF2-40B4-BE49-F238E27FC236}">
                <a16:creationId xmlns:a16="http://schemas.microsoft.com/office/drawing/2014/main" xmlns="" id="{CAC512EF-ADBD-FB44-AF0E-67994C867B28}"/>
              </a:ext>
            </a:extLst>
          </p:cNvPr>
          <p:cNvSpPr/>
          <p:nvPr/>
        </p:nvSpPr>
        <p:spPr>
          <a:xfrm>
            <a:off x="838200" y="1828800"/>
            <a:ext cx="3886200" cy="1676400"/>
          </a:xfrm>
          <a:prstGeom prst="cloudCallout">
            <a:avLst>
              <a:gd name="adj1" fmla="val -27292"/>
              <a:gd name="adj2" fmla="val 903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latin typeface="Cambria Math" panose="02040503050406030204" pitchFamily="18" charset="0"/>
                <a:ea typeface="Cambria Math" panose="02040503050406030204" pitchFamily="18" charset="0"/>
              </a:rPr>
              <a:t>We are so hungry!!!!</a:t>
            </a: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0C2179D-EF08-C04D-9B6D-AF34614F6A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2991206"/>
            <a:ext cx="2819400" cy="3652405"/>
          </a:xfrm>
          <a:prstGeom prst="rect">
            <a:avLst/>
          </a:prstGeom>
        </p:spPr>
      </p:pic>
      <p:sp>
        <p:nvSpPr>
          <p:cNvPr id="7" name="Rectangle 4">
            <a:extLst>
              <a:ext uri="{FF2B5EF4-FFF2-40B4-BE49-F238E27FC236}">
                <a16:creationId xmlns:a16="http://schemas.microsoft.com/office/drawing/2014/main" xmlns="" id="{51AFF992-3706-2843-904F-722C261AD09A}"/>
              </a:ext>
            </a:extLst>
          </p:cNvPr>
          <p:cNvSpPr txBox="1">
            <a:spLocks noChangeArrowheads="1"/>
          </p:cNvSpPr>
          <p:nvPr/>
        </p:nvSpPr>
        <p:spPr>
          <a:xfrm>
            <a:off x="125506" y="342900"/>
            <a:ext cx="8991600" cy="2819400"/>
          </a:xfrm>
          <a:prstGeom prst="rect">
            <a:avLst/>
          </a:prstGeom>
          <a:effectLst>
            <a:outerShdw blurRad="50800" dist="38100" dir="5400000" algn="t" rotWithShape="0">
              <a:prstClr val="black">
                <a:alpha val="40000"/>
              </a:prstClr>
            </a:outerShdw>
          </a:effectLst>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defRPr/>
            </a:pPr>
            <a:r>
              <a:rPr lang="en-US" sz="4400" b="1" dirty="0">
                <a:latin typeface="Cambria Math" panose="02040503050406030204" pitchFamily="18" charset="0"/>
                <a:ea typeface="Cambria Math" panose="02040503050406030204" pitchFamily="18" charset="0"/>
              </a:rPr>
              <a:t>So a man from Bethlehem in Judah, together with his wife and two sons, went to live for a while in the country of Moab. </a:t>
            </a:r>
          </a:p>
        </p:txBody>
      </p:sp>
      <p:pic>
        <p:nvPicPr>
          <p:cNvPr id="5" name="Picture 4">
            <a:extLst>
              <a:ext uri="{FF2B5EF4-FFF2-40B4-BE49-F238E27FC236}">
                <a16:creationId xmlns:a16="http://schemas.microsoft.com/office/drawing/2014/main" xmlns="" id="{EE88BC4C-594E-F748-991D-E194B8510797}"/>
              </a:ext>
            </a:extLst>
          </p:cNvPr>
          <p:cNvPicPr>
            <a:picLocks noChangeAspect="1"/>
          </p:cNvPicPr>
          <p:nvPr/>
        </p:nvPicPr>
        <p:blipFill>
          <a:blip r:embed="rId3"/>
          <a:stretch>
            <a:fillRect/>
          </a:stretch>
        </p:blipFill>
        <p:spPr>
          <a:xfrm>
            <a:off x="304800" y="3024849"/>
            <a:ext cx="4876800" cy="3657601"/>
          </a:xfrm>
          <a:prstGeom prst="rect">
            <a:avLst/>
          </a:prstGeom>
        </p:spPr>
      </p:pic>
      <p:sp>
        <p:nvSpPr>
          <p:cNvPr id="8" name="U-Turn Arrow 7">
            <a:extLst>
              <a:ext uri="{FF2B5EF4-FFF2-40B4-BE49-F238E27FC236}">
                <a16:creationId xmlns:a16="http://schemas.microsoft.com/office/drawing/2014/main" xmlns="" id="{79CE8C7E-E2D7-4741-8904-97D58973A496}"/>
              </a:ext>
            </a:extLst>
          </p:cNvPr>
          <p:cNvSpPr/>
          <p:nvPr/>
        </p:nvSpPr>
        <p:spPr>
          <a:xfrm>
            <a:off x="5360894" y="2725283"/>
            <a:ext cx="2514600" cy="1524000"/>
          </a:xfrm>
          <a:prstGeom prst="uturnArrow">
            <a:avLst>
              <a:gd name="adj1" fmla="val 32059"/>
              <a:gd name="adj2" fmla="val 25000"/>
              <a:gd name="adj3" fmla="val 25000"/>
              <a:gd name="adj4" fmla="val 28456"/>
              <a:gd name="adj5" fmla="val 7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670595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5859" y="152400"/>
            <a:ext cx="9008889" cy="2057400"/>
          </a:xfrm>
          <a:effectLst>
            <a:outerShdw blurRad="50800" dist="38100" dir="5400000" algn="t" rotWithShape="0">
              <a:prstClr val="black">
                <a:alpha val="40000"/>
              </a:prstClr>
            </a:outerShdw>
          </a:effectLst>
        </p:spPr>
        <p:txBody>
          <a:bodyPr>
            <a:noAutofit/>
          </a:bodyPr>
          <a:lstStyle/>
          <a:p>
            <a:pPr algn="ctr" eaLnBrk="1" hangingPunct="1">
              <a:defRPr/>
            </a:pPr>
            <a:r>
              <a:rPr lang="en-US" sz="4800" b="1" dirty="0">
                <a:latin typeface="Cambria Math" panose="02040503050406030204" pitchFamily="18" charset="0"/>
                <a:ea typeface="Cambria Math" panose="02040503050406030204" pitchFamily="18" charset="0"/>
              </a:rPr>
              <a:t>The man’s name was Elimelek, his wife’s name was Naomi, and the names of his two sons were</a:t>
            </a:r>
          </a:p>
        </p:txBody>
      </p:sp>
      <p:pic>
        <p:nvPicPr>
          <p:cNvPr id="2" name="Picture 1">
            <a:extLst>
              <a:ext uri="{FF2B5EF4-FFF2-40B4-BE49-F238E27FC236}">
                <a16:creationId xmlns:a16="http://schemas.microsoft.com/office/drawing/2014/main" xmlns="" id="{9D42F342-9C5C-394E-915E-F3DB9FE9FF72}"/>
              </a:ext>
            </a:extLst>
          </p:cNvPr>
          <p:cNvPicPr>
            <a:picLocks noChangeAspect="1"/>
          </p:cNvPicPr>
          <p:nvPr/>
        </p:nvPicPr>
        <p:blipFill>
          <a:blip r:embed="rId2"/>
          <a:stretch>
            <a:fillRect/>
          </a:stretch>
        </p:blipFill>
        <p:spPr>
          <a:xfrm>
            <a:off x="3329748" y="2589679"/>
            <a:ext cx="5715000" cy="4286250"/>
          </a:xfrm>
          <a:prstGeom prst="rect">
            <a:avLst/>
          </a:prstGeom>
        </p:spPr>
      </p:pic>
      <p:sp>
        <p:nvSpPr>
          <p:cNvPr id="5" name="Right Arrow 4">
            <a:extLst>
              <a:ext uri="{FF2B5EF4-FFF2-40B4-BE49-F238E27FC236}">
                <a16:creationId xmlns:a16="http://schemas.microsoft.com/office/drawing/2014/main" xmlns="" id="{6D1EADF9-180C-C940-8B24-8C5F655FC32B}"/>
              </a:ext>
            </a:extLst>
          </p:cNvPr>
          <p:cNvSpPr/>
          <p:nvPr/>
        </p:nvSpPr>
        <p:spPr>
          <a:xfrm>
            <a:off x="1219200" y="3512507"/>
            <a:ext cx="2391472" cy="122029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a:solidFill>
                  <a:schemeClr val="bg1"/>
                </a:solidFill>
                <a:latin typeface="Cambria Math" panose="02040503050406030204" pitchFamily="18" charset="0"/>
                <a:ea typeface="Cambria Math" panose="02040503050406030204" pitchFamily="18" charset="0"/>
              </a:rPr>
              <a:t>Mahlon</a:t>
            </a:r>
            <a:endParaRPr lang="en-US" sz="3600" dirty="0">
              <a:solidFill>
                <a:schemeClr val="bg1"/>
              </a:solidFill>
              <a:latin typeface="Cambria Math" panose="02040503050406030204" pitchFamily="18" charset="0"/>
              <a:ea typeface="Cambria Math" panose="02040503050406030204" pitchFamily="18" charset="0"/>
            </a:endParaRPr>
          </a:p>
        </p:txBody>
      </p:sp>
      <p:sp>
        <p:nvSpPr>
          <p:cNvPr id="8" name="Right Arrow 7">
            <a:extLst>
              <a:ext uri="{FF2B5EF4-FFF2-40B4-BE49-F238E27FC236}">
                <a16:creationId xmlns:a16="http://schemas.microsoft.com/office/drawing/2014/main" xmlns="" id="{51331128-BE9D-4243-87D9-217233B25416}"/>
              </a:ext>
            </a:extLst>
          </p:cNvPr>
          <p:cNvSpPr/>
          <p:nvPr/>
        </p:nvSpPr>
        <p:spPr>
          <a:xfrm>
            <a:off x="3344567" y="5655632"/>
            <a:ext cx="2391472" cy="122029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a:solidFill>
                  <a:schemeClr val="bg1"/>
                </a:solidFill>
                <a:latin typeface="Cambria Math" panose="02040503050406030204" pitchFamily="18" charset="0"/>
                <a:ea typeface="Cambria Math" panose="02040503050406030204" pitchFamily="18" charset="0"/>
              </a:rPr>
              <a:t>Kilion</a:t>
            </a:r>
            <a:endParaRPr lang="en-US" sz="36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7166888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xmlns="" id="{6592F57F-5B21-4F41-9C49-813E513F6119}"/>
              </a:ext>
            </a:extLst>
          </p:cNvPr>
          <p:cNvSpPr/>
          <p:nvPr/>
        </p:nvSpPr>
        <p:spPr>
          <a:xfrm>
            <a:off x="40341" y="466725"/>
            <a:ext cx="9067800" cy="1447800"/>
          </a:xfrm>
          <a:prstGeom prst="wedgeRoundRectCallout">
            <a:avLst>
              <a:gd name="adj1" fmla="val -20197"/>
              <a:gd name="adj2" fmla="val -601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Cambria Math" panose="02040503050406030204" pitchFamily="18" charset="0"/>
                <a:ea typeface="Cambria Math" panose="02040503050406030204" pitchFamily="18" charset="0"/>
              </a:rPr>
              <a:t>They were </a:t>
            </a:r>
            <a:r>
              <a:rPr lang="en-US" sz="4800" b="1" dirty="0" err="1">
                <a:solidFill>
                  <a:schemeClr val="tx1"/>
                </a:solidFill>
                <a:latin typeface="Cambria Math" panose="02040503050406030204" pitchFamily="18" charset="0"/>
                <a:ea typeface="Cambria Math" panose="02040503050406030204" pitchFamily="18" charset="0"/>
              </a:rPr>
              <a:t>Ephrathites</a:t>
            </a:r>
            <a:r>
              <a:rPr lang="en-US" sz="4800" b="1" dirty="0">
                <a:solidFill>
                  <a:schemeClr val="tx1"/>
                </a:solidFill>
                <a:latin typeface="Cambria Math" panose="02040503050406030204" pitchFamily="18" charset="0"/>
                <a:ea typeface="Cambria Math" panose="02040503050406030204" pitchFamily="18" charset="0"/>
              </a:rPr>
              <a:t> from Bethlehem, Judah. And they went to Moab and lived there. </a:t>
            </a:r>
          </a:p>
        </p:txBody>
      </p:sp>
      <p:pic>
        <p:nvPicPr>
          <p:cNvPr id="2" name="Picture 1">
            <a:extLst>
              <a:ext uri="{FF2B5EF4-FFF2-40B4-BE49-F238E27FC236}">
                <a16:creationId xmlns:a16="http://schemas.microsoft.com/office/drawing/2014/main" xmlns="" id="{1E43C468-7E49-4347-8EDE-07528C6BF069}"/>
              </a:ext>
            </a:extLst>
          </p:cNvPr>
          <p:cNvPicPr>
            <a:picLocks noChangeAspect="1"/>
          </p:cNvPicPr>
          <p:nvPr/>
        </p:nvPicPr>
        <p:blipFill>
          <a:blip r:embed="rId2"/>
          <a:stretch>
            <a:fillRect/>
          </a:stretch>
        </p:blipFill>
        <p:spPr>
          <a:xfrm>
            <a:off x="1602441" y="2286000"/>
            <a:ext cx="5943600" cy="4457700"/>
          </a:xfrm>
          <a:prstGeom prst="rect">
            <a:avLst/>
          </a:prstGeom>
        </p:spPr>
      </p:pic>
      <p:sp>
        <p:nvSpPr>
          <p:cNvPr id="3" name="Oval 2">
            <a:extLst>
              <a:ext uri="{FF2B5EF4-FFF2-40B4-BE49-F238E27FC236}">
                <a16:creationId xmlns:a16="http://schemas.microsoft.com/office/drawing/2014/main" xmlns="" id="{C51D0542-0462-CC48-8DCD-B3DBB13BA002}"/>
              </a:ext>
            </a:extLst>
          </p:cNvPr>
          <p:cNvSpPr/>
          <p:nvPr/>
        </p:nvSpPr>
        <p:spPr>
          <a:xfrm>
            <a:off x="4343400" y="4514850"/>
            <a:ext cx="2514600" cy="22288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92793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B72B7EE-981E-A149-B546-CB0E5CA8FC08}"/>
              </a:ext>
            </a:extLst>
          </p:cNvPr>
          <p:cNvPicPr>
            <a:picLocks noChangeAspect="1"/>
          </p:cNvPicPr>
          <p:nvPr/>
        </p:nvPicPr>
        <p:blipFill>
          <a:blip r:embed="rId2"/>
          <a:stretch>
            <a:fillRect/>
          </a:stretch>
        </p:blipFill>
        <p:spPr>
          <a:xfrm>
            <a:off x="3505200" y="2628900"/>
            <a:ext cx="5638800" cy="4229100"/>
          </a:xfrm>
          <a:prstGeom prst="rect">
            <a:avLst/>
          </a:prstGeom>
        </p:spPr>
      </p:pic>
      <p:sp>
        <p:nvSpPr>
          <p:cNvPr id="5" name="TextBox 4">
            <a:extLst>
              <a:ext uri="{FF2B5EF4-FFF2-40B4-BE49-F238E27FC236}">
                <a16:creationId xmlns:a16="http://schemas.microsoft.com/office/drawing/2014/main" xmlns="" id="{4A40F04F-B3CD-A34D-96F3-D0812395ADC3}"/>
              </a:ext>
            </a:extLst>
          </p:cNvPr>
          <p:cNvSpPr txBox="1"/>
          <p:nvPr/>
        </p:nvSpPr>
        <p:spPr>
          <a:xfrm>
            <a:off x="228600" y="304800"/>
            <a:ext cx="8763000" cy="2308324"/>
          </a:xfrm>
          <a:prstGeom prst="rect">
            <a:avLst/>
          </a:prstGeom>
          <a:noFill/>
        </p:spPr>
        <p:txBody>
          <a:bodyPr wrap="square" rtlCol="0">
            <a:spAutoFit/>
          </a:bodyPr>
          <a:lstStyle/>
          <a:p>
            <a:pPr algn="ctr"/>
            <a:r>
              <a:rPr lang="en-US" sz="3600" b="1" dirty="0">
                <a:latin typeface="Cambria Math" panose="02040503050406030204" pitchFamily="18" charset="0"/>
                <a:ea typeface="Cambria Math" panose="02040503050406030204" pitchFamily="18" charset="0"/>
              </a:rPr>
              <a:t>Now Elimelek, Naomi’s husband, died, and she was left with her two sons.  They married Moabite women, one named Orpah and the other Ruth</a:t>
            </a:r>
          </a:p>
        </p:txBody>
      </p:sp>
      <p:sp>
        <p:nvSpPr>
          <p:cNvPr id="11" name="Rectangle 10">
            <a:extLst>
              <a:ext uri="{FF2B5EF4-FFF2-40B4-BE49-F238E27FC236}">
                <a16:creationId xmlns:a16="http://schemas.microsoft.com/office/drawing/2014/main" xmlns="" id="{5F8E1BDA-F791-CC47-906E-26B73D00B713}"/>
              </a:ext>
            </a:extLst>
          </p:cNvPr>
          <p:cNvSpPr/>
          <p:nvPr/>
        </p:nvSpPr>
        <p:spPr>
          <a:xfrm rot="20497687">
            <a:off x="550124" y="2914766"/>
            <a:ext cx="206338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itannic Bold" panose="020B0903060703020204" pitchFamily="34" charset="77"/>
                <a:ea typeface="Cambria Math" panose="02040503050406030204" pitchFamily="18" charset="0"/>
              </a:rPr>
              <a:t>Orpah</a:t>
            </a:r>
          </a:p>
        </p:txBody>
      </p:sp>
      <p:sp>
        <p:nvSpPr>
          <p:cNvPr id="12" name="Rectangle 11">
            <a:extLst>
              <a:ext uri="{FF2B5EF4-FFF2-40B4-BE49-F238E27FC236}">
                <a16:creationId xmlns:a16="http://schemas.microsoft.com/office/drawing/2014/main" xmlns="" id="{4B1ADE81-4118-F642-A337-2BC920353C54}"/>
              </a:ext>
            </a:extLst>
          </p:cNvPr>
          <p:cNvSpPr/>
          <p:nvPr/>
        </p:nvSpPr>
        <p:spPr>
          <a:xfrm rot="20497687">
            <a:off x="1669256" y="3678072"/>
            <a:ext cx="62388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itannic Bold" panose="020B0903060703020204" pitchFamily="34" charset="77"/>
                <a:ea typeface="Cambria Math" panose="02040503050406030204" pitchFamily="18" charset="0"/>
              </a:rPr>
              <a:t>&amp;</a:t>
            </a:r>
          </a:p>
        </p:txBody>
      </p:sp>
      <p:sp>
        <p:nvSpPr>
          <p:cNvPr id="13" name="Rectangle 12">
            <a:extLst>
              <a:ext uri="{FF2B5EF4-FFF2-40B4-BE49-F238E27FC236}">
                <a16:creationId xmlns:a16="http://schemas.microsoft.com/office/drawing/2014/main" xmlns="" id="{23107678-0B24-B349-97FA-35EFFBF08361}"/>
              </a:ext>
            </a:extLst>
          </p:cNvPr>
          <p:cNvSpPr/>
          <p:nvPr/>
        </p:nvSpPr>
        <p:spPr>
          <a:xfrm rot="995896">
            <a:off x="1025677" y="4668230"/>
            <a:ext cx="162736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itannic Bold" panose="020B0903060703020204" pitchFamily="34" charset="77"/>
                <a:ea typeface="Cambria Math" panose="02040503050406030204" pitchFamily="18" charset="0"/>
              </a:rPr>
              <a:t>Ruth</a:t>
            </a:r>
          </a:p>
        </p:txBody>
      </p:sp>
    </p:spTree>
    <p:extLst>
      <p:ext uri="{BB962C8B-B14F-4D97-AF65-F5344CB8AC3E}">
        <p14:creationId xmlns:p14="http://schemas.microsoft.com/office/powerpoint/2010/main" val="263814719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theme/theme1.xml><?xml version="1.0" encoding="utf-8"?>
<a:theme xmlns:a="http://schemas.openxmlformats.org/drawingml/2006/main" name="Berli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{CB67E72A-3635-124E-89D3-879513B43D97}tf10001057</Template>
  <TotalTime>8074</TotalTime>
  <Words>753</Words>
  <Application>Microsoft Office PowerPoint</Application>
  <PresentationFormat>On-screen Show (4:3)</PresentationFormat>
  <Paragraphs>49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Britannic Bold</vt:lpstr>
      <vt:lpstr>Cambria Math</vt:lpstr>
      <vt:lpstr>Trebuchet MS</vt:lpstr>
      <vt:lpstr>Berlin</vt:lpstr>
      <vt:lpstr>PowerPoint Presentation</vt:lpstr>
      <vt:lpstr>Faith Words</vt:lpstr>
      <vt:lpstr>The Truth</vt:lpstr>
      <vt:lpstr>Memory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183</cp:revision>
  <dcterms:created xsi:type="dcterms:W3CDTF">2009-08-14T18:45:46Z</dcterms:created>
  <dcterms:modified xsi:type="dcterms:W3CDTF">2022-01-28T23:05:26Z</dcterms:modified>
</cp:coreProperties>
</file>