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5" r:id="rId1"/>
  </p:sldMasterIdLst>
  <p:sldIdLst>
    <p:sldId id="348" r:id="rId2"/>
    <p:sldId id="351" r:id="rId3"/>
    <p:sldId id="396" r:id="rId4"/>
    <p:sldId id="354" r:id="rId5"/>
    <p:sldId id="256" r:id="rId6"/>
    <p:sldId id="407" r:id="rId7"/>
    <p:sldId id="408" r:id="rId8"/>
    <p:sldId id="409" r:id="rId9"/>
    <p:sldId id="410" r:id="rId10"/>
    <p:sldId id="411" r:id="rId11"/>
    <p:sldId id="412" r:id="rId12"/>
    <p:sldId id="414" r:id="rId13"/>
    <p:sldId id="415" r:id="rId14"/>
    <p:sldId id="416" r:id="rId15"/>
    <p:sldId id="417" r:id="rId16"/>
    <p:sldId id="418" r:id="rId17"/>
    <p:sldId id="419" r:id="rId18"/>
    <p:sldId id="420" r:id="rId19"/>
    <p:sldId id="421" r:id="rId20"/>
    <p:sldId id="422" r:id="rId21"/>
    <p:sldId id="424" r:id="rId22"/>
    <p:sldId id="425" r:id="rId23"/>
    <p:sldId id="426" r:id="rId24"/>
    <p:sldId id="427" r:id="rId25"/>
    <p:sldId id="428" r:id="rId26"/>
    <p:sldId id="429" r:id="rId27"/>
    <p:sldId id="430" r:id="rId28"/>
    <p:sldId id="431" r:id="rId29"/>
    <p:sldId id="432" r:id="rId30"/>
    <p:sldId id="433" r:id="rId31"/>
    <p:sldId id="437" r:id="rId32"/>
    <p:sldId id="438" r:id="rId33"/>
    <p:sldId id="439" r:id="rId34"/>
    <p:sldId id="440" r:id="rId35"/>
    <p:sldId id="441" r:id="rId36"/>
    <p:sldId id="442" r:id="rId37"/>
    <p:sldId id="443"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DFF"/>
    <a:srgbClr val="FFCC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6"/>
  </p:normalViewPr>
  <p:slideViewPr>
    <p:cSldViewPr>
      <p:cViewPr varScale="1">
        <p:scale>
          <a:sx n="110" d="100"/>
          <a:sy n="110" d="100"/>
        </p:scale>
        <p:origin x="16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pPr>
              <a:defRPr/>
            </a:pPr>
            <a:endParaRPr lang="en-US"/>
          </a:p>
        </p:txBody>
      </p:sp>
      <p:sp>
        <p:nvSpPr>
          <p:cNvPr id="5" name="Footer Placeholder 4"/>
          <p:cNvSpPr>
            <a:spLocks noGrp="1"/>
          </p:cNvSpPr>
          <p:nvPr>
            <p:ph type="ftr" sz="quarter" idx="11"/>
          </p:nvPr>
        </p:nvSpPr>
        <p:spPr>
          <a:xfrm>
            <a:off x="533401" y="5936189"/>
            <a:ext cx="4021666" cy="365125"/>
          </a:xfrm>
        </p:spPr>
        <p:txBody>
          <a:bodyPr/>
          <a:lstStyle/>
          <a:p>
            <a:pPr>
              <a:defRPr/>
            </a:pPr>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0B2E19B1-85BA-44A5-8349-239F7CBBDA85}" type="slidenum">
              <a:rPr lang="en-US" altLang="en-US" smtClean="0"/>
              <a:pPr/>
              <a:t>‹#›</a:t>
            </a:fld>
            <a:endParaRPr lang="en-US" altLang="en-US"/>
          </a:p>
        </p:txBody>
      </p:sp>
    </p:spTree>
    <p:extLst>
      <p:ext uri="{BB962C8B-B14F-4D97-AF65-F5344CB8AC3E}">
        <p14:creationId xmlns:p14="http://schemas.microsoft.com/office/powerpoint/2010/main" val="272696969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194947647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113187171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C85CD645-5532-47A2-B253-E052285A258B}" type="slidenum">
              <a:rPr lang="en-US" altLang="en-US" smtClean="0"/>
              <a:pPr/>
              <a:t>‹#›</a:t>
            </a:fld>
            <a:endParaRPr lang="en-US" alt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67330995"/>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95067325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261547888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907211468"/>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6F6FC8A-50D7-401A-B757-A30751587282}" type="slidenum">
              <a:rPr lang="en-US" altLang="en-US" smtClean="0"/>
              <a:pPr/>
              <a:t>‹#›</a:t>
            </a:fld>
            <a:endParaRPr lang="en-US" altLang="en-US"/>
          </a:p>
        </p:txBody>
      </p:sp>
    </p:spTree>
    <p:extLst>
      <p:ext uri="{BB962C8B-B14F-4D97-AF65-F5344CB8AC3E}">
        <p14:creationId xmlns:p14="http://schemas.microsoft.com/office/powerpoint/2010/main" val="117338413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bwMode="ltGray">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pPr>
              <a:defRPr/>
            </a:pPr>
            <a:endParaRPr lang="en-US"/>
          </a:p>
        </p:txBody>
      </p:sp>
      <p:sp>
        <p:nvSpPr>
          <p:cNvPr id="5" name="Footer Placeholder 4"/>
          <p:cNvSpPr>
            <a:spLocks noGrp="1"/>
          </p:cNvSpPr>
          <p:nvPr>
            <p:ph type="ftr" sz="quarter" idx="11"/>
          </p:nvPr>
        </p:nvSpPr>
        <p:spPr>
          <a:xfrm>
            <a:off x="510241" y="5936189"/>
            <a:ext cx="4518959" cy="365125"/>
          </a:xfrm>
        </p:spPr>
        <p:txBody>
          <a:bodyPr/>
          <a:lstStyle/>
          <a:p>
            <a:pPr>
              <a:defRPr/>
            </a:pPr>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3AD0D3B7-DEB9-4F7A-889A-C853B6919727}" type="slidenum">
              <a:rPr lang="en-US" altLang="en-US" smtClean="0"/>
              <a:pPr/>
              <a:t>‹#›</a:t>
            </a:fld>
            <a:endParaRPr lang="en-US" altLang="en-US"/>
          </a:p>
        </p:txBody>
      </p:sp>
    </p:spTree>
    <p:extLst>
      <p:ext uri="{BB962C8B-B14F-4D97-AF65-F5344CB8AC3E}">
        <p14:creationId xmlns:p14="http://schemas.microsoft.com/office/powerpoint/2010/main" val="86668115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699019C-C4CF-4AB3-8CB0-FEC1340A829A}" type="slidenum">
              <a:rPr lang="en-US" altLang="en-US" smtClean="0"/>
              <a:pPr/>
              <a:t>‹#›</a:t>
            </a:fld>
            <a:endParaRPr lang="en-US" altLang="en-US"/>
          </a:p>
        </p:txBody>
      </p:sp>
    </p:spTree>
    <p:extLst>
      <p:ext uri="{BB962C8B-B14F-4D97-AF65-F5344CB8AC3E}">
        <p14:creationId xmlns:p14="http://schemas.microsoft.com/office/powerpoint/2010/main" val="2462031870"/>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65810" y="5936188"/>
            <a:ext cx="2057400" cy="365125"/>
          </a:xfrm>
        </p:spPr>
        <p:txBody>
          <a:bodyPr/>
          <a:lstStyle/>
          <a:p>
            <a:pPr>
              <a:defRPr/>
            </a:pPr>
            <a:endParaRPr lang="en-US"/>
          </a:p>
        </p:txBody>
      </p:sp>
      <p:sp>
        <p:nvSpPr>
          <p:cNvPr id="5" name="Footer Placeholder 4"/>
          <p:cNvSpPr>
            <a:spLocks noGrp="1"/>
          </p:cNvSpPr>
          <p:nvPr>
            <p:ph type="ftr" sz="quarter" idx="11"/>
          </p:nvPr>
        </p:nvSpPr>
        <p:spPr>
          <a:xfrm>
            <a:off x="533400" y="5936189"/>
            <a:ext cx="4834673" cy="365125"/>
          </a:xfrm>
        </p:spPr>
        <p:txBody>
          <a:bodyPr/>
          <a:lstStyle/>
          <a:p>
            <a:pPr>
              <a:defRPr/>
            </a:pPr>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99DB8498-325C-45B3-8FF3-22720BB921CE}" type="slidenum">
              <a:rPr lang="en-US" altLang="en-US" smtClean="0"/>
              <a:pPr/>
              <a:t>‹#›</a:t>
            </a:fld>
            <a:endParaRPr lang="en-US" altLang="en-US"/>
          </a:p>
        </p:txBody>
      </p:sp>
    </p:spTree>
    <p:extLst>
      <p:ext uri="{BB962C8B-B14F-4D97-AF65-F5344CB8AC3E}">
        <p14:creationId xmlns:p14="http://schemas.microsoft.com/office/powerpoint/2010/main" val="40245286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C53AADB-07A4-41F1-8D56-CB754F5876CC}" type="slidenum">
              <a:rPr lang="en-US" altLang="en-US" smtClean="0"/>
              <a:pPr/>
              <a:t>‹#›</a:t>
            </a:fld>
            <a:endParaRPr lang="en-US" altLang="en-US"/>
          </a:p>
        </p:txBody>
      </p:sp>
    </p:spTree>
    <p:extLst>
      <p:ext uri="{BB962C8B-B14F-4D97-AF65-F5344CB8AC3E}">
        <p14:creationId xmlns:p14="http://schemas.microsoft.com/office/powerpoint/2010/main" val="40112021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361AD5CD-1C70-4699-A00A-19F0C6C2350E}" type="slidenum">
              <a:rPr lang="en-US" altLang="en-US" smtClean="0"/>
              <a:pPr/>
              <a:t>‹#›</a:t>
            </a:fld>
            <a:endParaRPr lang="en-US" altLang="en-US"/>
          </a:p>
        </p:txBody>
      </p:sp>
    </p:spTree>
    <p:extLst>
      <p:ext uri="{BB962C8B-B14F-4D97-AF65-F5344CB8AC3E}">
        <p14:creationId xmlns:p14="http://schemas.microsoft.com/office/powerpoint/2010/main" val="2059099438"/>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C5D6E0-CA14-4B33-A36A-34B450FB25F7}" type="slidenum">
              <a:rPr lang="en-US" altLang="en-US" smtClean="0"/>
              <a:pPr/>
              <a:t>‹#›</a:t>
            </a:fld>
            <a:endParaRPr lang="en-US" altLang="en-US"/>
          </a:p>
        </p:txBody>
      </p:sp>
    </p:spTree>
    <p:extLst>
      <p:ext uri="{BB962C8B-B14F-4D97-AF65-F5344CB8AC3E}">
        <p14:creationId xmlns:p14="http://schemas.microsoft.com/office/powerpoint/2010/main" val="420037358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42FD4E7-5BF4-4953-9C95-FC23106160CF}" type="slidenum">
              <a:rPr lang="en-US" altLang="en-US" smtClean="0"/>
              <a:pPr/>
              <a:t>‹#›</a:t>
            </a:fld>
            <a:endParaRPr lang="en-US" altLang="en-US"/>
          </a:p>
        </p:txBody>
      </p:sp>
    </p:spTree>
    <p:extLst>
      <p:ext uri="{BB962C8B-B14F-4D97-AF65-F5344CB8AC3E}">
        <p14:creationId xmlns:p14="http://schemas.microsoft.com/office/powerpoint/2010/main" val="395656901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941A479-8778-417D-AE7F-F1A3B151909C}" type="slidenum">
              <a:rPr lang="en-US" altLang="en-US" smtClean="0"/>
              <a:pPr/>
              <a:t>‹#›</a:t>
            </a:fld>
            <a:endParaRPr lang="en-US" altLang="en-US"/>
          </a:p>
        </p:txBody>
      </p:sp>
    </p:spTree>
    <p:extLst>
      <p:ext uri="{BB962C8B-B14F-4D97-AF65-F5344CB8AC3E}">
        <p14:creationId xmlns:p14="http://schemas.microsoft.com/office/powerpoint/2010/main" val="289953990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9CFF83A-1423-4D72-9CC1-C6B72D81BC5C}" type="slidenum">
              <a:rPr lang="en-US" altLang="en-US" smtClean="0"/>
              <a:pPr/>
              <a:t>‹#›</a:t>
            </a:fld>
            <a:endParaRPr lang="en-US" altLang="en-US"/>
          </a:p>
        </p:txBody>
      </p:sp>
    </p:spTree>
    <p:extLst>
      <p:ext uri="{BB962C8B-B14F-4D97-AF65-F5344CB8AC3E}">
        <p14:creationId xmlns:p14="http://schemas.microsoft.com/office/powerpoint/2010/main" val="3286534023"/>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cstate="email">
            <a:alphaModFix amt="10000"/>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85CD645-5532-47A2-B253-E052285A258B}" type="slidenum">
              <a:rPr lang="en-US" altLang="en-US" smtClean="0"/>
              <a:pPr/>
              <a:t>‹#›</a:t>
            </a:fld>
            <a:endParaRPr lang="en-US" altLang="en-US"/>
          </a:p>
        </p:txBody>
      </p:sp>
    </p:spTree>
    <p:extLst>
      <p:ext uri="{BB962C8B-B14F-4D97-AF65-F5344CB8AC3E}">
        <p14:creationId xmlns:p14="http://schemas.microsoft.com/office/powerpoint/2010/main" val="3365736302"/>
      </p:ext>
    </p:extLst>
  </p:cSld>
  <p:clrMap bg1="dk1" tx1="lt1" bg2="dk2"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Lst>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F90E4CAF-A610-D44B-8179-AA8CE04F9BE8}"/>
              </a:ext>
            </a:extLst>
          </p:cNvPr>
          <p:cNvSpPr txBox="1"/>
          <p:nvPr/>
        </p:nvSpPr>
        <p:spPr>
          <a:xfrm>
            <a:off x="2667000" y="1290935"/>
            <a:ext cx="6469743" cy="923330"/>
          </a:xfrm>
          <a:prstGeom prst="rect">
            <a:avLst/>
          </a:prstGeom>
          <a:noFill/>
        </p:spPr>
        <p:txBody>
          <a:bodyPr wrap="square" rtlCol="0">
            <a:spAutoFit/>
          </a:bodyPr>
          <a:lstStyle/>
          <a:p>
            <a:r>
              <a:rPr lang="en-US" sz="5400" b="1" dirty="0">
                <a:latin typeface="Cambria Math" panose="02040503050406030204" pitchFamily="18" charset="0"/>
                <a:ea typeface="Cambria Math" panose="02040503050406030204" pitchFamily="18" charset="0"/>
              </a:rPr>
              <a:t>Samson’s Last Stand</a:t>
            </a:r>
          </a:p>
        </p:txBody>
      </p:sp>
      <p:pic>
        <p:nvPicPr>
          <p:cNvPr id="2" name="Picture 1">
            <a:extLst>
              <a:ext uri="{FF2B5EF4-FFF2-40B4-BE49-F238E27FC236}">
                <a16:creationId xmlns="" xmlns:a16="http://schemas.microsoft.com/office/drawing/2014/main" id="{3DB18336-E015-814A-A896-4AB9E0F39DE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435" b="96103" l="3518" r="99046">
                        <a14:foregroundMark x1="28145" y1="23778" x2="28145" y2="23778"/>
                        <a14:foregroundMark x1="29517" y1="22787" x2="29517" y2="22787"/>
                        <a14:foregroundMark x1="29934" y1="22259" x2="29934" y2="22259"/>
                        <a14:foregroundMark x1="30829" y1="23778" x2="30829" y2="23778"/>
                        <a14:foregroundMark x1="26357" y1="24240" x2="26357" y2="24240"/>
                      </a14:backgroundRemoval>
                    </a14:imgEffect>
                  </a14:imgLayer>
                </a14:imgProps>
              </a:ext>
              <a:ext uri="{28A0092B-C50C-407E-A947-70E740481C1C}">
                <a14:useLocalDpi xmlns:a14="http://schemas.microsoft.com/office/drawing/2010/main"/>
              </a:ext>
            </a:extLst>
          </a:blip>
          <a:stretch>
            <a:fillRect/>
          </a:stretch>
        </p:blipFill>
        <p:spPr>
          <a:xfrm>
            <a:off x="228600" y="457200"/>
            <a:ext cx="3210443" cy="2900126"/>
          </a:xfrm>
          <a:prstGeom prst="rect">
            <a:avLst/>
          </a:prstGeom>
        </p:spPr>
      </p:pic>
      <p:sp>
        <p:nvSpPr>
          <p:cNvPr id="5" name="Subtitle 4">
            <a:extLst>
              <a:ext uri="{FF2B5EF4-FFF2-40B4-BE49-F238E27FC236}">
                <a16:creationId xmlns="" xmlns:a16="http://schemas.microsoft.com/office/drawing/2014/main" id="{0D6E66E1-F420-294B-B38C-86AE300FBBB8}"/>
              </a:ext>
            </a:extLst>
          </p:cNvPr>
          <p:cNvSpPr>
            <a:spLocks noGrp="1"/>
          </p:cNvSpPr>
          <p:nvPr>
            <p:ph type="subTitle" idx="1"/>
          </p:nvPr>
        </p:nvSpPr>
        <p:spPr>
          <a:xfrm>
            <a:off x="457200" y="3044432"/>
            <a:ext cx="6108101" cy="1117687"/>
          </a:xfrm>
        </p:spPr>
        <p:txBody>
          <a:bodyPr>
            <a:normAutofit/>
          </a:bodyPr>
          <a:lstStyle/>
          <a:p>
            <a:r>
              <a:rPr lang="en-US" sz="5400" dirty="0">
                <a:latin typeface="Cambria Math" panose="02040503050406030204" pitchFamily="18" charset="0"/>
                <a:ea typeface="Cambria Math" panose="02040503050406030204" pitchFamily="18" charset="0"/>
              </a:rPr>
              <a:t>Judges 16:1-31</a:t>
            </a:r>
          </a:p>
        </p:txBody>
      </p:sp>
    </p:spTree>
    <p:extLst>
      <p:ext uri="{BB962C8B-B14F-4D97-AF65-F5344CB8AC3E}">
        <p14:creationId xmlns:p14="http://schemas.microsoft.com/office/powerpoint/2010/main" val="1936183909"/>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204252" y="48042"/>
            <a:ext cx="8914348" cy="1446550"/>
          </a:xfrm>
          <a:prstGeom prst="rect">
            <a:avLst/>
          </a:prstGeom>
          <a:noFill/>
        </p:spPr>
        <p:txBody>
          <a:bodyPr wrap="square" rtlCol="0">
            <a:spAutoFit/>
          </a:bodyPr>
          <a:lstStyle/>
          <a:p>
            <a:r>
              <a:rPr lang="en-US" sz="4400" b="1" dirty="0">
                <a:latin typeface="Cambria Math" panose="02040503050406030204" pitchFamily="18" charset="0"/>
                <a:ea typeface="Cambria Math" panose="02040503050406030204" pitchFamily="18" charset="0"/>
              </a:rPr>
              <a:t>The rulers of the Philistines went to her and said,</a:t>
            </a:r>
          </a:p>
        </p:txBody>
      </p:sp>
      <p:pic>
        <p:nvPicPr>
          <p:cNvPr id="3" name="Picture 2">
            <a:extLst>
              <a:ext uri="{FF2B5EF4-FFF2-40B4-BE49-F238E27FC236}">
                <a16:creationId xmlns="" xmlns:a16="http://schemas.microsoft.com/office/drawing/2014/main" id="{C5C92142-6A90-7D42-88EC-1B5236425EF8}"/>
              </a:ext>
            </a:extLst>
          </p:cNvPr>
          <p:cNvPicPr>
            <a:picLocks noChangeAspect="1"/>
          </p:cNvPicPr>
          <p:nvPr/>
        </p:nvPicPr>
        <p:blipFill>
          <a:blip r:embed="rId2"/>
          <a:stretch>
            <a:fillRect/>
          </a:stretch>
        </p:blipFill>
        <p:spPr>
          <a:xfrm>
            <a:off x="0" y="2667000"/>
            <a:ext cx="5588000" cy="4191000"/>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5588000" y="990600"/>
            <a:ext cx="3556000" cy="5257800"/>
          </a:xfrm>
          <a:prstGeom prst="wedgeRoundRectCallout">
            <a:avLst>
              <a:gd name="adj1" fmla="val -60867"/>
              <a:gd name="adj2" fmla="val -1160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“See if you can lure him into showing you the secret of his strength and how we can overpower him so we may tie him up and subdue him.  Each of us will give you 11 hundred shekels of silver.”</a:t>
            </a:r>
          </a:p>
        </p:txBody>
      </p:sp>
      <p:sp>
        <p:nvSpPr>
          <p:cNvPr id="4" name="Cloud Callout 3">
            <a:extLst>
              <a:ext uri="{FF2B5EF4-FFF2-40B4-BE49-F238E27FC236}">
                <a16:creationId xmlns="" xmlns:a16="http://schemas.microsoft.com/office/drawing/2014/main" id="{A646F85B-A58A-054C-95D7-60A31D3B6816}"/>
              </a:ext>
            </a:extLst>
          </p:cNvPr>
          <p:cNvSpPr/>
          <p:nvPr/>
        </p:nvSpPr>
        <p:spPr>
          <a:xfrm>
            <a:off x="838200" y="1691970"/>
            <a:ext cx="2209800" cy="1477208"/>
          </a:xfrm>
          <a:prstGeom prst="cloudCallou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Cambria Math" panose="02040503050406030204" pitchFamily="18" charset="0"/>
                <a:ea typeface="Cambria Math" panose="02040503050406030204" pitchFamily="18" charset="0"/>
              </a:rPr>
              <a:t>$1,100!!</a:t>
            </a:r>
          </a:p>
        </p:txBody>
      </p:sp>
    </p:spTree>
    <p:extLst>
      <p:ext uri="{BB962C8B-B14F-4D97-AF65-F5344CB8AC3E}">
        <p14:creationId xmlns:p14="http://schemas.microsoft.com/office/powerpoint/2010/main" val="380684758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204252" y="48042"/>
            <a:ext cx="8914348" cy="769441"/>
          </a:xfrm>
          <a:prstGeom prst="rect">
            <a:avLst/>
          </a:prstGeom>
          <a:noFill/>
        </p:spPr>
        <p:txBody>
          <a:bodyPr wrap="square" rtlCol="0">
            <a:spAutoFit/>
          </a:bodyPr>
          <a:lstStyle/>
          <a:p>
            <a:r>
              <a:rPr lang="en-US" sz="4400" b="1" dirty="0">
                <a:latin typeface="Cambria Math" panose="02040503050406030204" pitchFamily="18" charset="0"/>
                <a:ea typeface="Cambria Math" panose="02040503050406030204" pitchFamily="18" charset="0"/>
              </a:rPr>
              <a:t>So Delilah said to Samson, </a:t>
            </a:r>
          </a:p>
        </p:txBody>
      </p:sp>
      <p:sp>
        <p:nvSpPr>
          <p:cNvPr id="6" name="Rounded Rectangular Callout 5">
            <a:extLst>
              <a:ext uri="{FF2B5EF4-FFF2-40B4-BE49-F238E27FC236}">
                <a16:creationId xmlns="" xmlns:a16="http://schemas.microsoft.com/office/drawing/2014/main" id="{FBAA7B7B-A152-1841-B5C0-684030A95E27}"/>
              </a:ext>
            </a:extLst>
          </p:cNvPr>
          <p:cNvSpPr/>
          <p:nvPr/>
        </p:nvSpPr>
        <p:spPr>
          <a:xfrm>
            <a:off x="222395" y="1066799"/>
            <a:ext cx="4800600" cy="1905000"/>
          </a:xfrm>
          <a:prstGeom prst="wedgeRoundRectCallout">
            <a:avLst>
              <a:gd name="adj1" fmla="val -25493"/>
              <a:gd name="adj2" fmla="val 74491"/>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“Tell me the secret of your great strength and how you can be tied up and subdued.”</a:t>
            </a:r>
          </a:p>
        </p:txBody>
      </p:sp>
      <p:pic>
        <p:nvPicPr>
          <p:cNvPr id="2" name="Picture 1">
            <a:extLst>
              <a:ext uri="{FF2B5EF4-FFF2-40B4-BE49-F238E27FC236}">
                <a16:creationId xmlns="" xmlns:a16="http://schemas.microsoft.com/office/drawing/2014/main" id="{911D7E1C-35FD-7E41-B3A0-1B477F2F3F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05200"/>
            <a:ext cx="4470400" cy="3352800"/>
          </a:xfrm>
          <a:prstGeom prst="rect">
            <a:avLst/>
          </a:prstGeom>
        </p:spPr>
      </p:pic>
      <p:sp>
        <p:nvSpPr>
          <p:cNvPr id="8" name="Rounded Rectangular Callout 7">
            <a:extLst>
              <a:ext uri="{FF2B5EF4-FFF2-40B4-BE49-F238E27FC236}">
                <a16:creationId xmlns="" xmlns:a16="http://schemas.microsoft.com/office/drawing/2014/main" id="{5A5D24F4-C176-E449-BC60-C722C5C34F8E}"/>
              </a:ext>
            </a:extLst>
          </p:cNvPr>
          <p:cNvSpPr/>
          <p:nvPr/>
        </p:nvSpPr>
        <p:spPr>
          <a:xfrm>
            <a:off x="4648200" y="3221116"/>
            <a:ext cx="4267200" cy="2798683"/>
          </a:xfrm>
          <a:prstGeom prst="wedgeRoundRectCallout">
            <a:avLst>
              <a:gd name="adj1" fmla="val -60867"/>
              <a:gd name="adj2" fmla="val -1160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“If anyone ties me with seven fresh bowstrings that have not been dried, I’ll become as weak as any other man.”</a:t>
            </a:r>
          </a:p>
        </p:txBody>
      </p:sp>
      <p:sp>
        <p:nvSpPr>
          <p:cNvPr id="9" name="TextBox 8">
            <a:extLst>
              <a:ext uri="{FF2B5EF4-FFF2-40B4-BE49-F238E27FC236}">
                <a16:creationId xmlns="" xmlns:a16="http://schemas.microsoft.com/office/drawing/2014/main" id="{C4AF4018-2DAA-174B-A040-1B43122F8864}"/>
              </a:ext>
            </a:extLst>
          </p:cNvPr>
          <p:cNvSpPr txBox="1"/>
          <p:nvPr/>
        </p:nvSpPr>
        <p:spPr>
          <a:xfrm>
            <a:off x="5308600" y="1496079"/>
            <a:ext cx="3810000" cy="1323439"/>
          </a:xfrm>
          <a:prstGeom prst="rect">
            <a:avLst/>
          </a:prstGeom>
          <a:noFill/>
        </p:spPr>
        <p:txBody>
          <a:bodyPr wrap="square" rtlCol="0">
            <a:spAutoFit/>
          </a:bodyPr>
          <a:lstStyle/>
          <a:p>
            <a:r>
              <a:rPr lang="en-US" sz="4000" b="1" dirty="0">
                <a:latin typeface="Cambria Math" panose="02040503050406030204" pitchFamily="18" charset="0"/>
                <a:ea typeface="Cambria Math" panose="02040503050406030204" pitchFamily="18" charset="0"/>
              </a:rPr>
              <a:t>Samson answered her</a:t>
            </a:r>
            <a:r>
              <a:rPr lang="en-US" sz="2800" b="1"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412520460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3452" y="48042"/>
            <a:ext cx="8914348" cy="2554545"/>
          </a:xfrm>
          <a:prstGeom prst="rect">
            <a:avLst/>
          </a:prstGeom>
          <a:noFill/>
        </p:spPr>
        <p:txBody>
          <a:bodyPr wrap="square" rtlCol="0">
            <a:spAutoFit/>
          </a:bodyPr>
          <a:lstStyle/>
          <a:p>
            <a:r>
              <a:rPr lang="en-US" sz="4000" b="1" dirty="0">
                <a:latin typeface="Cambria Math" panose="02040503050406030204" pitchFamily="18" charset="0"/>
                <a:ea typeface="Cambria Math" panose="02040503050406030204" pitchFamily="18" charset="0"/>
              </a:rPr>
              <a:t>Then the rulers of the Philistines brought her seven fresh bowstrings that had not been dried, and she tied him with them.</a:t>
            </a:r>
          </a:p>
        </p:txBody>
      </p:sp>
      <p:pic>
        <p:nvPicPr>
          <p:cNvPr id="3" name="Picture 2">
            <a:extLst>
              <a:ext uri="{FF2B5EF4-FFF2-40B4-BE49-F238E27FC236}">
                <a16:creationId xmlns="" xmlns:a16="http://schemas.microsoft.com/office/drawing/2014/main" id="{D5E9CE4C-7934-5C47-A25E-2643E52F1959}"/>
              </a:ext>
            </a:extLst>
          </p:cNvPr>
          <p:cNvPicPr>
            <a:picLocks noChangeAspect="1"/>
          </p:cNvPicPr>
          <p:nvPr/>
        </p:nvPicPr>
        <p:blipFill>
          <a:blip r:embed="rId2"/>
          <a:stretch>
            <a:fillRect/>
          </a:stretch>
        </p:blipFill>
        <p:spPr>
          <a:xfrm>
            <a:off x="0" y="3091924"/>
            <a:ext cx="5021435" cy="3766076"/>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5508172" y="2286000"/>
            <a:ext cx="3559628" cy="1905000"/>
          </a:xfrm>
          <a:prstGeom prst="wedgeRoundRectCallout">
            <a:avLst>
              <a:gd name="adj1" fmla="val -62914"/>
              <a:gd name="adj2" fmla="val 3792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bg1"/>
                </a:solidFill>
                <a:latin typeface="Cambria Math" panose="02040503050406030204" pitchFamily="18" charset="0"/>
                <a:ea typeface="Cambria Math" panose="02040503050406030204" pitchFamily="18" charset="0"/>
              </a:rPr>
              <a:t>“Samson, the Philistines are upon you!”</a:t>
            </a:r>
          </a:p>
        </p:txBody>
      </p:sp>
    </p:spTree>
    <p:extLst>
      <p:ext uri="{BB962C8B-B14F-4D97-AF65-F5344CB8AC3E}">
        <p14:creationId xmlns:p14="http://schemas.microsoft.com/office/powerpoint/2010/main" val="9359908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3452" y="48042"/>
            <a:ext cx="8914348" cy="2123658"/>
          </a:xfrm>
          <a:prstGeom prst="rect">
            <a:avLst/>
          </a:prstGeom>
          <a:noFill/>
        </p:spPr>
        <p:txBody>
          <a:bodyPr wrap="square" rtlCol="0">
            <a:spAutoFit/>
          </a:bodyPr>
          <a:lstStyle/>
          <a:p>
            <a:pPr algn="ctr"/>
            <a:r>
              <a:rPr lang="en-US" sz="4400" b="1" dirty="0">
                <a:latin typeface="Cambria Math" panose="02040503050406030204" pitchFamily="18" charset="0"/>
                <a:ea typeface="Cambria Math" panose="02040503050406030204" pitchFamily="18" charset="0"/>
              </a:rPr>
              <a:t>But he snapped the bowstrings as easily as a piece of string snaps when it comes close to a flame. </a:t>
            </a:r>
          </a:p>
        </p:txBody>
      </p:sp>
      <p:pic>
        <p:nvPicPr>
          <p:cNvPr id="2" name="Picture 1">
            <a:extLst>
              <a:ext uri="{FF2B5EF4-FFF2-40B4-BE49-F238E27FC236}">
                <a16:creationId xmlns="" xmlns:a16="http://schemas.microsoft.com/office/drawing/2014/main" id="{212DD51A-1DF8-F046-A330-781DBE00063D}"/>
              </a:ext>
            </a:extLst>
          </p:cNvPr>
          <p:cNvPicPr>
            <a:picLocks noChangeAspect="1"/>
          </p:cNvPicPr>
          <p:nvPr/>
        </p:nvPicPr>
        <p:blipFill>
          <a:blip r:embed="rId2"/>
          <a:stretch>
            <a:fillRect/>
          </a:stretch>
        </p:blipFill>
        <p:spPr>
          <a:xfrm>
            <a:off x="1600726" y="2317750"/>
            <a:ext cx="6019800" cy="4514850"/>
          </a:xfrm>
          <a:prstGeom prst="rect">
            <a:avLst/>
          </a:prstGeom>
        </p:spPr>
      </p:pic>
    </p:spTree>
    <p:extLst>
      <p:ext uri="{BB962C8B-B14F-4D97-AF65-F5344CB8AC3E}">
        <p14:creationId xmlns:p14="http://schemas.microsoft.com/office/powerpoint/2010/main" val="4135002333"/>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0" y="48042"/>
            <a:ext cx="9144000" cy="707886"/>
          </a:xfrm>
          <a:prstGeom prst="rect">
            <a:avLst/>
          </a:prstGeom>
          <a:solidFill>
            <a:schemeClr val="bg1"/>
          </a:solidFill>
        </p:spPr>
        <p:txBody>
          <a:bodyPr wrap="square" rtlCol="0">
            <a:spAutoFit/>
          </a:bodyPr>
          <a:lstStyle/>
          <a:p>
            <a:pPr algn="ctr"/>
            <a:r>
              <a:rPr lang="en-US" sz="4000" b="1" dirty="0">
                <a:latin typeface="Cambria Math" panose="02040503050406030204" pitchFamily="18" charset="0"/>
                <a:ea typeface="Cambria Math" panose="02040503050406030204" pitchFamily="18" charset="0"/>
              </a:rPr>
              <a:t>Then Delilah said to Samson,</a:t>
            </a:r>
          </a:p>
        </p:txBody>
      </p:sp>
      <p:pic>
        <p:nvPicPr>
          <p:cNvPr id="2" name="Picture 1">
            <a:extLst>
              <a:ext uri="{FF2B5EF4-FFF2-40B4-BE49-F238E27FC236}">
                <a16:creationId xmlns="" xmlns:a16="http://schemas.microsoft.com/office/drawing/2014/main" id="{9078598C-FB2D-CD41-8471-9327E2680311}"/>
              </a:ext>
            </a:extLst>
          </p:cNvPr>
          <p:cNvPicPr>
            <a:picLocks noChangeAspect="1"/>
          </p:cNvPicPr>
          <p:nvPr/>
        </p:nvPicPr>
        <p:blipFill>
          <a:blip r:embed="rId2"/>
          <a:stretch>
            <a:fillRect/>
          </a:stretch>
        </p:blipFill>
        <p:spPr>
          <a:xfrm>
            <a:off x="3733800" y="2819400"/>
            <a:ext cx="5410200" cy="4057650"/>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3578679" y="755928"/>
            <a:ext cx="5412921" cy="2063472"/>
          </a:xfrm>
          <a:prstGeom prst="wedgeRoundRectCallout">
            <a:avLst>
              <a:gd name="adj1" fmla="val 19668"/>
              <a:gd name="adj2" fmla="val 6435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chemeClr val="bg1"/>
                </a:solidFill>
                <a:latin typeface="Cambria Math" panose="02040503050406030204" pitchFamily="18" charset="0"/>
                <a:ea typeface="Cambria Math" panose="02040503050406030204" pitchFamily="18" charset="0"/>
              </a:rPr>
              <a:t>“You have made a fool of me; you lied to me.  Come now, tell me how you can be tied.”</a:t>
            </a:r>
          </a:p>
        </p:txBody>
      </p:sp>
      <p:sp>
        <p:nvSpPr>
          <p:cNvPr id="8" name="Rounded Rectangular Callout 7">
            <a:extLst>
              <a:ext uri="{FF2B5EF4-FFF2-40B4-BE49-F238E27FC236}">
                <a16:creationId xmlns="" xmlns:a16="http://schemas.microsoft.com/office/drawing/2014/main" id="{88C16AA4-460E-E444-B86C-83BFB8D2A210}"/>
              </a:ext>
            </a:extLst>
          </p:cNvPr>
          <p:cNvSpPr/>
          <p:nvPr/>
        </p:nvSpPr>
        <p:spPr>
          <a:xfrm>
            <a:off x="174172" y="2700250"/>
            <a:ext cx="3352800" cy="4157750"/>
          </a:xfrm>
          <a:prstGeom prst="wedgeRoundRectCallout">
            <a:avLst>
              <a:gd name="adj1" fmla="val 64689"/>
              <a:gd name="adj2" fmla="val -17686"/>
              <a:gd name="adj3" fmla="val 16667"/>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chemeClr val="bg1"/>
                </a:solidFill>
                <a:latin typeface="Cambria Math" panose="02040503050406030204" pitchFamily="18" charset="0"/>
                <a:ea typeface="Cambria Math" panose="02040503050406030204" pitchFamily="18" charset="0"/>
              </a:rPr>
              <a:t>“If anyone ties me securely with new ropes that have never been used, I’ll become as weak as any other man.”</a:t>
            </a:r>
          </a:p>
        </p:txBody>
      </p:sp>
      <p:sp>
        <p:nvSpPr>
          <p:cNvPr id="9" name="TextBox 8">
            <a:extLst>
              <a:ext uri="{FF2B5EF4-FFF2-40B4-BE49-F238E27FC236}">
                <a16:creationId xmlns="" xmlns:a16="http://schemas.microsoft.com/office/drawing/2014/main" id="{9D90821A-2289-D14B-8CB8-E0DA1940E8E0}"/>
              </a:ext>
            </a:extLst>
          </p:cNvPr>
          <p:cNvSpPr txBox="1"/>
          <p:nvPr/>
        </p:nvSpPr>
        <p:spPr>
          <a:xfrm>
            <a:off x="268061" y="1905000"/>
            <a:ext cx="3042557" cy="707886"/>
          </a:xfrm>
          <a:prstGeom prst="rect">
            <a:avLst/>
          </a:prstGeom>
          <a:solidFill>
            <a:schemeClr val="bg1"/>
          </a:solidFill>
        </p:spPr>
        <p:txBody>
          <a:bodyPr wrap="square" rtlCol="0">
            <a:spAutoFit/>
          </a:bodyPr>
          <a:lstStyle/>
          <a:p>
            <a:pPr algn="ctr"/>
            <a:r>
              <a:rPr lang="en-US" sz="4000" b="1" dirty="0">
                <a:latin typeface="Cambria Math" panose="02040503050406030204" pitchFamily="18" charset="0"/>
                <a:ea typeface="Cambria Math" panose="02040503050406030204" pitchFamily="18" charset="0"/>
              </a:rPr>
              <a:t>He said,</a:t>
            </a:r>
          </a:p>
        </p:txBody>
      </p:sp>
    </p:spTree>
    <p:extLst>
      <p:ext uri="{BB962C8B-B14F-4D97-AF65-F5344CB8AC3E}">
        <p14:creationId xmlns:p14="http://schemas.microsoft.com/office/powerpoint/2010/main" val="88077697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1938992"/>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So Delilah took new ropes and tied him with them.  Then, with men hidden in the room, she called to him,</a:t>
            </a:r>
          </a:p>
        </p:txBody>
      </p:sp>
      <p:sp>
        <p:nvSpPr>
          <p:cNvPr id="6" name="Rounded Rectangular Callout 5">
            <a:extLst>
              <a:ext uri="{FF2B5EF4-FFF2-40B4-BE49-F238E27FC236}">
                <a16:creationId xmlns="" xmlns:a16="http://schemas.microsoft.com/office/drawing/2014/main" id="{FBAA7B7B-A152-1841-B5C0-684030A95E27}"/>
              </a:ext>
            </a:extLst>
          </p:cNvPr>
          <p:cNvSpPr/>
          <p:nvPr/>
        </p:nvSpPr>
        <p:spPr>
          <a:xfrm>
            <a:off x="5508172" y="2286000"/>
            <a:ext cx="3559628" cy="1905000"/>
          </a:xfrm>
          <a:prstGeom prst="wedgeRoundRectCallout">
            <a:avLst>
              <a:gd name="adj1" fmla="val -62914"/>
              <a:gd name="adj2" fmla="val 37920"/>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bg1"/>
                </a:solidFill>
                <a:latin typeface="Cambria Math" panose="02040503050406030204" pitchFamily="18" charset="0"/>
                <a:ea typeface="Cambria Math" panose="02040503050406030204" pitchFamily="18" charset="0"/>
              </a:rPr>
              <a:t>“Samson, the Philistines are upon you!”</a:t>
            </a:r>
          </a:p>
        </p:txBody>
      </p:sp>
      <p:pic>
        <p:nvPicPr>
          <p:cNvPr id="2" name="Picture 1">
            <a:extLst>
              <a:ext uri="{FF2B5EF4-FFF2-40B4-BE49-F238E27FC236}">
                <a16:creationId xmlns="" xmlns:a16="http://schemas.microsoft.com/office/drawing/2014/main" id="{E20F2909-C726-D34D-953F-935A866CA8E5}"/>
              </a:ext>
            </a:extLst>
          </p:cNvPr>
          <p:cNvPicPr>
            <a:picLocks noChangeAspect="1"/>
          </p:cNvPicPr>
          <p:nvPr/>
        </p:nvPicPr>
        <p:blipFill>
          <a:blip r:embed="rId2"/>
          <a:stretch>
            <a:fillRect/>
          </a:stretch>
        </p:blipFill>
        <p:spPr>
          <a:xfrm>
            <a:off x="127000" y="3429000"/>
            <a:ext cx="4572000" cy="3429000"/>
          </a:xfrm>
          <a:prstGeom prst="rect">
            <a:avLst/>
          </a:prstGeom>
        </p:spPr>
      </p:pic>
    </p:spTree>
    <p:extLst>
      <p:ext uri="{BB962C8B-B14F-4D97-AF65-F5344CB8AC3E}">
        <p14:creationId xmlns:p14="http://schemas.microsoft.com/office/powerpoint/2010/main" val="90189801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1323439"/>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But he snapped the ropes off his arms as if they were threads.  </a:t>
            </a:r>
          </a:p>
        </p:txBody>
      </p:sp>
      <p:pic>
        <p:nvPicPr>
          <p:cNvPr id="3" name="Picture 2">
            <a:extLst>
              <a:ext uri="{FF2B5EF4-FFF2-40B4-BE49-F238E27FC236}">
                <a16:creationId xmlns="" xmlns:a16="http://schemas.microsoft.com/office/drawing/2014/main" id="{15554D90-0B72-9C4E-90F7-7EAA35B84576}"/>
              </a:ext>
            </a:extLst>
          </p:cNvPr>
          <p:cNvPicPr>
            <a:picLocks noChangeAspect="1"/>
          </p:cNvPicPr>
          <p:nvPr/>
        </p:nvPicPr>
        <p:blipFill>
          <a:blip r:embed="rId2"/>
          <a:stretch>
            <a:fillRect/>
          </a:stretch>
        </p:blipFill>
        <p:spPr>
          <a:xfrm>
            <a:off x="1299028" y="1948543"/>
            <a:ext cx="6545943" cy="4909457"/>
          </a:xfrm>
          <a:prstGeom prst="rect">
            <a:avLst/>
          </a:prstGeom>
        </p:spPr>
      </p:pic>
    </p:spTree>
    <p:extLst>
      <p:ext uri="{BB962C8B-B14F-4D97-AF65-F5344CB8AC3E}">
        <p14:creationId xmlns:p14="http://schemas.microsoft.com/office/powerpoint/2010/main" val="6070791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399" y="21771"/>
            <a:ext cx="8839200" cy="707886"/>
          </a:xfrm>
          <a:prstGeom prst="rect">
            <a:avLst/>
          </a:prstGeom>
          <a:solidFill>
            <a:schemeClr val="bg1"/>
          </a:solidFill>
        </p:spPr>
        <p:txBody>
          <a:bodyPr wrap="square" rtlCol="0">
            <a:spAutoFit/>
          </a:bodyPr>
          <a:lstStyle/>
          <a:p>
            <a:pPr algn="ctr"/>
            <a:r>
              <a:rPr lang="en-US" sz="4000" b="1" dirty="0">
                <a:latin typeface="Cambria Math" panose="02040503050406030204" pitchFamily="18" charset="0"/>
                <a:ea typeface="Cambria Math" panose="02040503050406030204" pitchFamily="18" charset="0"/>
              </a:rPr>
              <a:t>Delilah then said to Samson,</a:t>
            </a:r>
          </a:p>
        </p:txBody>
      </p:sp>
      <p:pic>
        <p:nvPicPr>
          <p:cNvPr id="2" name="Picture 1">
            <a:extLst>
              <a:ext uri="{FF2B5EF4-FFF2-40B4-BE49-F238E27FC236}">
                <a16:creationId xmlns="" xmlns:a16="http://schemas.microsoft.com/office/drawing/2014/main" id="{C88C9363-CB9E-E748-81EF-325247DF3931}"/>
              </a:ext>
            </a:extLst>
          </p:cNvPr>
          <p:cNvPicPr>
            <a:picLocks noChangeAspect="1"/>
          </p:cNvPicPr>
          <p:nvPr/>
        </p:nvPicPr>
        <p:blipFill>
          <a:blip r:embed="rId2"/>
          <a:stretch>
            <a:fillRect/>
          </a:stretch>
        </p:blipFill>
        <p:spPr>
          <a:xfrm>
            <a:off x="4114799" y="3176971"/>
            <a:ext cx="4876800" cy="3657600"/>
          </a:xfrm>
          <a:prstGeom prst="rect">
            <a:avLst/>
          </a:prstGeom>
        </p:spPr>
      </p:pic>
      <p:sp>
        <p:nvSpPr>
          <p:cNvPr id="5" name="Rounded Rectangular Callout 4">
            <a:extLst>
              <a:ext uri="{FF2B5EF4-FFF2-40B4-BE49-F238E27FC236}">
                <a16:creationId xmlns="" xmlns:a16="http://schemas.microsoft.com/office/drawing/2014/main" id="{EC24915E-3021-DE46-B3E7-2C72FB3E7514}"/>
              </a:ext>
            </a:extLst>
          </p:cNvPr>
          <p:cNvSpPr/>
          <p:nvPr/>
        </p:nvSpPr>
        <p:spPr>
          <a:xfrm>
            <a:off x="3501572" y="824001"/>
            <a:ext cx="5486398" cy="1868400"/>
          </a:xfrm>
          <a:prstGeom prst="wedgeRoundRectCallout">
            <a:avLst>
              <a:gd name="adj1" fmla="val 22381"/>
              <a:gd name="adj2" fmla="val 87838"/>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“All this time you have been making a fool of me and lying to me.  Tell me how you can be tied.”</a:t>
            </a:r>
          </a:p>
        </p:txBody>
      </p:sp>
      <p:sp>
        <p:nvSpPr>
          <p:cNvPr id="6" name="Rounded Rectangular Callout 5">
            <a:extLst>
              <a:ext uri="{FF2B5EF4-FFF2-40B4-BE49-F238E27FC236}">
                <a16:creationId xmlns="" xmlns:a16="http://schemas.microsoft.com/office/drawing/2014/main" id="{8727C0A1-CCFB-714E-9F7A-A1DD02291D4B}"/>
              </a:ext>
            </a:extLst>
          </p:cNvPr>
          <p:cNvSpPr/>
          <p:nvPr/>
        </p:nvSpPr>
        <p:spPr>
          <a:xfrm>
            <a:off x="228600" y="3048000"/>
            <a:ext cx="3505200" cy="3485914"/>
          </a:xfrm>
          <a:prstGeom prst="wedgeRoundRectCallout">
            <a:avLst>
              <a:gd name="adj1" fmla="val 63375"/>
              <a:gd name="adj2" fmla="val 2246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“If you weave the seven braids of my head into the fabric on the loom and tighten it with the pin. I’ll become as weak as any other man.”</a:t>
            </a:r>
          </a:p>
        </p:txBody>
      </p:sp>
      <p:sp>
        <p:nvSpPr>
          <p:cNvPr id="8" name="TextBox 7">
            <a:extLst>
              <a:ext uri="{FF2B5EF4-FFF2-40B4-BE49-F238E27FC236}">
                <a16:creationId xmlns="" xmlns:a16="http://schemas.microsoft.com/office/drawing/2014/main" id="{C5A38436-538C-1942-A740-480E0E1E37AF}"/>
              </a:ext>
            </a:extLst>
          </p:cNvPr>
          <p:cNvSpPr txBox="1"/>
          <p:nvPr/>
        </p:nvSpPr>
        <p:spPr>
          <a:xfrm>
            <a:off x="228600" y="2430791"/>
            <a:ext cx="3374573" cy="523220"/>
          </a:xfrm>
          <a:prstGeom prst="rect">
            <a:avLst/>
          </a:prstGeom>
          <a:solidFill>
            <a:schemeClr val="bg1"/>
          </a:solidFill>
        </p:spPr>
        <p:txBody>
          <a:bodyPr wrap="square" rtlCol="0">
            <a:spAutoFit/>
          </a:bodyPr>
          <a:lstStyle/>
          <a:p>
            <a:pPr algn="ctr"/>
            <a:r>
              <a:rPr lang="en-US" sz="2800" b="1" dirty="0">
                <a:latin typeface="Cambria Math" panose="02040503050406030204" pitchFamily="18" charset="0"/>
                <a:ea typeface="Cambria Math" panose="02040503050406030204" pitchFamily="18" charset="0"/>
              </a:rPr>
              <a:t>He replied,</a:t>
            </a:r>
          </a:p>
        </p:txBody>
      </p:sp>
    </p:spTree>
    <p:extLst>
      <p:ext uri="{BB962C8B-B14F-4D97-AF65-F5344CB8AC3E}">
        <p14:creationId xmlns:p14="http://schemas.microsoft.com/office/powerpoint/2010/main" val="27492041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707886"/>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Again she called to him,</a:t>
            </a:r>
          </a:p>
        </p:txBody>
      </p:sp>
      <p:pic>
        <p:nvPicPr>
          <p:cNvPr id="3" name="Picture 2">
            <a:extLst>
              <a:ext uri="{FF2B5EF4-FFF2-40B4-BE49-F238E27FC236}">
                <a16:creationId xmlns="" xmlns:a16="http://schemas.microsoft.com/office/drawing/2014/main" id="{22A8101F-4014-8345-8F66-7FB5880EE049}"/>
              </a:ext>
            </a:extLst>
          </p:cNvPr>
          <p:cNvPicPr>
            <a:picLocks noChangeAspect="1"/>
          </p:cNvPicPr>
          <p:nvPr/>
        </p:nvPicPr>
        <p:blipFill>
          <a:blip r:embed="rId2"/>
          <a:stretch>
            <a:fillRect/>
          </a:stretch>
        </p:blipFill>
        <p:spPr>
          <a:xfrm>
            <a:off x="0" y="2667000"/>
            <a:ext cx="5588000" cy="4191000"/>
          </a:xfrm>
          <a:prstGeom prst="rect">
            <a:avLst/>
          </a:prstGeom>
        </p:spPr>
      </p:pic>
      <p:pic>
        <p:nvPicPr>
          <p:cNvPr id="4" name="Picture 3">
            <a:extLst>
              <a:ext uri="{FF2B5EF4-FFF2-40B4-BE49-F238E27FC236}">
                <a16:creationId xmlns="" xmlns:a16="http://schemas.microsoft.com/office/drawing/2014/main" id="{1682C7E6-D1AE-744E-9FD6-84E6D41824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1200" y="2681514"/>
            <a:ext cx="2879271" cy="3926279"/>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5334000" y="609600"/>
            <a:ext cx="3559628" cy="1905000"/>
          </a:xfrm>
          <a:prstGeom prst="wedgeRoundRectCallout">
            <a:avLst>
              <a:gd name="adj1" fmla="val 19043"/>
              <a:gd name="adj2" fmla="val 77539"/>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bg1"/>
                </a:solidFill>
                <a:latin typeface="Cambria Math" panose="02040503050406030204" pitchFamily="18" charset="0"/>
                <a:ea typeface="Cambria Math" panose="02040503050406030204" pitchFamily="18" charset="0"/>
              </a:rPr>
              <a:t>“Samson, the Philistines are upon you!”</a:t>
            </a:r>
          </a:p>
        </p:txBody>
      </p:sp>
      <p:sp>
        <p:nvSpPr>
          <p:cNvPr id="8" name="Cloud Callout 7">
            <a:extLst>
              <a:ext uri="{FF2B5EF4-FFF2-40B4-BE49-F238E27FC236}">
                <a16:creationId xmlns="" xmlns:a16="http://schemas.microsoft.com/office/drawing/2014/main" id="{CE24B693-3F7C-0D4E-8E5C-2C4A678A0A2D}"/>
              </a:ext>
            </a:extLst>
          </p:cNvPr>
          <p:cNvSpPr/>
          <p:nvPr/>
        </p:nvSpPr>
        <p:spPr>
          <a:xfrm rot="20665331">
            <a:off x="706368" y="1979163"/>
            <a:ext cx="2690167" cy="1600200"/>
          </a:xfrm>
          <a:prstGeom prst="cloudCallout">
            <a:avLst>
              <a:gd name="adj1" fmla="val -55694"/>
              <a:gd name="adj2" fmla="val 4815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solidFill>
                  <a:schemeClr val="bg1"/>
                </a:solidFill>
                <a:latin typeface="Cambria Math" panose="02040503050406030204" pitchFamily="18" charset="0"/>
                <a:ea typeface="Cambria Math" panose="02040503050406030204" pitchFamily="18" charset="0"/>
              </a:rPr>
              <a:t>Z Z Z</a:t>
            </a:r>
          </a:p>
        </p:txBody>
      </p:sp>
    </p:spTree>
    <p:extLst>
      <p:ext uri="{BB962C8B-B14F-4D97-AF65-F5344CB8AC3E}">
        <p14:creationId xmlns:p14="http://schemas.microsoft.com/office/powerpoint/2010/main" val="3754246210"/>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1323439"/>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He awoke from his sleep and pulled up the pin and the loom, with the fabric. </a:t>
            </a:r>
          </a:p>
        </p:txBody>
      </p:sp>
      <p:pic>
        <p:nvPicPr>
          <p:cNvPr id="2" name="Picture 1">
            <a:extLst>
              <a:ext uri="{FF2B5EF4-FFF2-40B4-BE49-F238E27FC236}">
                <a16:creationId xmlns="" xmlns:a16="http://schemas.microsoft.com/office/drawing/2014/main" id="{D19ADB31-9132-D142-A09E-1B84E1B185DC}"/>
              </a:ext>
            </a:extLst>
          </p:cNvPr>
          <p:cNvPicPr>
            <a:picLocks noChangeAspect="1"/>
          </p:cNvPicPr>
          <p:nvPr/>
        </p:nvPicPr>
        <p:blipFill>
          <a:blip r:embed="rId2"/>
          <a:stretch>
            <a:fillRect/>
          </a:stretch>
        </p:blipFill>
        <p:spPr>
          <a:xfrm>
            <a:off x="1015920" y="1523881"/>
            <a:ext cx="7112159" cy="5334119"/>
          </a:xfrm>
          <a:prstGeom prst="rect">
            <a:avLst/>
          </a:prstGeom>
        </p:spPr>
      </p:pic>
    </p:spTree>
    <p:extLst>
      <p:ext uri="{BB962C8B-B14F-4D97-AF65-F5344CB8AC3E}">
        <p14:creationId xmlns:p14="http://schemas.microsoft.com/office/powerpoint/2010/main" val="51048466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4BB850-FEDE-D242-80A2-BC906019ABAC}"/>
              </a:ext>
            </a:extLst>
          </p:cNvPr>
          <p:cNvSpPr>
            <a:spLocks noGrp="1"/>
          </p:cNvSpPr>
          <p:nvPr>
            <p:ph type="title"/>
          </p:nvPr>
        </p:nvSpPr>
        <p:spPr/>
        <p:txBody>
          <a:bodyPr>
            <a:normAutofit/>
          </a:bodyPr>
          <a:lstStyle/>
          <a:p>
            <a:r>
              <a:rPr lang="en-US" sz="5400" dirty="0">
                <a:latin typeface="Cambria Math" panose="02040503050406030204" pitchFamily="18" charset="0"/>
                <a:ea typeface="Cambria Math" panose="02040503050406030204" pitchFamily="18" charset="0"/>
              </a:rPr>
              <a:t>Faith Words</a:t>
            </a:r>
          </a:p>
        </p:txBody>
      </p:sp>
      <p:sp>
        <p:nvSpPr>
          <p:cNvPr id="3" name="Content Placeholder 2">
            <a:extLst>
              <a:ext uri="{FF2B5EF4-FFF2-40B4-BE49-F238E27FC236}">
                <a16:creationId xmlns="" xmlns:a16="http://schemas.microsoft.com/office/drawing/2014/main" id="{D0ABC54E-6967-3A47-9B6B-A456E13A6B6A}"/>
              </a:ext>
            </a:extLst>
          </p:cNvPr>
          <p:cNvSpPr>
            <a:spLocks noGrp="1"/>
          </p:cNvSpPr>
          <p:nvPr>
            <p:ph idx="1"/>
          </p:nvPr>
        </p:nvSpPr>
        <p:spPr>
          <a:xfrm>
            <a:off x="222309" y="2749646"/>
            <a:ext cx="8610600" cy="3962400"/>
          </a:xfrm>
        </p:spPr>
        <p:txBody>
          <a:bodyPr>
            <a:noAutofit/>
          </a:bodyPr>
          <a:lstStyle/>
          <a:p>
            <a:pPr marL="0" indent="0" algn="ctr">
              <a:lnSpc>
                <a:spcPct val="100000"/>
              </a:lnSpc>
              <a:buNone/>
            </a:pPr>
            <a:r>
              <a:rPr lang="en-US" sz="4800" b="1" dirty="0">
                <a:solidFill>
                  <a:schemeClr val="accent4">
                    <a:lumMod val="20000"/>
                    <a:lumOff val="80000"/>
                  </a:schemeClr>
                </a:solidFill>
                <a:latin typeface="Cambria Math" panose="02040503050406030204" pitchFamily="18" charset="0"/>
                <a:ea typeface="Cambria Math" panose="02040503050406030204" pitchFamily="18" charset="0"/>
              </a:rPr>
              <a:t>God’s love, mercy, forgiveness, and power at work in our lives.  God freely gives us His grace because He loves us, not because we deserve it.  </a:t>
            </a:r>
          </a:p>
        </p:txBody>
      </p:sp>
      <p:sp>
        <p:nvSpPr>
          <p:cNvPr id="4" name="Content Placeholder 2">
            <a:extLst>
              <a:ext uri="{FF2B5EF4-FFF2-40B4-BE49-F238E27FC236}">
                <a16:creationId xmlns="" xmlns:a16="http://schemas.microsoft.com/office/drawing/2014/main" id="{A8A6C8ED-B120-CC47-AC70-502C1733E9EF}"/>
              </a:ext>
            </a:extLst>
          </p:cNvPr>
          <p:cNvSpPr txBox="1">
            <a:spLocks/>
          </p:cNvSpPr>
          <p:nvPr/>
        </p:nvSpPr>
        <p:spPr>
          <a:xfrm>
            <a:off x="61505" y="1800851"/>
            <a:ext cx="6887389" cy="1320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7200" b="1" dirty="0">
                <a:latin typeface="Cambria Math" panose="02040503050406030204" pitchFamily="18" charset="0"/>
                <a:ea typeface="Cambria Math" panose="02040503050406030204" pitchFamily="18" charset="0"/>
              </a:rPr>
              <a:t>Grace</a:t>
            </a:r>
          </a:p>
        </p:txBody>
      </p:sp>
      <p:pic>
        <p:nvPicPr>
          <p:cNvPr id="5" name="Picture 4">
            <a:extLst>
              <a:ext uri="{FF2B5EF4-FFF2-40B4-BE49-F238E27FC236}">
                <a16:creationId xmlns="" xmlns:a16="http://schemas.microsoft.com/office/drawing/2014/main" id="{0BC2659A-DA31-6349-8D53-A01993FB8832}"/>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2353" b="94118" l="10000" r="90000"/>
                    </a14:imgEffect>
                  </a14:imgLayer>
                </a14:imgProps>
              </a:ext>
              <a:ext uri="{28A0092B-C50C-407E-A947-70E740481C1C}">
                <a14:useLocalDpi xmlns:a14="http://schemas.microsoft.com/office/drawing/2010/main"/>
              </a:ext>
            </a:extLst>
          </a:blip>
          <a:stretch>
            <a:fillRect/>
          </a:stretch>
        </p:blipFill>
        <p:spPr>
          <a:xfrm rot="1187224">
            <a:off x="3419485" y="654326"/>
            <a:ext cx="3645111" cy="1936465"/>
          </a:xfrm>
          <a:prstGeom prst="rect">
            <a:avLst/>
          </a:prstGeom>
        </p:spPr>
      </p:pic>
      <p:pic>
        <p:nvPicPr>
          <p:cNvPr id="6" name="Picture 5">
            <a:extLst>
              <a:ext uri="{FF2B5EF4-FFF2-40B4-BE49-F238E27FC236}">
                <a16:creationId xmlns="" xmlns:a16="http://schemas.microsoft.com/office/drawing/2014/main" id="{D0A6137B-9839-B849-9F1C-788015EB93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31" b="89691" l="3150" r="100000"/>
                    </a14:imgEffect>
                  </a14:imgLayer>
                </a14:imgProps>
              </a:ext>
            </a:extLst>
          </a:blip>
          <a:stretch>
            <a:fillRect/>
          </a:stretch>
        </p:blipFill>
        <p:spPr>
          <a:xfrm>
            <a:off x="5812354" y="914400"/>
            <a:ext cx="3375053" cy="2577797"/>
          </a:xfrm>
          <a:prstGeom prst="rect">
            <a:avLst/>
          </a:prstGeom>
        </p:spPr>
      </p:pic>
    </p:spTree>
    <p:extLst>
      <p:ext uri="{BB962C8B-B14F-4D97-AF65-F5344CB8AC3E}">
        <p14:creationId xmlns:p14="http://schemas.microsoft.com/office/powerpoint/2010/main" val="103498868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707886"/>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Then she said to him,</a:t>
            </a:r>
          </a:p>
        </p:txBody>
      </p:sp>
      <p:pic>
        <p:nvPicPr>
          <p:cNvPr id="2" name="Picture 1">
            <a:extLst>
              <a:ext uri="{FF2B5EF4-FFF2-40B4-BE49-F238E27FC236}">
                <a16:creationId xmlns="" xmlns:a16="http://schemas.microsoft.com/office/drawing/2014/main" id="{FF8C480A-DF19-5346-BB77-B62ECD1261A8}"/>
              </a:ext>
            </a:extLst>
          </p:cNvPr>
          <p:cNvPicPr>
            <a:picLocks noChangeAspect="1"/>
          </p:cNvPicPr>
          <p:nvPr/>
        </p:nvPicPr>
        <p:blipFill>
          <a:blip r:embed="rId2"/>
          <a:stretch>
            <a:fillRect/>
          </a:stretch>
        </p:blipFill>
        <p:spPr>
          <a:xfrm>
            <a:off x="1752600" y="2895600"/>
            <a:ext cx="5289618" cy="3967214"/>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152400" y="755928"/>
            <a:ext cx="8839200" cy="2139672"/>
          </a:xfrm>
          <a:prstGeom prst="wedgeRoundRectCallout">
            <a:avLst>
              <a:gd name="adj1" fmla="val 11790"/>
              <a:gd name="adj2" fmla="val 87818"/>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bg1"/>
                </a:solidFill>
                <a:latin typeface="Cambria Math" panose="02040503050406030204" pitchFamily="18" charset="0"/>
                <a:ea typeface="Cambria Math" panose="02040503050406030204" pitchFamily="18" charset="0"/>
              </a:rPr>
              <a:t>“</a:t>
            </a:r>
            <a:r>
              <a:rPr lang="en-US" sz="3200" b="1" dirty="0">
                <a:solidFill>
                  <a:schemeClr val="bg1"/>
                </a:solidFill>
                <a:latin typeface="Cambria Math" panose="02040503050406030204" pitchFamily="18" charset="0"/>
                <a:ea typeface="Cambria Math" panose="02040503050406030204" pitchFamily="18" charset="0"/>
              </a:rPr>
              <a:t>How can you say, ’I love you,’ when you won’t confide in me? This is the 3</a:t>
            </a:r>
            <a:r>
              <a:rPr lang="en-US" sz="3200" b="1" baseline="30000" dirty="0">
                <a:solidFill>
                  <a:schemeClr val="bg1"/>
                </a:solidFill>
                <a:latin typeface="Cambria Math" panose="02040503050406030204" pitchFamily="18" charset="0"/>
                <a:ea typeface="Cambria Math" panose="02040503050406030204" pitchFamily="18" charset="0"/>
              </a:rPr>
              <a:t>rd</a:t>
            </a:r>
            <a:r>
              <a:rPr lang="en-US" sz="3200" b="1" dirty="0">
                <a:solidFill>
                  <a:schemeClr val="bg1"/>
                </a:solidFill>
                <a:latin typeface="Cambria Math" panose="02040503050406030204" pitchFamily="18" charset="0"/>
                <a:ea typeface="Cambria Math" panose="02040503050406030204" pitchFamily="18" charset="0"/>
              </a:rPr>
              <a:t> time you have made a fool of me and haven’t told me the secret of your great strength.’”</a:t>
            </a:r>
          </a:p>
        </p:txBody>
      </p:sp>
    </p:spTree>
    <p:extLst>
      <p:ext uri="{BB962C8B-B14F-4D97-AF65-F5344CB8AC3E}">
        <p14:creationId xmlns:p14="http://schemas.microsoft.com/office/powerpoint/2010/main" val="320083914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1938992"/>
          </a:xfrm>
          <a:prstGeom prst="rect">
            <a:avLst/>
          </a:prstGeom>
          <a:solidFill>
            <a:schemeClr val="bg1"/>
          </a:solidFill>
        </p:spPr>
        <p:txBody>
          <a:bodyPr wrap="square" rtlCol="0">
            <a:spAutoFit/>
          </a:bodyPr>
          <a:lstStyle/>
          <a:p>
            <a:r>
              <a:rPr lang="en-US" sz="4000" b="1" dirty="0">
                <a:latin typeface="Cambria Math" panose="02040503050406030204" pitchFamily="18" charset="0"/>
                <a:ea typeface="Cambria Math" panose="02040503050406030204" pitchFamily="18" charset="0"/>
              </a:rPr>
              <a:t>With such nagging she prodded him day after day until he was sick to death of it.</a:t>
            </a:r>
          </a:p>
        </p:txBody>
      </p:sp>
      <p:pic>
        <p:nvPicPr>
          <p:cNvPr id="2" name="Picture 1">
            <a:extLst>
              <a:ext uri="{FF2B5EF4-FFF2-40B4-BE49-F238E27FC236}">
                <a16:creationId xmlns="" xmlns:a16="http://schemas.microsoft.com/office/drawing/2014/main" id="{9654D011-0C0C-BE41-ACF3-B3E7F9D539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8572" y="3756478"/>
            <a:ext cx="4096657" cy="3072493"/>
          </a:xfrm>
          <a:prstGeom prst="rect">
            <a:avLst/>
          </a:prstGeom>
        </p:spPr>
      </p:pic>
      <p:sp>
        <p:nvSpPr>
          <p:cNvPr id="6" name="Rounded Rectangular Callout 5">
            <a:extLst>
              <a:ext uri="{FF2B5EF4-FFF2-40B4-BE49-F238E27FC236}">
                <a16:creationId xmlns="" xmlns:a16="http://schemas.microsoft.com/office/drawing/2014/main" id="{FBAA7B7B-A152-1841-B5C0-684030A95E27}"/>
              </a:ext>
            </a:extLst>
          </p:cNvPr>
          <p:cNvSpPr/>
          <p:nvPr/>
        </p:nvSpPr>
        <p:spPr>
          <a:xfrm>
            <a:off x="246743" y="1987034"/>
            <a:ext cx="4477657" cy="4572000"/>
          </a:xfrm>
          <a:prstGeom prst="wedgeRoundRectCallout">
            <a:avLst>
              <a:gd name="adj1" fmla="val 62947"/>
              <a:gd name="adj2" fmla="val -383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“No razor has ever been used on my head…because I have been a Nazirite dedicated to God from my mother’s womb. If my head were shaved, my strength would leave me, and I would become as weak as any other man.”</a:t>
            </a:r>
          </a:p>
        </p:txBody>
      </p:sp>
    </p:spTree>
    <p:extLst>
      <p:ext uri="{BB962C8B-B14F-4D97-AF65-F5344CB8AC3E}">
        <p14:creationId xmlns:p14="http://schemas.microsoft.com/office/powerpoint/2010/main" val="2588410245"/>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152400" y="48042"/>
            <a:ext cx="8839200" cy="1692771"/>
          </a:xfrm>
          <a:prstGeom prst="rect">
            <a:avLst/>
          </a:prstGeom>
          <a:solidFill>
            <a:schemeClr val="bg1"/>
          </a:solidFill>
        </p:spPr>
        <p:txBody>
          <a:bodyPr wrap="square" rtlCol="0">
            <a:spAutoFit/>
          </a:bodyPr>
          <a:lstStyle/>
          <a:p>
            <a:r>
              <a:rPr lang="en-US" sz="3200" b="1" dirty="0">
                <a:latin typeface="Cambria Math" panose="02040503050406030204" pitchFamily="18" charset="0"/>
                <a:ea typeface="Cambria Math" panose="02040503050406030204" pitchFamily="18" charset="0"/>
              </a:rPr>
              <a:t>When Delilah saw that he had told her everything, she sent word to the rulers of the Philistines, </a:t>
            </a:r>
          </a:p>
          <a:p>
            <a:endParaRPr lang="en-US" sz="4000" b="1" dirty="0">
              <a:latin typeface="Cambria Math" panose="02040503050406030204" pitchFamily="18" charset="0"/>
              <a:ea typeface="Cambria Math" panose="02040503050406030204" pitchFamily="18" charset="0"/>
            </a:endParaRPr>
          </a:p>
        </p:txBody>
      </p:sp>
      <p:pic>
        <p:nvPicPr>
          <p:cNvPr id="3" name="Picture 2">
            <a:extLst>
              <a:ext uri="{FF2B5EF4-FFF2-40B4-BE49-F238E27FC236}">
                <a16:creationId xmlns="" xmlns:a16="http://schemas.microsoft.com/office/drawing/2014/main" id="{AD943CBB-9657-444F-B10D-24E5103DC39B}"/>
              </a:ext>
            </a:extLst>
          </p:cNvPr>
          <p:cNvPicPr>
            <a:picLocks noChangeAspect="1"/>
          </p:cNvPicPr>
          <p:nvPr/>
        </p:nvPicPr>
        <p:blipFill>
          <a:blip r:embed="rId2"/>
          <a:stretch>
            <a:fillRect/>
          </a:stretch>
        </p:blipFill>
        <p:spPr>
          <a:xfrm>
            <a:off x="899885" y="1262743"/>
            <a:ext cx="7460343" cy="5595257"/>
          </a:xfrm>
          <a:prstGeom prst="rect">
            <a:avLst/>
          </a:prstGeom>
        </p:spPr>
      </p:pic>
    </p:spTree>
    <p:extLst>
      <p:ext uri="{BB962C8B-B14F-4D97-AF65-F5344CB8AC3E}">
        <p14:creationId xmlns:p14="http://schemas.microsoft.com/office/powerpoint/2010/main" val="282393861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2098841-8926-394F-90E2-F770B084A411}"/>
              </a:ext>
            </a:extLst>
          </p:cNvPr>
          <p:cNvPicPr>
            <a:picLocks noChangeAspect="1"/>
          </p:cNvPicPr>
          <p:nvPr/>
        </p:nvPicPr>
        <p:blipFill>
          <a:blip r:embed="rId2"/>
          <a:stretch>
            <a:fillRect/>
          </a:stretch>
        </p:blipFill>
        <p:spPr>
          <a:xfrm>
            <a:off x="10886" y="1430333"/>
            <a:ext cx="6096000" cy="4572000"/>
          </a:xfrm>
          <a:prstGeom prst="rect">
            <a:avLst/>
          </a:prstGeom>
        </p:spPr>
      </p:pic>
      <p:sp>
        <p:nvSpPr>
          <p:cNvPr id="5" name="Rounded Rectangular Callout 4">
            <a:extLst>
              <a:ext uri="{FF2B5EF4-FFF2-40B4-BE49-F238E27FC236}">
                <a16:creationId xmlns="" xmlns:a16="http://schemas.microsoft.com/office/drawing/2014/main" id="{F13244D9-92DA-3D46-B4B1-5AFECB9C21D3}"/>
              </a:ext>
            </a:extLst>
          </p:cNvPr>
          <p:cNvSpPr/>
          <p:nvPr/>
        </p:nvSpPr>
        <p:spPr>
          <a:xfrm>
            <a:off x="10886" y="16540"/>
            <a:ext cx="5301343" cy="1413793"/>
          </a:xfrm>
          <a:prstGeom prst="wedgeRoundRectCallout">
            <a:avLst>
              <a:gd name="adj1" fmla="val -32197"/>
              <a:gd name="adj2" fmla="val 87471"/>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bg1"/>
                </a:solidFill>
                <a:latin typeface="Cambria Math" panose="02040503050406030204" pitchFamily="18" charset="0"/>
                <a:ea typeface="Cambria Math" panose="02040503050406030204" pitchFamily="18" charset="0"/>
              </a:rPr>
              <a:t>“</a:t>
            </a:r>
            <a:r>
              <a:rPr lang="en-US" sz="3200" b="1" dirty="0">
                <a:solidFill>
                  <a:schemeClr val="bg1"/>
                </a:solidFill>
                <a:latin typeface="Cambria Math" panose="02040503050406030204" pitchFamily="18" charset="0"/>
                <a:ea typeface="Cambria Math" panose="02040503050406030204" pitchFamily="18" charset="0"/>
              </a:rPr>
              <a:t>Come back once more, he has told me everything.”</a:t>
            </a:r>
          </a:p>
        </p:txBody>
      </p:sp>
      <p:sp>
        <p:nvSpPr>
          <p:cNvPr id="7" name="TextBox 6">
            <a:extLst>
              <a:ext uri="{FF2B5EF4-FFF2-40B4-BE49-F238E27FC236}">
                <a16:creationId xmlns="" xmlns:a16="http://schemas.microsoft.com/office/drawing/2014/main" id="{70F07CF7-0AA8-C64B-A936-047A8DD699E1}"/>
              </a:ext>
            </a:extLst>
          </p:cNvPr>
          <p:cNvSpPr txBox="1"/>
          <p:nvPr/>
        </p:nvSpPr>
        <p:spPr>
          <a:xfrm>
            <a:off x="228601" y="5791200"/>
            <a:ext cx="8458200" cy="954107"/>
          </a:xfrm>
          <a:prstGeom prst="rect">
            <a:avLst/>
          </a:prstGeom>
          <a:solidFill>
            <a:schemeClr val="bg1"/>
          </a:solidFill>
        </p:spPr>
        <p:txBody>
          <a:bodyPr wrap="square" rtlCol="0">
            <a:spAutoFit/>
          </a:bodyPr>
          <a:lstStyle/>
          <a:p>
            <a:r>
              <a:rPr lang="en-US" sz="2800" b="1" dirty="0">
                <a:latin typeface="Cambria Math" panose="02040503050406030204" pitchFamily="18" charset="0"/>
                <a:ea typeface="Cambria Math" panose="02040503050406030204" pitchFamily="18" charset="0"/>
              </a:rPr>
              <a:t>So the rulers of the Philistines returned with the silver in their hands.</a:t>
            </a:r>
          </a:p>
        </p:txBody>
      </p:sp>
    </p:spTree>
    <p:extLst>
      <p:ext uri="{BB962C8B-B14F-4D97-AF65-F5344CB8AC3E}">
        <p14:creationId xmlns:p14="http://schemas.microsoft.com/office/powerpoint/2010/main" val="297556150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308324"/>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After putting him to sleep on her lap, she called for someone to shave off the seven braids of his hair, and so began to subdue him.  And his strength left him.</a:t>
            </a:r>
          </a:p>
        </p:txBody>
      </p:sp>
      <p:pic>
        <p:nvPicPr>
          <p:cNvPr id="3" name="Picture 2">
            <a:extLst>
              <a:ext uri="{FF2B5EF4-FFF2-40B4-BE49-F238E27FC236}">
                <a16:creationId xmlns="" xmlns:a16="http://schemas.microsoft.com/office/drawing/2014/main" id="{82E303A6-938A-7841-AB24-19FEEE935140}"/>
              </a:ext>
            </a:extLst>
          </p:cNvPr>
          <p:cNvPicPr>
            <a:picLocks noChangeAspect="1"/>
          </p:cNvPicPr>
          <p:nvPr/>
        </p:nvPicPr>
        <p:blipFill>
          <a:blip r:embed="rId2"/>
          <a:stretch>
            <a:fillRect/>
          </a:stretch>
        </p:blipFill>
        <p:spPr>
          <a:xfrm>
            <a:off x="1540327" y="2304144"/>
            <a:ext cx="6095999" cy="4571999"/>
          </a:xfrm>
          <a:prstGeom prst="rect">
            <a:avLst/>
          </a:prstGeom>
        </p:spPr>
      </p:pic>
      <p:sp>
        <p:nvSpPr>
          <p:cNvPr id="6" name="Cloud Callout 5">
            <a:extLst>
              <a:ext uri="{FF2B5EF4-FFF2-40B4-BE49-F238E27FC236}">
                <a16:creationId xmlns="" xmlns:a16="http://schemas.microsoft.com/office/drawing/2014/main" id="{752B6BF8-66A2-F14C-80B8-E2A3736F8A39}"/>
              </a:ext>
            </a:extLst>
          </p:cNvPr>
          <p:cNvSpPr/>
          <p:nvPr/>
        </p:nvSpPr>
        <p:spPr>
          <a:xfrm rot="20665331">
            <a:off x="927454" y="2625638"/>
            <a:ext cx="2690167" cy="1600200"/>
          </a:xfrm>
          <a:prstGeom prst="cloudCallout">
            <a:avLst>
              <a:gd name="adj1" fmla="val 400"/>
              <a:gd name="adj2" fmla="val 8480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solidFill>
                  <a:schemeClr val="bg1"/>
                </a:solidFill>
                <a:latin typeface="Cambria Math" panose="02040503050406030204" pitchFamily="18" charset="0"/>
                <a:ea typeface="Cambria Math" panose="02040503050406030204" pitchFamily="18" charset="0"/>
              </a:rPr>
              <a:t>Z Z Z</a:t>
            </a:r>
          </a:p>
        </p:txBody>
      </p:sp>
    </p:spTree>
    <p:extLst>
      <p:ext uri="{BB962C8B-B14F-4D97-AF65-F5344CB8AC3E}">
        <p14:creationId xmlns:p14="http://schemas.microsoft.com/office/powerpoint/2010/main" val="39305518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77DE90B-B2FB-7A48-99A0-838B9402CF20}"/>
              </a:ext>
            </a:extLst>
          </p:cNvPr>
          <p:cNvPicPr>
            <a:picLocks noChangeAspect="1"/>
          </p:cNvPicPr>
          <p:nvPr/>
        </p:nvPicPr>
        <p:blipFill>
          <a:blip r:embed="rId2"/>
          <a:stretch>
            <a:fillRect/>
          </a:stretch>
        </p:blipFill>
        <p:spPr>
          <a:xfrm>
            <a:off x="3352800" y="2362200"/>
            <a:ext cx="5588000" cy="4191000"/>
          </a:xfrm>
          <a:prstGeom prst="rect">
            <a:avLst/>
          </a:prstGeom>
        </p:spPr>
      </p:pic>
      <p:pic>
        <p:nvPicPr>
          <p:cNvPr id="8" name="Picture 7">
            <a:extLst>
              <a:ext uri="{FF2B5EF4-FFF2-40B4-BE49-F238E27FC236}">
                <a16:creationId xmlns="" xmlns:a16="http://schemas.microsoft.com/office/drawing/2014/main" id="{E16A4A9F-C711-D04A-BC49-31932B6561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00" y="2082800"/>
            <a:ext cx="2992120" cy="4080164"/>
          </a:xfrm>
          <a:prstGeom prst="rect">
            <a:avLst/>
          </a:prstGeom>
        </p:spPr>
      </p:pic>
      <p:sp>
        <p:nvSpPr>
          <p:cNvPr id="9" name="Rounded Rectangular Callout 8">
            <a:extLst>
              <a:ext uri="{FF2B5EF4-FFF2-40B4-BE49-F238E27FC236}">
                <a16:creationId xmlns="" xmlns:a16="http://schemas.microsoft.com/office/drawing/2014/main" id="{43ECCAB1-3384-0A4D-A2F4-82E3665163B9}"/>
              </a:ext>
            </a:extLst>
          </p:cNvPr>
          <p:cNvSpPr/>
          <p:nvPr/>
        </p:nvSpPr>
        <p:spPr>
          <a:xfrm>
            <a:off x="152399" y="152400"/>
            <a:ext cx="2950028" cy="1905000"/>
          </a:xfrm>
          <a:prstGeom prst="wedgeRoundRectCallout">
            <a:avLst>
              <a:gd name="adj1" fmla="val 19043"/>
              <a:gd name="adj2" fmla="val 77539"/>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a:solidFill>
                  <a:schemeClr val="bg1"/>
                </a:solidFill>
                <a:latin typeface="Cambria Math" panose="02040503050406030204" pitchFamily="18" charset="0"/>
                <a:ea typeface="Cambria Math" panose="02040503050406030204" pitchFamily="18" charset="0"/>
              </a:rPr>
              <a:t>“Samson, The Philistines are upon you!”</a:t>
            </a:r>
          </a:p>
        </p:txBody>
      </p:sp>
    </p:spTree>
    <p:extLst>
      <p:ext uri="{BB962C8B-B14F-4D97-AF65-F5344CB8AC3E}">
        <p14:creationId xmlns:p14="http://schemas.microsoft.com/office/powerpoint/2010/main" val="159894426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646331"/>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He woke from his sleep and thought, </a:t>
            </a:r>
          </a:p>
        </p:txBody>
      </p:sp>
      <p:pic>
        <p:nvPicPr>
          <p:cNvPr id="3" name="Picture 2">
            <a:extLst>
              <a:ext uri="{FF2B5EF4-FFF2-40B4-BE49-F238E27FC236}">
                <a16:creationId xmlns="" xmlns:a16="http://schemas.microsoft.com/office/drawing/2014/main" id="{DEDCD630-1D63-5C49-8383-B9AB6475747E}"/>
              </a:ext>
            </a:extLst>
          </p:cNvPr>
          <p:cNvPicPr>
            <a:picLocks noChangeAspect="1"/>
          </p:cNvPicPr>
          <p:nvPr/>
        </p:nvPicPr>
        <p:blipFill>
          <a:blip r:embed="rId2"/>
          <a:stretch>
            <a:fillRect/>
          </a:stretch>
        </p:blipFill>
        <p:spPr>
          <a:xfrm>
            <a:off x="65312" y="2293810"/>
            <a:ext cx="6085587" cy="4564190"/>
          </a:xfrm>
          <a:prstGeom prst="rect">
            <a:avLst/>
          </a:prstGeom>
        </p:spPr>
      </p:pic>
      <p:sp>
        <p:nvSpPr>
          <p:cNvPr id="4" name="Cloud Callout 3">
            <a:extLst>
              <a:ext uri="{FF2B5EF4-FFF2-40B4-BE49-F238E27FC236}">
                <a16:creationId xmlns="" xmlns:a16="http://schemas.microsoft.com/office/drawing/2014/main" id="{53EC07F5-AFB6-2044-A8F9-45E6EA8F3140}"/>
              </a:ext>
            </a:extLst>
          </p:cNvPr>
          <p:cNvSpPr/>
          <p:nvPr/>
        </p:nvSpPr>
        <p:spPr>
          <a:xfrm>
            <a:off x="2895600" y="631818"/>
            <a:ext cx="5410200" cy="2012966"/>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“’ll go out as before and shake myself free.”</a:t>
            </a:r>
          </a:p>
        </p:txBody>
      </p:sp>
      <p:sp>
        <p:nvSpPr>
          <p:cNvPr id="10" name="TextBox 9">
            <a:extLst>
              <a:ext uri="{FF2B5EF4-FFF2-40B4-BE49-F238E27FC236}">
                <a16:creationId xmlns="" xmlns:a16="http://schemas.microsoft.com/office/drawing/2014/main" id="{AAE6D808-B541-3B45-97B0-F990DD95C025}"/>
              </a:ext>
            </a:extLst>
          </p:cNvPr>
          <p:cNvSpPr txBox="1"/>
          <p:nvPr/>
        </p:nvSpPr>
        <p:spPr>
          <a:xfrm>
            <a:off x="5061856" y="4953000"/>
            <a:ext cx="4082143" cy="1754326"/>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But he did not know that the LORD had left him.</a:t>
            </a:r>
          </a:p>
        </p:txBody>
      </p:sp>
    </p:spTree>
    <p:extLst>
      <p:ext uri="{BB962C8B-B14F-4D97-AF65-F5344CB8AC3E}">
        <p14:creationId xmlns:p14="http://schemas.microsoft.com/office/powerpoint/2010/main" val="3514651259"/>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308324"/>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Then the Philistines seized him, gouged out his eyes and took him down to Gaza.  Binding him with bronze shackles, they set him to grinding grain in the prison.</a:t>
            </a:r>
          </a:p>
        </p:txBody>
      </p:sp>
      <p:pic>
        <p:nvPicPr>
          <p:cNvPr id="2" name="Picture 1">
            <a:extLst>
              <a:ext uri="{FF2B5EF4-FFF2-40B4-BE49-F238E27FC236}">
                <a16:creationId xmlns="" xmlns:a16="http://schemas.microsoft.com/office/drawing/2014/main" id="{CE5F1C21-7AC0-524A-A39C-BA14C80197B8}"/>
              </a:ext>
            </a:extLst>
          </p:cNvPr>
          <p:cNvPicPr>
            <a:picLocks noChangeAspect="1"/>
          </p:cNvPicPr>
          <p:nvPr/>
        </p:nvPicPr>
        <p:blipFill>
          <a:blip r:embed="rId2"/>
          <a:stretch>
            <a:fillRect/>
          </a:stretch>
        </p:blipFill>
        <p:spPr>
          <a:xfrm>
            <a:off x="77306" y="2264831"/>
            <a:ext cx="6037205" cy="4527904"/>
          </a:xfrm>
          <a:prstGeom prst="rect">
            <a:avLst/>
          </a:prstGeom>
        </p:spPr>
      </p:pic>
      <p:sp>
        <p:nvSpPr>
          <p:cNvPr id="6" name="Multiply 5">
            <a:extLst>
              <a:ext uri="{FF2B5EF4-FFF2-40B4-BE49-F238E27FC236}">
                <a16:creationId xmlns="" xmlns:a16="http://schemas.microsoft.com/office/drawing/2014/main" id="{008D6FE4-C381-4944-A9D4-21C5041176C8}"/>
              </a:ext>
            </a:extLst>
          </p:cNvPr>
          <p:cNvSpPr/>
          <p:nvPr/>
        </p:nvSpPr>
        <p:spPr>
          <a:xfrm>
            <a:off x="5943600" y="3200400"/>
            <a:ext cx="609600" cy="6096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id="{33AED892-196C-6F48-9BC4-846B20E228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45" t="-134"/>
          <a:stretch/>
        </p:blipFill>
        <p:spPr>
          <a:xfrm>
            <a:off x="6096314" y="2334553"/>
            <a:ext cx="3047685" cy="4477203"/>
          </a:xfrm>
          <a:prstGeom prst="rect">
            <a:avLst/>
          </a:prstGeom>
        </p:spPr>
      </p:pic>
      <p:sp>
        <p:nvSpPr>
          <p:cNvPr id="12" name="Rectangle 11">
            <a:extLst>
              <a:ext uri="{FF2B5EF4-FFF2-40B4-BE49-F238E27FC236}">
                <a16:creationId xmlns="" xmlns:a16="http://schemas.microsoft.com/office/drawing/2014/main" id="{8589D7E4-4526-7A44-8456-D86B58153A12}"/>
              </a:ext>
            </a:extLst>
          </p:cNvPr>
          <p:cNvSpPr/>
          <p:nvPr/>
        </p:nvSpPr>
        <p:spPr>
          <a:xfrm>
            <a:off x="6592753" y="5585149"/>
            <a:ext cx="207300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mbria Math" panose="02040503050406030204" pitchFamily="18" charset="0"/>
                <a:ea typeface="Cambria Math" panose="02040503050406030204" pitchFamily="18" charset="0"/>
              </a:rPr>
              <a:t>Gaza</a:t>
            </a:r>
          </a:p>
        </p:txBody>
      </p:sp>
      <p:sp>
        <p:nvSpPr>
          <p:cNvPr id="13" name="Multiply 12">
            <a:extLst>
              <a:ext uri="{FF2B5EF4-FFF2-40B4-BE49-F238E27FC236}">
                <a16:creationId xmlns="" xmlns:a16="http://schemas.microsoft.com/office/drawing/2014/main" id="{FCA8998A-C865-554F-B45D-C5C8BD6E4FFF}"/>
              </a:ext>
            </a:extLst>
          </p:cNvPr>
          <p:cNvSpPr/>
          <p:nvPr/>
        </p:nvSpPr>
        <p:spPr>
          <a:xfrm>
            <a:off x="2914112" y="3200400"/>
            <a:ext cx="609600" cy="6096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249453"/>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1446550"/>
          </a:xfrm>
          <a:prstGeom prst="rect">
            <a:avLst/>
          </a:prstGeom>
          <a:solidFill>
            <a:schemeClr val="bg1"/>
          </a:solidFill>
        </p:spPr>
        <p:txBody>
          <a:bodyPr wrap="square" rtlCol="0">
            <a:spAutoFit/>
          </a:bodyPr>
          <a:lstStyle/>
          <a:p>
            <a:pPr algn="ctr"/>
            <a:r>
              <a:rPr lang="en-US" sz="4400" b="1" dirty="0">
                <a:latin typeface="Cambria Math" panose="02040503050406030204" pitchFamily="18" charset="0"/>
                <a:ea typeface="Cambria Math" panose="02040503050406030204" pitchFamily="18" charset="0"/>
              </a:rPr>
              <a:t>But the hair on his head began to grow again after it had been shaved.</a:t>
            </a:r>
          </a:p>
        </p:txBody>
      </p:sp>
      <p:pic>
        <p:nvPicPr>
          <p:cNvPr id="3" name="Picture 2">
            <a:extLst>
              <a:ext uri="{FF2B5EF4-FFF2-40B4-BE49-F238E27FC236}">
                <a16:creationId xmlns="" xmlns:a16="http://schemas.microsoft.com/office/drawing/2014/main" id="{77643BB9-C18F-574C-8E3B-08F7F835F2C8}"/>
              </a:ext>
            </a:extLst>
          </p:cNvPr>
          <p:cNvPicPr>
            <a:picLocks noChangeAspect="1"/>
          </p:cNvPicPr>
          <p:nvPr/>
        </p:nvPicPr>
        <p:blipFill>
          <a:blip r:embed="rId2"/>
          <a:stretch>
            <a:fillRect/>
          </a:stretch>
        </p:blipFill>
        <p:spPr>
          <a:xfrm>
            <a:off x="990600" y="1432036"/>
            <a:ext cx="7234619" cy="5425964"/>
          </a:xfrm>
          <a:prstGeom prst="rect">
            <a:avLst/>
          </a:prstGeom>
        </p:spPr>
      </p:pic>
      <p:sp>
        <p:nvSpPr>
          <p:cNvPr id="6" name="Multiply 5">
            <a:extLst>
              <a:ext uri="{FF2B5EF4-FFF2-40B4-BE49-F238E27FC236}">
                <a16:creationId xmlns="" xmlns:a16="http://schemas.microsoft.com/office/drawing/2014/main" id="{008D6FE4-C381-4944-A9D4-21C5041176C8}"/>
              </a:ext>
            </a:extLst>
          </p:cNvPr>
          <p:cNvSpPr/>
          <p:nvPr/>
        </p:nvSpPr>
        <p:spPr>
          <a:xfrm>
            <a:off x="3733800" y="2743200"/>
            <a:ext cx="609600" cy="6096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645798"/>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1754326"/>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Now the rulers of the Philistines assembled to offer a great sacrifice to Dagon their god and to celebrate, saying, </a:t>
            </a:r>
          </a:p>
        </p:txBody>
      </p:sp>
      <p:sp>
        <p:nvSpPr>
          <p:cNvPr id="4" name="Rounded Rectangular Callout 3">
            <a:extLst>
              <a:ext uri="{FF2B5EF4-FFF2-40B4-BE49-F238E27FC236}">
                <a16:creationId xmlns="" xmlns:a16="http://schemas.microsoft.com/office/drawing/2014/main" id="{2B21B6E2-1DF0-5E46-9625-D7C9B8C7D85E}"/>
              </a:ext>
            </a:extLst>
          </p:cNvPr>
          <p:cNvSpPr/>
          <p:nvPr/>
        </p:nvSpPr>
        <p:spPr>
          <a:xfrm>
            <a:off x="91632" y="1981199"/>
            <a:ext cx="8993390" cy="958631"/>
          </a:xfrm>
          <a:prstGeom prst="wedgeRoundRectCallout">
            <a:avLst>
              <a:gd name="adj1" fmla="val 20482"/>
              <a:gd name="adj2" fmla="val 89659"/>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mbria Math" panose="02040503050406030204" pitchFamily="18" charset="0"/>
                <a:ea typeface="Cambria Math" panose="02040503050406030204" pitchFamily="18" charset="0"/>
              </a:rPr>
              <a:t>”Our god has delivered Samson, our enemy, into our hands. the one who laid waste our land and multiplied our slain!”</a:t>
            </a:r>
          </a:p>
        </p:txBody>
      </p:sp>
      <p:pic>
        <p:nvPicPr>
          <p:cNvPr id="5" name="Picture 4">
            <a:extLst>
              <a:ext uri="{FF2B5EF4-FFF2-40B4-BE49-F238E27FC236}">
                <a16:creationId xmlns="" xmlns:a16="http://schemas.microsoft.com/office/drawing/2014/main" id="{020C9022-C4BB-634E-AAC3-5DAFF069208F}"/>
              </a:ext>
            </a:extLst>
          </p:cNvPr>
          <p:cNvPicPr>
            <a:picLocks noChangeAspect="1"/>
          </p:cNvPicPr>
          <p:nvPr/>
        </p:nvPicPr>
        <p:blipFill>
          <a:blip r:embed="rId2"/>
          <a:stretch>
            <a:fillRect/>
          </a:stretch>
        </p:blipFill>
        <p:spPr>
          <a:xfrm>
            <a:off x="109775" y="3168430"/>
            <a:ext cx="4919426" cy="3689570"/>
          </a:xfrm>
          <a:prstGeom prst="rect">
            <a:avLst/>
          </a:prstGeom>
        </p:spPr>
      </p:pic>
      <p:sp>
        <p:nvSpPr>
          <p:cNvPr id="2" name="TextBox 1">
            <a:extLst>
              <a:ext uri="{FF2B5EF4-FFF2-40B4-BE49-F238E27FC236}">
                <a16:creationId xmlns="" xmlns:a16="http://schemas.microsoft.com/office/drawing/2014/main" id="{2AA0E14A-C34A-4FD1-831D-16A20CBA1BDA}"/>
              </a:ext>
            </a:extLst>
          </p:cNvPr>
          <p:cNvSpPr txBox="1"/>
          <p:nvPr/>
        </p:nvSpPr>
        <p:spPr>
          <a:xfrm>
            <a:off x="5257800" y="3657600"/>
            <a:ext cx="3505200" cy="2554545"/>
          </a:xfrm>
          <a:prstGeom prst="rect">
            <a:avLst/>
          </a:prstGeom>
          <a:noFill/>
          <a:ln>
            <a:solidFill>
              <a:schemeClr val="accent1"/>
            </a:solidFill>
          </a:ln>
        </p:spPr>
        <p:txBody>
          <a:bodyPr wrap="square" rtlCol="0">
            <a:spAutoFit/>
          </a:bodyPr>
          <a:lstStyle/>
          <a:p>
            <a:r>
              <a:rPr lang="en-US" sz="2000" dirty="0"/>
              <a:t>When the people saw him, they praised their god, saying,</a:t>
            </a:r>
          </a:p>
          <a:p>
            <a:endParaRPr lang="en-US" sz="2000" dirty="0"/>
          </a:p>
          <a:p>
            <a:pPr algn="ctr"/>
            <a:r>
              <a:rPr lang="en-US" sz="2000" dirty="0"/>
              <a:t>“Our god has delivered our enemy into our hands, the one who laid waste our land and multiplied our slain.” </a:t>
            </a:r>
          </a:p>
        </p:txBody>
      </p:sp>
    </p:spTree>
    <p:extLst>
      <p:ext uri="{BB962C8B-B14F-4D97-AF65-F5344CB8AC3E}">
        <p14:creationId xmlns:p14="http://schemas.microsoft.com/office/powerpoint/2010/main" val="788880663"/>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4BB850-FEDE-D242-80A2-BC906019ABAC}"/>
              </a:ext>
            </a:extLst>
          </p:cNvPr>
          <p:cNvSpPr>
            <a:spLocks noGrp="1"/>
          </p:cNvSpPr>
          <p:nvPr>
            <p:ph type="title"/>
          </p:nvPr>
        </p:nvSpPr>
        <p:spPr/>
        <p:txBody>
          <a:bodyPr>
            <a:normAutofit/>
          </a:bodyPr>
          <a:lstStyle/>
          <a:p>
            <a:r>
              <a:rPr lang="en-US" sz="5400" b="1" dirty="0">
                <a:solidFill>
                  <a:schemeClr val="tx2">
                    <a:lumMod val="90000"/>
                  </a:schemeClr>
                </a:solidFill>
                <a:latin typeface="Cambria Math" panose="02040503050406030204" pitchFamily="18" charset="0"/>
                <a:ea typeface="Cambria Math" panose="02040503050406030204" pitchFamily="18" charset="0"/>
              </a:rPr>
              <a:t>The Truth</a:t>
            </a:r>
          </a:p>
        </p:txBody>
      </p:sp>
      <p:sp>
        <p:nvSpPr>
          <p:cNvPr id="3" name="Content Placeholder 2">
            <a:extLst>
              <a:ext uri="{FF2B5EF4-FFF2-40B4-BE49-F238E27FC236}">
                <a16:creationId xmlns="" xmlns:a16="http://schemas.microsoft.com/office/drawing/2014/main" id="{D0ABC54E-6967-3A47-9B6B-A456E13A6B6A}"/>
              </a:ext>
            </a:extLst>
          </p:cNvPr>
          <p:cNvSpPr>
            <a:spLocks noGrp="1"/>
          </p:cNvSpPr>
          <p:nvPr>
            <p:ph idx="1"/>
          </p:nvPr>
        </p:nvSpPr>
        <p:spPr>
          <a:xfrm>
            <a:off x="266700" y="2728159"/>
            <a:ext cx="8610600" cy="3352800"/>
          </a:xfrm>
        </p:spPr>
        <p:txBody>
          <a:bodyPr>
            <a:normAutofit/>
          </a:bodyPr>
          <a:lstStyle/>
          <a:p>
            <a:pPr marL="0" indent="0" algn="ctr">
              <a:buNone/>
            </a:pPr>
            <a:r>
              <a:rPr lang="en-US" sz="5400" b="1" dirty="0">
                <a:solidFill>
                  <a:schemeClr val="tx2">
                    <a:lumMod val="90000"/>
                  </a:schemeClr>
                </a:solidFill>
                <a:latin typeface="Cambria Math" panose="02040503050406030204" pitchFamily="18" charset="0"/>
                <a:ea typeface="Cambria Math" panose="02040503050406030204" pitchFamily="18" charset="0"/>
              </a:rPr>
              <a:t>Sin brings consequences, but God continues to extend His grace to us.</a:t>
            </a:r>
          </a:p>
        </p:txBody>
      </p:sp>
    </p:spTree>
    <p:extLst>
      <p:ext uri="{BB962C8B-B14F-4D97-AF65-F5344CB8AC3E}">
        <p14:creationId xmlns:p14="http://schemas.microsoft.com/office/powerpoint/2010/main" val="1275431372"/>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1446550"/>
          </a:xfrm>
          <a:prstGeom prst="rect">
            <a:avLst/>
          </a:prstGeom>
          <a:solidFill>
            <a:schemeClr val="bg1"/>
          </a:solidFill>
        </p:spPr>
        <p:txBody>
          <a:bodyPr wrap="square" rtlCol="0">
            <a:spAutoFit/>
          </a:bodyPr>
          <a:lstStyle/>
          <a:p>
            <a:pPr algn="ctr"/>
            <a:r>
              <a:rPr lang="en-US" sz="4400" b="1" dirty="0">
                <a:latin typeface="Cambria Math" panose="02040503050406030204" pitchFamily="18" charset="0"/>
                <a:ea typeface="Cambria Math" panose="02040503050406030204" pitchFamily="18" charset="0"/>
              </a:rPr>
              <a:t>While they were in high spirits, they shouted, </a:t>
            </a:r>
          </a:p>
        </p:txBody>
      </p:sp>
      <p:pic>
        <p:nvPicPr>
          <p:cNvPr id="3" name="Picture 2">
            <a:extLst>
              <a:ext uri="{FF2B5EF4-FFF2-40B4-BE49-F238E27FC236}">
                <a16:creationId xmlns="" xmlns:a16="http://schemas.microsoft.com/office/drawing/2014/main" id="{942D5397-1866-BE43-9056-68D97D109CCF}"/>
              </a:ext>
            </a:extLst>
          </p:cNvPr>
          <p:cNvPicPr>
            <a:picLocks noChangeAspect="1"/>
          </p:cNvPicPr>
          <p:nvPr/>
        </p:nvPicPr>
        <p:blipFill>
          <a:blip r:embed="rId2"/>
          <a:stretch>
            <a:fillRect/>
          </a:stretch>
        </p:blipFill>
        <p:spPr>
          <a:xfrm>
            <a:off x="32656" y="1453242"/>
            <a:ext cx="7206344" cy="5404758"/>
          </a:xfrm>
          <a:prstGeom prst="rect">
            <a:avLst/>
          </a:prstGeom>
        </p:spPr>
      </p:pic>
      <p:sp>
        <p:nvSpPr>
          <p:cNvPr id="4" name="Rounded Rectangular Callout 3">
            <a:extLst>
              <a:ext uri="{FF2B5EF4-FFF2-40B4-BE49-F238E27FC236}">
                <a16:creationId xmlns="" xmlns:a16="http://schemas.microsoft.com/office/drawing/2014/main" id="{2B21B6E2-1DF0-5E46-9625-D7C9B8C7D85E}"/>
              </a:ext>
            </a:extLst>
          </p:cNvPr>
          <p:cNvSpPr/>
          <p:nvPr/>
        </p:nvSpPr>
        <p:spPr>
          <a:xfrm>
            <a:off x="156025" y="1432036"/>
            <a:ext cx="8962573" cy="1066800"/>
          </a:xfrm>
          <a:prstGeom prst="wedgeRoundRectCallout">
            <a:avLst>
              <a:gd name="adj1" fmla="val -24602"/>
              <a:gd name="adj2" fmla="val 95123"/>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”Bring out Samson to entertain us.”</a:t>
            </a:r>
          </a:p>
        </p:txBody>
      </p:sp>
      <p:sp>
        <p:nvSpPr>
          <p:cNvPr id="5" name="TextBox 4">
            <a:extLst>
              <a:ext uri="{FF2B5EF4-FFF2-40B4-BE49-F238E27FC236}">
                <a16:creationId xmlns="" xmlns:a16="http://schemas.microsoft.com/office/drawing/2014/main" id="{8537EB1B-97B4-3741-AF5E-101CD9C1CDA6}"/>
              </a:ext>
            </a:extLst>
          </p:cNvPr>
          <p:cNvSpPr txBox="1"/>
          <p:nvPr/>
        </p:nvSpPr>
        <p:spPr>
          <a:xfrm>
            <a:off x="1600200" y="5903893"/>
            <a:ext cx="7518398" cy="954107"/>
          </a:xfrm>
          <a:prstGeom prst="rect">
            <a:avLst/>
          </a:prstGeom>
          <a:solidFill>
            <a:schemeClr val="bg1"/>
          </a:solidFill>
        </p:spPr>
        <p:txBody>
          <a:bodyPr wrap="square" rtlCol="0">
            <a:spAutoFit/>
          </a:bodyPr>
          <a:lstStyle/>
          <a:p>
            <a:r>
              <a:rPr lang="en-US" sz="2800" dirty="0">
                <a:latin typeface="Cambria Math" panose="02040503050406030204" pitchFamily="18" charset="0"/>
                <a:ea typeface="Cambria Math" panose="02040503050406030204" pitchFamily="18" charset="0"/>
              </a:rPr>
              <a:t>So they called Samson out of the prison, and he performed for them.</a:t>
            </a:r>
          </a:p>
        </p:txBody>
      </p:sp>
    </p:spTree>
    <p:extLst>
      <p:ext uri="{BB962C8B-B14F-4D97-AF65-F5344CB8AC3E}">
        <p14:creationId xmlns:p14="http://schemas.microsoft.com/office/powerpoint/2010/main" val="2725299408"/>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123658"/>
          </a:xfrm>
          <a:prstGeom prst="rect">
            <a:avLst/>
          </a:prstGeom>
          <a:solidFill>
            <a:schemeClr val="bg1"/>
          </a:solidFill>
        </p:spPr>
        <p:txBody>
          <a:bodyPr wrap="square" rtlCol="0">
            <a:spAutoFit/>
          </a:bodyPr>
          <a:lstStyle/>
          <a:p>
            <a:pPr algn="ctr"/>
            <a:r>
              <a:rPr lang="en-US" sz="4400" b="1" dirty="0">
                <a:latin typeface="Cambria Math" panose="02040503050406030204" pitchFamily="18" charset="0"/>
                <a:ea typeface="Cambria Math" panose="02040503050406030204" pitchFamily="18" charset="0"/>
              </a:rPr>
              <a:t>When they stood him among the pillars, Samson said to the servant who held his hand.</a:t>
            </a:r>
          </a:p>
        </p:txBody>
      </p:sp>
      <p:pic>
        <p:nvPicPr>
          <p:cNvPr id="2" name="Picture 1">
            <a:extLst>
              <a:ext uri="{FF2B5EF4-FFF2-40B4-BE49-F238E27FC236}">
                <a16:creationId xmlns="" xmlns:a16="http://schemas.microsoft.com/office/drawing/2014/main" id="{F84A00B2-6048-F34C-B017-0B4D433D496B}"/>
              </a:ext>
            </a:extLst>
          </p:cNvPr>
          <p:cNvPicPr>
            <a:picLocks noChangeAspect="1"/>
          </p:cNvPicPr>
          <p:nvPr/>
        </p:nvPicPr>
        <p:blipFill>
          <a:blip r:embed="rId2"/>
          <a:stretch>
            <a:fillRect/>
          </a:stretch>
        </p:blipFill>
        <p:spPr>
          <a:xfrm>
            <a:off x="2942818" y="2109144"/>
            <a:ext cx="6128608" cy="4596456"/>
          </a:xfrm>
          <a:prstGeom prst="rect">
            <a:avLst/>
          </a:prstGeom>
        </p:spPr>
      </p:pic>
      <p:sp>
        <p:nvSpPr>
          <p:cNvPr id="4" name="Rounded Rectangular Callout 3">
            <a:extLst>
              <a:ext uri="{FF2B5EF4-FFF2-40B4-BE49-F238E27FC236}">
                <a16:creationId xmlns="" xmlns:a16="http://schemas.microsoft.com/office/drawing/2014/main" id="{2B21B6E2-1DF0-5E46-9625-D7C9B8C7D85E}"/>
              </a:ext>
            </a:extLst>
          </p:cNvPr>
          <p:cNvSpPr/>
          <p:nvPr/>
        </p:nvSpPr>
        <p:spPr>
          <a:xfrm>
            <a:off x="137883" y="2406318"/>
            <a:ext cx="4357918" cy="1860882"/>
          </a:xfrm>
          <a:prstGeom prst="wedgeRoundRectCallout">
            <a:avLst>
              <a:gd name="adj1" fmla="val 57329"/>
              <a:gd name="adj2" fmla="val 14786"/>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”Put me where I can feel the pillars that support the temple, so that I may lean against them.”</a:t>
            </a:r>
          </a:p>
        </p:txBody>
      </p:sp>
    </p:spTree>
    <p:extLst>
      <p:ext uri="{BB962C8B-B14F-4D97-AF65-F5344CB8AC3E}">
        <p14:creationId xmlns:p14="http://schemas.microsoft.com/office/powerpoint/2010/main" val="291793396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062103"/>
          </a:xfrm>
          <a:prstGeom prst="rect">
            <a:avLst/>
          </a:prstGeom>
          <a:solidFill>
            <a:schemeClr val="bg1"/>
          </a:solid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Now the temple was crowded with men and women; all the rulers of the Philistines were there, and on the roof were about 3,000 men and women watching Samson perform.</a:t>
            </a:r>
          </a:p>
        </p:txBody>
      </p:sp>
      <p:pic>
        <p:nvPicPr>
          <p:cNvPr id="3" name="Picture 2">
            <a:extLst>
              <a:ext uri="{FF2B5EF4-FFF2-40B4-BE49-F238E27FC236}">
                <a16:creationId xmlns="" xmlns:a16="http://schemas.microsoft.com/office/drawing/2014/main" id="{828102CB-C164-6A4F-B087-C155C41741D5}"/>
              </a:ext>
            </a:extLst>
          </p:cNvPr>
          <p:cNvPicPr>
            <a:picLocks noChangeAspect="1"/>
          </p:cNvPicPr>
          <p:nvPr/>
        </p:nvPicPr>
        <p:blipFill>
          <a:blip r:embed="rId2"/>
          <a:stretch>
            <a:fillRect/>
          </a:stretch>
        </p:blipFill>
        <p:spPr>
          <a:xfrm>
            <a:off x="54426" y="2047588"/>
            <a:ext cx="6413881" cy="4810411"/>
          </a:xfrm>
          <a:prstGeom prst="rect">
            <a:avLst/>
          </a:prstGeom>
        </p:spPr>
      </p:pic>
      <p:sp>
        <p:nvSpPr>
          <p:cNvPr id="4" name="Rounded Rectangular Callout 3">
            <a:extLst>
              <a:ext uri="{FF2B5EF4-FFF2-40B4-BE49-F238E27FC236}">
                <a16:creationId xmlns="" xmlns:a16="http://schemas.microsoft.com/office/drawing/2014/main" id="{2B21B6E2-1DF0-5E46-9625-D7C9B8C7D85E}"/>
              </a:ext>
            </a:extLst>
          </p:cNvPr>
          <p:cNvSpPr/>
          <p:nvPr/>
        </p:nvSpPr>
        <p:spPr>
          <a:xfrm>
            <a:off x="4767940" y="3326023"/>
            <a:ext cx="4357918" cy="3531975"/>
          </a:xfrm>
          <a:prstGeom prst="wedgeRoundRectCallout">
            <a:avLst>
              <a:gd name="adj1" fmla="val -61572"/>
              <a:gd name="adj2" fmla="val -14852"/>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”Sovereign LORD, remember me.  Please, God, strengthen me just once more, and let me with one blow get revenge on the Philistines for my two eyes.”</a:t>
            </a:r>
          </a:p>
        </p:txBody>
      </p:sp>
      <p:sp>
        <p:nvSpPr>
          <p:cNvPr id="6" name="TextBox 5">
            <a:extLst>
              <a:ext uri="{FF2B5EF4-FFF2-40B4-BE49-F238E27FC236}">
                <a16:creationId xmlns="" xmlns:a16="http://schemas.microsoft.com/office/drawing/2014/main" id="{9F049DF0-21D5-FE44-8501-4AA39374DD72}"/>
              </a:ext>
            </a:extLst>
          </p:cNvPr>
          <p:cNvSpPr txBox="1"/>
          <p:nvPr/>
        </p:nvSpPr>
        <p:spPr>
          <a:xfrm>
            <a:off x="4778826" y="2047587"/>
            <a:ext cx="4386943" cy="1077218"/>
          </a:xfrm>
          <a:prstGeom prst="rect">
            <a:avLst/>
          </a:prstGeom>
          <a:solidFill>
            <a:schemeClr val="bg1"/>
          </a:solid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Then Samson prayed to the LORD!</a:t>
            </a:r>
          </a:p>
        </p:txBody>
      </p:sp>
    </p:spTree>
    <p:extLst>
      <p:ext uri="{BB962C8B-B14F-4D97-AF65-F5344CB8AC3E}">
        <p14:creationId xmlns:p14="http://schemas.microsoft.com/office/powerpoint/2010/main" val="155741596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062103"/>
          </a:xfrm>
          <a:prstGeom prst="rect">
            <a:avLst/>
          </a:prstGeom>
          <a:solidFill>
            <a:schemeClr val="bg1"/>
          </a:solid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Then Samuel reached toward the two central pillars on which the temple stood.  Bracing himself against them, his right hand on the one and his left hand on the other, </a:t>
            </a:r>
          </a:p>
        </p:txBody>
      </p:sp>
      <p:sp>
        <p:nvSpPr>
          <p:cNvPr id="6" name="TextBox 5">
            <a:extLst>
              <a:ext uri="{FF2B5EF4-FFF2-40B4-BE49-F238E27FC236}">
                <a16:creationId xmlns="" xmlns:a16="http://schemas.microsoft.com/office/drawing/2014/main" id="{9F049DF0-21D5-FE44-8501-4AA39374DD72}"/>
              </a:ext>
            </a:extLst>
          </p:cNvPr>
          <p:cNvSpPr txBox="1"/>
          <p:nvPr/>
        </p:nvSpPr>
        <p:spPr>
          <a:xfrm>
            <a:off x="4778826" y="2047587"/>
            <a:ext cx="4386943" cy="584775"/>
          </a:xfrm>
          <a:prstGeom prst="rect">
            <a:avLst/>
          </a:prstGeom>
          <a:solidFill>
            <a:schemeClr val="bg1"/>
          </a:solid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Samuel said,</a:t>
            </a:r>
          </a:p>
        </p:txBody>
      </p:sp>
      <p:pic>
        <p:nvPicPr>
          <p:cNvPr id="2" name="Picture 1">
            <a:extLst>
              <a:ext uri="{FF2B5EF4-FFF2-40B4-BE49-F238E27FC236}">
                <a16:creationId xmlns="" xmlns:a16="http://schemas.microsoft.com/office/drawing/2014/main" id="{DC5A3F0B-ABA9-264C-AE5B-E31320C025AA}"/>
              </a:ext>
            </a:extLst>
          </p:cNvPr>
          <p:cNvPicPr>
            <a:picLocks noChangeAspect="1"/>
          </p:cNvPicPr>
          <p:nvPr/>
        </p:nvPicPr>
        <p:blipFill>
          <a:blip r:embed="rId2"/>
          <a:stretch>
            <a:fillRect/>
          </a:stretch>
        </p:blipFill>
        <p:spPr>
          <a:xfrm>
            <a:off x="32656" y="2571750"/>
            <a:ext cx="5682344" cy="4261758"/>
          </a:xfrm>
          <a:prstGeom prst="rect">
            <a:avLst/>
          </a:prstGeom>
        </p:spPr>
      </p:pic>
      <p:sp>
        <p:nvSpPr>
          <p:cNvPr id="4" name="Rounded Rectangular Callout 3">
            <a:extLst>
              <a:ext uri="{FF2B5EF4-FFF2-40B4-BE49-F238E27FC236}">
                <a16:creationId xmlns="" xmlns:a16="http://schemas.microsoft.com/office/drawing/2014/main" id="{2B21B6E2-1DF0-5E46-9625-D7C9B8C7D85E}"/>
              </a:ext>
            </a:extLst>
          </p:cNvPr>
          <p:cNvSpPr/>
          <p:nvPr/>
        </p:nvSpPr>
        <p:spPr>
          <a:xfrm>
            <a:off x="5865584" y="3296202"/>
            <a:ext cx="3106058" cy="1626976"/>
          </a:xfrm>
          <a:prstGeom prst="wedgeRoundRectCallout">
            <a:avLst>
              <a:gd name="adj1" fmla="val -61572"/>
              <a:gd name="adj2" fmla="val -14852"/>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Math" panose="02040503050406030204" pitchFamily="18" charset="0"/>
                <a:ea typeface="Cambria Math" panose="02040503050406030204" pitchFamily="18" charset="0"/>
              </a:rPr>
              <a:t>”Let me die with the Philistines!”</a:t>
            </a:r>
          </a:p>
        </p:txBody>
      </p:sp>
    </p:spTree>
    <p:extLst>
      <p:ext uri="{BB962C8B-B14F-4D97-AF65-F5344CB8AC3E}">
        <p14:creationId xmlns:p14="http://schemas.microsoft.com/office/powerpoint/2010/main" val="330016311"/>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1754326"/>
          </a:xfrm>
          <a:prstGeom prst="rect">
            <a:avLst/>
          </a:prstGeom>
          <a:solidFill>
            <a:schemeClr val="bg1"/>
          </a:solidFill>
        </p:spPr>
        <p:txBody>
          <a:bodyPr wrap="square" rtlCol="0">
            <a:spAutoFit/>
          </a:bodyPr>
          <a:lstStyle/>
          <a:p>
            <a:pPr algn="ctr"/>
            <a:r>
              <a:rPr lang="en-US" sz="3600" b="1" dirty="0">
                <a:latin typeface="Cambria Math" panose="02040503050406030204" pitchFamily="18" charset="0"/>
                <a:ea typeface="Cambria Math" panose="02040503050406030204" pitchFamily="18" charset="0"/>
              </a:rPr>
              <a:t>Then he pushed with all his might, and down came the temple on the rulers and all the people in it. </a:t>
            </a:r>
          </a:p>
        </p:txBody>
      </p:sp>
      <p:pic>
        <p:nvPicPr>
          <p:cNvPr id="3" name="Picture 2">
            <a:extLst>
              <a:ext uri="{FF2B5EF4-FFF2-40B4-BE49-F238E27FC236}">
                <a16:creationId xmlns="" xmlns:a16="http://schemas.microsoft.com/office/drawing/2014/main" id="{FB359373-8D6A-2E49-BD39-C3A132534EDB}"/>
              </a:ext>
            </a:extLst>
          </p:cNvPr>
          <p:cNvPicPr>
            <a:picLocks noChangeAspect="1"/>
          </p:cNvPicPr>
          <p:nvPr/>
        </p:nvPicPr>
        <p:blipFill>
          <a:blip r:embed="rId2"/>
          <a:stretch>
            <a:fillRect/>
          </a:stretch>
        </p:blipFill>
        <p:spPr>
          <a:xfrm>
            <a:off x="1121228" y="1657352"/>
            <a:ext cx="6934198" cy="5200648"/>
          </a:xfrm>
          <a:prstGeom prst="rect">
            <a:avLst/>
          </a:prstGeom>
        </p:spPr>
      </p:pic>
    </p:spTree>
    <p:extLst>
      <p:ext uri="{BB962C8B-B14F-4D97-AF65-F5344CB8AC3E}">
        <p14:creationId xmlns:p14="http://schemas.microsoft.com/office/powerpoint/2010/main" val="177962013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1D2EA39-11C9-7347-9DBF-12B9C342EC0A}"/>
              </a:ext>
            </a:extLst>
          </p:cNvPr>
          <p:cNvPicPr>
            <a:picLocks noChangeAspect="1"/>
          </p:cNvPicPr>
          <p:nvPr/>
        </p:nvPicPr>
        <p:blipFill>
          <a:blip r:embed="rId2"/>
          <a:stretch>
            <a:fillRect/>
          </a:stretch>
        </p:blipFill>
        <p:spPr>
          <a:xfrm>
            <a:off x="32656" y="-4536"/>
            <a:ext cx="9111343" cy="6833508"/>
          </a:xfrm>
          <a:prstGeom prst="rect">
            <a:avLst/>
          </a:prstGeom>
        </p:spPr>
      </p:pic>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1323439"/>
          </a:xfrm>
          <a:prstGeom prst="rect">
            <a:avLst/>
          </a:prstGeom>
          <a:solidFill>
            <a:schemeClr val="bg1"/>
          </a:solidFill>
        </p:spPr>
        <p:txBody>
          <a:bodyPr wrap="square" rtlCol="0">
            <a:spAutoFit/>
          </a:bodyPr>
          <a:lstStyle/>
          <a:p>
            <a:pPr algn="ctr"/>
            <a:r>
              <a:rPr lang="en-US" sz="4000" b="1" dirty="0">
                <a:latin typeface="Cambria Math" panose="02040503050406030204" pitchFamily="18" charset="0"/>
                <a:ea typeface="Cambria Math" panose="02040503050406030204" pitchFamily="18" charset="0"/>
              </a:rPr>
              <a:t>Thus he killed many more when he died than while he lived.</a:t>
            </a:r>
          </a:p>
        </p:txBody>
      </p:sp>
    </p:spTree>
    <p:extLst>
      <p:ext uri="{BB962C8B-B14F-4D97-AF65-F5344CB8AC3E}">
        <p14:creationId xmlns:p14="http://schemas.microsoft.com/office/powerpoint/2010/main" val="1720687507"/>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32656" y="-14514"/>
            <a:ext cx="9111343" cy="2062103"/>
          </a:xfrm>
          <a:prstGeom prst="rect">
            <a:avLst/>
          </a:prstGeom>
          <a:solidFill>
            <a:schemeClr val="bg1"/>
          </a:solidFill>
        </p:spPr>
        <p:txBody>
          <a:bodyPr wrap="square" rtlCol="0">
            <a:spAutoFit/>
          </a:bodyPr>
          <a:lstStyle/>
          <a:p>
            <a:pPr algn="ctr"/>
            <a:r>
              <a:rPr lang="en-US" sz="3200" b="1" dirty="0">
                <a:latin typeface="Cambria Math" panose="02040503050406030204" pitchFamily="18" charset="0"/>
                <a:ea typeface="Cambria Math" panose="02040503050406030204" pitchFamily="18" charset="0"/>
              </a:rPr>
              <a:t>Then his brothers and his father’s whole family went down to get him.  They brought him back and buried him between </a:t>
            </a:r>
            <a:r>
              <a:rPr lang="en-US" sz="3200" b="1" dirty="0" err="1">
                <a:latin typeface="Cambria Math" panose="02040503050406030204" pitchFamily="18" charset="0"/>
                <a:ea typeface="Cambria Math" panose="02040503050406030204" pitchFamily="18" charset="0"/>
              </a:rPr>
              <a:t>Zorah</a:t>
            </a:r>
            <a:r>
              <a:rPr lang="en-US" sz="3200" b="1" dirty="0">
                <a:latin typeface="Cambria Math" panose="02040503050406030204" pitchFamily="18" charset="0"/>
                <a:ea typeface="Cambria Math" panose="02040503050406030204" pitchFamily="18" charset="0"/>
              </a:rPr>
              <a:t> and </a:t>
            </a:r>
            <a:r>
              <a:rPr lang="en-US" sz="3200" b="1" dirty="0" err="1">
                <a:latin typeface="Cambria Math" panose="02040503050406030204" pitchFamily="18" charset="0"/>
                <a:ea typeface="Cambria Math" panose="02040503050406030204" pitchFamily="18" charset="0"/>
              </a:rPr>
              <a:t>Eshtaol</a:t>
            </a:r>
            <a:r>
              <a:rPr lang="en-US" sz="3200" b="1" dirty="0">
                <a:latin typeface="Cambria Math" panose="02040503050406030204" pitchFamily="18" charset="0"/>
                <a:ea typeface="Cambria Math" panose="02040503050406030204" pitchFamily="18" charset="0"/>
              </a:rPr>
              <a:t> in the tomb of Manoah his father.  </a:t>
            </a:r>
          </a:p>
        </p:txBody>
      </p:sp>
      <p:pic>
        <p:nvPicPr>
          <p:cNvPr id="3" name="Picture 2">
            <a:extLst>
              <a:ext uri="{FF2B5EF4-FFF2-40B4-BE49-F238E27FC236}">
                <a16:creationId xmlns="" xmlns:a16="http://schemas.microsoft.com/office/drawing/2014/main" id="{E3A1875D-407B-AF45-822B-CF0147CA7C60}"/>
              </a:ext>
            </a:extLst>
          </p:cNvPr>
          <p:cNvPicPr>
            <a:picLocks noChangeAspect="1"/>
          </p:cNvPicPr>
          <p:nvPr/>
        </p:nvPicPr>
        <p:blipFill>
          <a:blip r:embed="rId2"/>
          <a:stretch>
            <a:fillRect/>
          </a:stretch>
        </p:blipFill>
        <p:spPr>
          <a:xfrm>
            <a:off x="1387927" y="2082800"/>
            <a:ext cx="6400800" cy="4800600"/>
          </a:xfrm>
          <a:prstGeom prst="rect">
            <a:avLst/>
          </a:prstGeom>
        </p:spPr>
      </p:pic>
    </p:spTree>
    <p:extLst>
      <p:ext uri="{BB962C8B-B14F-4D97-AF65-F5344CB8AC3E}">
        <p14:creationId xmlns:p14="http://schemas.microsoft.com/office/powerpoint/2010/main" val="212063951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AE4F9EE-E12B-A74D-AEC5-AD2045D53D8A}"/>
              </a:ext>
            </a:extLst>
          </p:cNvPr>
          <p:cNvPicPr>
            <a:picLocks noChangeAspect="1"/>
          </p:cNvPicPr>
          <p:nvPr/>
        </p:nvPicPr>
        <p:blipFill>
          <a:blip r:embed="rId2"/>
          <a:stretch>
            <a:fillRect/>
          </a:stretch>
        </p:blipFill>
        <p:spPr>
          <a:xfrm>
            <a:off x="3048000" y="2286000"/>
            <a:ext cx="6096000" cy="4572000"/>
          </a:xfrm>
          <a:prstGeom prst="rect">
            <a:avLst/>
          </a:prstGeom>
        </p:spPr>
      </p:pic>
      <p:sp>
        <p:nvSpPr>
          <p:cNvPr id="7" name="TextBox 6">
            <a:extLst>
              <a:ext uri="{FF2B5EF4-FFF2-40B4-BE49-F238E27FC236}">
                <a16:creationId xmlns="" xmlns:a16="http://schemas.microsoft.com/office/drawing/2014/main" id="{70F07CF7-0AA8-C64B-A936-047A8DD699E1}"/>
              </a:ext>
            </a:extLst>
          </p:cNvPr>
          <p:cNvSpPr txBox="1"/>
          <p:nvPr/>
        </p:nvSpPr>
        <p:spPr>
          <a:xfrm rot="20193895">
            <a:off x="224330" y="1065950"/>
            <a:ext cx="5855652" cy="2123658"/>
          </a:xfrm>
          <a:prstGeom prst="rect">
            <a:avLst/>
          </a:prstGeom>
          <a:solidFill>
            <a:schemeClr val="bg1"/>
          </a:solidFill>
        </p:spPr>
        <p:txBody>
          <a:bodyPr wrap="square" rtlCol="0">
            <a:spAutoFit/>
          </a:bodyPr>
          <a:lstStyle/>
          <a:p>
            <a:pPr algn="ctr"/>
            <a:r>
              <a:rPr lang="en-US" sz="6600" b="1" dirty="0">
                <a:latin typeface="Cambria Math" panose="02040503050406030204" pitchFamily="18" charset="0"/>
                <a:ea typeface="Cambria Math" panose="02040503050406030204" pitchFamily="18" charset="0"/>
              </a:rPr>
              <a:t>He had led Israel 20 years.</a:t>
            </a:r>
          </a:p>
        </p:txBody>
      </p:sp>
    </p:spTree>
    <p:extLst>
      <p:ext uri="{BB962C8B-B14F-4D97-AF65-F5344CB8AC3E}">
        <p14:creationId xmlns:p14="http://schemas.microsoft.com/office/powerpoint/2010/main" val="316263110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06B88B-6604-9D45-9478-70B69BE9D2D6}"/>
              </a:ext>
            </a:extLst>
          </p:cNvPr>
          <p:cNvSpPr>
            <a:spLocks noGrp="1"/>
          </p:cNvSpPr>
          <p:nvPr>
            <p:ph type="title"/>
          </p:nvPr>
        </p:nvSpPr>
        <p:spPr/>
        <p:txBody>
          <a:bodyPr>
            <a:normAutofit/>
          </a:bodyPr>
          <a:lstStyle/>
          <a:p>
            <a:r>
              <a:rPr lang="en-US" sz="5400" dirty="0">
                <a:latin typeface="Cambria Math" panose="02040503050406030204" pitchFamily="18" charset="0"/>
                <a:ea typeface="Cambria Math" panose="02040503050406030204" pitchFamily="18" charset="0"/>
              </a:rPr>
              <a:t>Memory Verse</a:t>
            </a:r>
          </a:p>
        </p:txBody>
      </p:sp>
      <p:sp>
        <p:nvSpPr>
          <p:cNvPr id="3" name="Content Placeholder 2">
            <a:extLst>
              <a:ext uri="{FF2B5EF4-FFF2-40B4-BE49-F238E27FC236}">
                <a16:creationId xmlns="" xmlns:a16="http://schemas.microsoft.com/office/drawing/2014/main" id="{50A9CA46-F3A3-EA4E-9D12-86B98DBFDF7D}"/>
              </a:ext>
            </a:extLst>
          </p:cNvPr>
          <p:cNvSpPr>
            <a:spLocks noGrp="1"/>
          </p:cNvSpPr>
          <p:nvPr>
            <p:ph idx="1"/>
          </p:nvPr>
        </p:nvSpPr>
        <p:spPr>
          <a:xfrm>
            <a:off x="228600" y="2590800"/>
            <a:ext cx="8610599" cy="3352800"/>
          </a:xfrm>
        </p:spPr>
        <p:txBody>
          <a:bodyPr>
            <a:noAutofit/>
          </a:bodyPr>
          <a:lstStyle/>
          <a:p>
            <a:pPr marL="0" indent="0" algn="ctr">
              <a:buNone/>
            </a:pPr>
            <a:r>
              <a:rPr lang="en-US" sz="5400" dirty="0">
                <a:solidFill>
                  <a:schemeClr val="tx2"/>
                </a:solidFill>
                <a:latin typeface="Cambria Math" panose="02040503050406030204" pitchFamily="18" charset="0"/>
                <a:ea typeface="Cambria Math" panose="02040503050406030204" pitchFamily="18" charset="0"/>
              </a:rPr>
              <a:t>“Hear my voice when I call, LORD; be merciful to me </a:t>
            </a:r>
          </a:p>
          <a:p>
            <a:pPr marL="0" indent="0" algn="ctr">
              <a:buNone/>
            </a:pPr>
            <a:r>
              <a:rPr lang="en-US" sz="5400" dirty="0">
                <a:solidFill>
                  <a:schemeClr val="tx2"/>
                </a:solidFill>
                <a:latin typeface="Cambria Math" panose="02040503050406030204" pitchFamily="18" charset="0"/>
                <a:ea typeface="Cambria Math" panose="02040503050406030204" pitchFamily="18" charset="0"/>
              </a:rPr>
              <a:t>and answer me.”</a:t>
            </a:r>
          </a:p>
          <a:p>
            <a:pPr marL="0" indent="0" algn="r">
              <a:buNone/>
            </a:pPr>
            <a:endParaRPr lang="en-US" sz="2000" dirty="0">
              <a:solidFill>
                <a:schemeClr val="tx2"/>
              </a:solidFill>
              <a:latin typeface="Cambria Math" panose="02040503050406030204" pitchFamily="18" charset="0"/>
              <a:ea typeface="Cambria Math" panose="02040503050406030204" pitchFamily="18" charset="0"/>
            </a:endParaRPr>
          </a:p>
          <a:p>
            <a:pPr marL="0" indent="0" algn="r">
              <a:buNone/>
            </a:pPr>
            <a:r>
              <a:rPr lang="en-US" sz="4400" dirty="0">
                <a:solidFill>
                  <a:schemeClr val="tx2"/>
                </a:solidFill>
                <a:latin typeface="Cambria Math" panose="02040503050406030204" pitchFamily="18" charset="0"/>
                <a:ea typeface="Cambria Math" panose="02040503050406030204" pitchFamily="18" charset="0"/>
              </a:rPr>
              <a:t>Psalm 27:7</a:t>
            </a:r>
          </a:p>
        </p:txBody>
      </p:sp>
    </p:spTree>
    <p:extLst>
      <p:ext uri="{BB962C8B-B14F-4D97-AF65-F5344CB8AC3E}">
        <p14:creationId xmlns:p14="http://schemas.microsoft.com/office/powerpoint/2010/main" val="2003466588"/>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 xmlns:a16="http://schemas.microsoft.com/office/drawing/2014/main" id="{27A95173-7897-4AB2-B5B6-3823B5B18F29}"/>
              </a:ext>
            </a:extLst>
          </p:cNvPr>
          <p:cNvSpPr>
            <a:spLocks noGrp="1" noChangeArrowheads="1"/>
          </p:cNvSpPr>
          <p:nvPr>
            <p:ph type="subTitle" idx="1"/>
          </p:nvPr>
        </p:nvSpPr>
        <p:spPr>
          <a:xfrm>
            <a:off x="381000" y="152399"/>
            <a:ext cx="8534400" cy="1676401"/>
          </a:xfrm>
          <a:effectLst>
            <a:outerShdw blurRad="50800" dist="38100" dir="5400000" algn="t" rotWithShape="0">
              <a:prstClr val="black">
                <a:alpha val="40000"/>
              </a:prstClr>
            </a:outerShdw>
          </a:effectLst>
        </p:spPr>
        <p:txBody>
          <a:bodyPr>
            <a:normAutofit/>
          </a:bodyPr>
          <a:lstStyle/>
          <a:p>
            <a:pPr algn="l" eaLnBrk="1" hangingPunct="1">
              <a:defRPr/>
            </a:pPr>
            <a:r>
              <a:rPr lang="en-US" sz="4400" b="1" dirty="0">
                <a:latin typeface="Cambria Math" panose="02040503050406030204" pitchFamily="18" charset="0"/>
                <a:ea typeface="Cambria Math" panose="02040503050406030204" pitchFamily="18" charset="0"/>
              </a:rPr>
              <a:t>One day Samson went to Gaza…, The people of Gaza were told,</a:t>
            </a:r>
          </a:p>
        </p:txBody>
      </p:sp>
      <p:pic>
        <p:nvPicPr>
          <p:cNvPr id="4" name="Picture 3">
            <a:extLst>
              <a:ext uri="{FF2B5EF4-FFF2-40B4-BE49-F238E27FC236}">
                <a16:creationId xmlns="" xmlns:a16="http://schemas.microsoft.com/office/drawing/2014/main" id="{F49B9A66-51ED-EE4C-8A9B-92E0629E61FC}"/>
              </a:ext>
            </a:extLst>
          </p:cNvPr>
          <p:cNvPicPr>
            <a:picLocks noChangeAspect="1"/>
          </p:cNvPicPr>
          <p:nvPr/>
        </p:nvPicPr>
        <p:blipFill>
          <a:blip r:embed="rId2"/>
          <a:stretch>
            <a:fillRect/>
          </a:stretch>
        </p:blipFill>
        <p:spPr>
          <a:xfrm>
            <a:off x="1028700" y="1436007"/>
            <a:ext cx="7239000" cy="5429250"/>
          </a:xfrm>
          <a:prstGeom prst="rect">
            <a:avLst/>
          </a:prstGeom>
        </p:spPr>
      </p:pic>
      <p:sp>
        <p:nvSpPr>
          <p:cNvPr id="6" name="Rectangle 5">
            <a:extLst>
              <a:ext uri="{FF2B5EF4-FFF2-40B4-BE49-F238E27FC236}">
                <a16:creationId xmlns="" xmlns:a16="http://schemas.microsoft.com/office/drawing/2014/main" id="{42552A5B-3D7C-364C-A77E-3AFA379A9146}"/>
              </a:ext>
            </a:extLst>
          </p:cNvPr>
          <p:cNvSpPr/>
          <p:nvPr/>
        </p:nvSpPr>
        <p:spPr>
          <a:xfrm>
            <a:off x="1010557" y="5657671"/>
            <a:ext cx="2073004"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Cambria Math" panose="02040503050406030204" pitchFamily="18" charset="0"/>
                <a:ea typeface="Cambria Math" panose="02040503050406030204" pitchFamily="18" charset="0"/>
              </a:rPr>
              <a:t>Gaza</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76C7E4B-3D23-6943-8D28-426A1D8CF176}"/>
              </a:ext>
            </a:extLst>
          </p:cNvPr>
          <p:cNvGrpSpPr/>
          <p:nvPr/>
        </p:nvGrpSpPr>
        <p:grpSpPr>
          <a:xfrm>
            <a:off x="404775" y="641042"/>
            <a:ext cx="8366629" cy="3357644"/>
            <a:chOff x="368848" y="2374972"/>
            <a:chExt cx="9083342" cy="3581400"/>
          </a:xfrm>
        </p:grpSpPr>
        <p:pic>
          <p:nvPicPr>
            <p:cNvPr id="5" name="Picture 4">
              <a:extLst>
                <a:ext uri="{FF2B5EF4-FFF2-40B4-BE49-F238E27FC236}">
                  <a16:creationId xmlns="" xmlns:a16="http://schemas.microsoft.com/office/drawing/2014/main" id="{93899BC7-42E3-2546-888C-F58A9D7CB4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6991" y="2374972"/>
              <a:ext cx="4775199" cy="3581400"/>
            </a:xfrm>
            <a:prstGeom prst="rect">
              <a:avLst/>
            </a:prstGeom>
          </p:spPr>
        </p:pic>
        <p:sp>
          <p:nvSpPr>
            <p:cNvPr id="6" name="Rounded Rectangular Callout 5">
              <a:extLst>
                <a:ext uri="{FF2B5EF4-FFF2-40B4-BE49-F238E27FC236}">
                  <a16:creationId xmlns="" xmlns:a16="http://schemas.microsoft.com/office/drawing/2014/main" id="{082F5171-647A-544D-854F-69857DA5A392}"/>
                </a:ext>
              </a:extLst>
            </p:cNvPr>
            <p:cNvSpPr/>
            <p:nvPr/>
          </p:nvSpPr>
          <p:spPr>
            <a:xfrm rot="20808937">
              <a:off x="368848" y="3003713"/>
              <a:ext cx="3213240" cy="1734533"/>
            </a:xfrm>
            <a:prstGeom prst="wedgeRoundRectCallout">
              <a:avLst>
                <a:gd name="adj1" fmla="val 73782"/>
                <a:gd name="adj2" fmla="val 265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Math" panose="02040503050406030204" pitchFamily="18" charset="0"/>
                  <a:ea typeface="Cambria Math" panose="02040503050406030204" pitchFamily="18" charset="0"/>
                </a:rPr>
                <a:t>“Samson is here!”</a:t>
              </a:r>
            </a:p>
          </p:txBody>
        </p:sp>
      </p:grpSp>
      <p:sp>
        <p:nvSpPr>
          <p:cNvPr id="7" name="TextBox 6">
            <a:extLst>
              <a:ext uri="{FF2B5EF4-FFF2-40B4-BE49-F238E27FC236}">
                <a16:creationId xmlns="" xmlns:a16="http://schemas.microsoft.com/office/drawing/2014/main" id="{70F07CF7-0AA8-C64B-A936-047A8DD699E1}"/>
              </a:ext>
            </a:extLst>
          </p:cNvPr>
          <p:cNvSpPr txBox="1"/>
          <p:nvPr/>
        </p:nvSpPr>
        <p:spPr>
          <a:xfrm>
            <a:off x="189737" y="3962400"/>
            <a:ext cx="8967220" cy="2800767"/>
          </a:xfrm>
          <a:prstGeom prst="rect">
            <a:avLst/>
          </a:prstGeom>
          <a:noFill/>
        </p:spPr>
        <p:txBody>
          <a:bodyPr wrap="square" rtlCol="0">
            <a:spAutoFit/>
          </a:bodyPr>
          <a:lstStyle/>
          <a:p>
            <a:pPr algn="ctr"/>
            <a:r>
              <a:rPr lang="en-US" sz="4400" b="1" dirty="0">
                <a:latin typeface="Cambria Math" panose="02040503050406030204" pitchFamily="18" charset="0"/>
                <a:ea typeface="Cambria Math" panose="02040503050406030204" pitchFamily="18" charset="0"/>
              </a:rPr>
              <a:t>So they surrounded the place and lay in wait for him all night at the city gate.  They made no move during the night saying…</a:t>
            </a:r>
            <a:endParaRPr lang="en-US" sz="4400" dirty="0"/>
          </a:p>
        </p:txBody>
      </p:sp>
    </p:spTree>
    <p:extLst>
      <p:ext uri="{BB962C8B-B14F-4D97-AF65-F5344CB8AC3E}">
        <p14:creationId xmlns:p14="http://schemas.microsoft.com/office/powerpoint/2010/main" val="28576362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3899BC7-42E3-2546-888C-F58A9D7CB4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189737" y="228600"/>
            <a:ext cx="4398416" cy="3357644"/>
          </a:xfrm>
          <a:prstGeom prst="rect">
            <a:avLst/>
          </a:prstGeom>
        </p:spPr>
      </p:pic>
      <p:sp>
        <p:nvSpPr>
          <p:cNvPr id="6" name="Rounded Rectangular Callout 5">
            <a:extLst>
              <a:ext uri="{FF2B5EF4-FFF2-40B4-BE49-F238E27FC236}">
                <a16:creationId xmlns="" xmlns:a16="http://schemas.microsoft.com/office/drawing/2014/main" id="{082F5171-647A-544D-854F-69857DA5A392}"/>
              </a:ext>
            </a:extLst>
          </p:cNvPr>
          <p:cNvSpPr/>
          <p:nvPr/>
        </p:nvSpPr>
        <p:spPr>
          <a:xfrm>
            <a:off x="5105400" y="685800"/>
            <a:ext cx="3606611" cy="2667000"/>
          </a:xfrm>
          <a:prstGeom prst="wedgeRoundRectCallout">
            <a:avLst>
              <a:gd name="adj1" fmla="val -82010"/>
              <a:gd name="adj2" fmla="val -107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Math" panose="02040503050406030204" pitchFamily="18" charset="0"/>
                <a:ea typeface="Cambria Math" panose="02040503050406030204" pitchFamily="18" charset="0"/>
              </a:rPr>
              <a:t>“At dawn we’ll kill him.”</a:t>
            </a:r>
          </a:p>
        </p:txBody>
      </p:sp>
      <p:sp>
        <p:nvSpPr>
          <p:cNvPr id="7" name="TextBox 6">
            <a:extLst>
              <a:ext uri="{FF2B5EF4-FFF2-40B4-BE49-F238E27FC236}">
                <a16:creationId xmlns="" xmlns:a16="http://schemas.microsoft.com/office/drawing/2014/main" id="{70F07CF7-0AA8-C64B-A936-047A8DD699E1}"/>
              </a:ext>
            </a:extLst>
          </p:cNvPr>
          <p:cNvSpPr txBox="1"/>
          <p:nvPr/>
        </p:nvSpPr>
        <p:spPr>
          <a:xfrm>
            <a:off x="153452" y="3810000"/>
            <a:ext cx="4628208" cy="2554545"/>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But Samson lay there only unit the middle of the night.  Then he got up and took hold of the doors of the city gate…</a:t>
            </a:r>
          </a:p>
        </p:txBody>
      </p:sp>
      <p:pic>
        <p:nvPicPr>
          <p:cNvPr id="2" name="Picture 1">
            <a:extLst>
              <a:ext uri="{FF2B5EF4-FFF2-40B4-BE49-F238E27FC236}">
                <a16:creationId xmlns="" xmlns:a16="http://schemas.microsoft.com/office/drawing/2014/main" id="{A6DBA3E3-C790-E240-BC65-0130C4B590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1659" y="3586244"/>
            <a:ext cx="4362341" cy="3271756"/>
          </a:xfrm>
          <a:prstGeom prst="rect">
            <a:avLst/>
          </a:prstGeom>
        </p:spPr>
      </p:pic>
    </p:spTree>
    <p:extLst>
      <p:ext uri="{BB962C8B-B14F-4D97-AF65-F5344CB8AC3E}">
        <p14:creationId xmlns:p14="http://schemas.microsoft.com/office/powerpoint/2010/main" val="2694276766"/>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229652" y="152400"/>
            <a:ext cx="8914348" cy="3477875"/>
          </a:xfrm>
          <a:prstGeom prst="rect">
            <a:avLst/>
          </a:prstGeom>
          <a:noFill/>
        </p:spPr>
        <p:txBody>
          <a:bodyPr wrap="square" rtlCol="0">
            <a:spAutoFit/>
          </a:bodyPr>
          <a:lstStyle/>
          <a:p>
            <a:r>
              <a:rPr lang="en-US" sz="4400" b="1" dirty="0">
                <a:latin typeface="Cambria Math" panose="02040503050406030204" pitchFamily="18" charset="0"/>
                <a:ea typeface="Cambria Math" panose="02040503050406030204" pitchFamily="18" charset="0"/>
              </a:rPr>
              <a:t>…together with two posts, and tore them loose, bar and all.  He lifted them to his shoulders and carried them to the top of the hill that faces Hebron.</a:t>
            </a:r>
          </a:p>
        </p:txBody>
      </p:sp>
      <p:pic>
        <p:nvPicPr>
          <p:cNvPr id="3" name="Picture 2">
            <a:extLst>
              <a:ext uri="{FF2B5EF4-FFF2-40B4-BE49-F238E27FC236}">
                <a16:creationId xmlns="" xmlns:a16="http://schemas.microsoft.com/office/drawing/2014/main" id="{955212F0-7B71-1A4A-9617-12183DDB43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4495800"/>
            <a:ext cx="2933700" cy="2200275"/>
          </a:xfrm>
          <a:prstGeom prst="rect">
            <a:avLst/>
          </a:prstGeom>
        </p:spPr>
      </p:pic>
      <p:pic>
        <p:nvPicPr>
          <p:cNvPr id="4" name="Picture 3">
            <a:extLst>
              <a:ext uri="{FF2B5EF4-FFF2-40B4-BE49-F238E27FC236}">
                <a16:creationId xmlns="" xmlns:a16="http://schemas.microsoft.com/office/drawing/2014/main" id="{CFE532A4-04DD-8C4F-AD0D-6403BA60FD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107" y="4114800"/>
            <a:ext cx="3048000" cy="2286000"/>
          </a:xfrm>
          <a:prstGeom prst="rect">
            <a:avLst/>
          </a:prstGeom>
        </p:spPr>
      </p:pic>
      <p:pic>
        <p:nvPicPr>
          <p:cNvPr id="8" name="Picture 7">
            <a:extLst>
              <a:ext uri="{FF2B5EF4-FFF2-40B4-BE49-F238E27FC236}">
                <a16:creationId xmlns="" xmlns:a16="http://schemas.microsoft.com/office/drawing/2014/main" id="{6D12FE1D-0C40-AF41-8297-B57A5F1CB4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352800"/>
            <a:ext cx="3048000" cy="2286000"/>
          </a:xfrm>
          <a:prstGeom prst="rect">
            <a:avLst/>
          </a:prstGeom>
        </p:spPr>
      </p:pic>
    </p:spTree>
    <p:extLst>
      <p:ext uri="{BB962C8B-B14F-4D97-AF65-F5344CB8AC3E}">
        <p14:creationId xmlns:p14="http://schemas.microsoft.com/office/powerpoint/2010/main" val="2589233354"/>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106000"/>
                <a:satMod val="220000"/>
                <a:lumMod val="140000"/>
              </a:schemeClr>
            </a:gs>
            <a:gs pos="50000">
              <a:schemeClr val="bg2">
                <a:shade val="100000"/>
                <a:hueMod val="100000"/>
                <a:satMod val="110000"/>
                <a:lumMod val="130000"/>
              </a:schemeClr>
            </a:gs>
            <a:gs pos="100000">
              <a:schemeClr val="bg2">
                <a:shade val="69000"/>
                <a:hueMod val="88000"/>
                <a:satMod val="160000"/>
                <a:lumMod val="69000"/>
              </a:schemeClr>
            </a:gs>
          </a:gsLst>
          <a:lin ang="252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70F07CF7-0AA8-C64B-A936-047A8DD699E1}"/>
              </a:ext>
            </a:extLst>
          </p:cNvPr>
          <p:cNvSpPr txBox="1"/>
          <p:nvPr/>
        </p:nvSpPr>
        <p:spPr>
          <a:xfrm>
            <a:off x="204252" y="48042"/>
            <a:ext cx="8914348" cy="2123658"/>
          </a:xfrm>
          <a:prstGeom prst="rect">
            <a:avLst/>
          </a:prstGeom>
          <a:noFill/>
        </p:spPr>
        <p:txBody>
          <a:bodyPr wrap="square" rtlCol="0">
            <a:spAutoFit/>
          </a:bodyPr>
          <a:lstStyle/>
          <a:p>
            <a:r>
              <a:rPr lang="en-US" sz="4400" b="1" dirty="0">
                <a:latin typeface="Cambria Math" panose="02040503050406030204" pitchFamily="18" charset="0"/>
                <a:ea typeface="Cambria Math" panose="02040503050406030204" pitchFamily="18" charset="0"/>
              </a:rPr>
              <a:t>Some time later, he fell in love with a woman in the Valley of </a:t>
            </a:r>
            <a:r>
              <a:rPr lang="en-US" sz="4400" b="1" dirty="0" err="1">
                <a:latin typeface="Cambria Math" panose="02040503050406030204" pitchFamily="18" charset="0"/>
                <a:ea typeface="Cambria Math" panose="02040503050406030204" pitchFamily="18" charset="0"/>
              </a:rPr>
              <a:t>Sorek</a:t>
            </a:r>
            <a:r>
              <a:rPr lang="en-US" sz="4400" b="1" dirty="0">
                <a:latin typeface="Cambria Math" panose="02040503050406030204" pitchFamily="18" charset="0"/>
                <a:ea typeface="Cambria Math" panose="02040503050406030204" pitchFamily="18" charset="0"/>
              </a:rPr>
              <a:t> whose name was Delilah.</a:t>
            </a:r>
          </a:p>
        </p:txBody>
      </p:sp>
      <p:pic>
        <p:nvPicPr>
          <p:cNvPr id="2" name="Picture 1">
            <a:extLst>
              <a:ext uri="{FF2B5EF4-FFF2-40B4-BE49-F238E27FC236}">
                <a16:creationId xmlns="" xmlns:a16="http://schemas.microsoft.com/office/drawing/2014/main" id="{3BF7F973-B6E8-534E-B56F-B102C36424F3}"/>
              </a:ext>
            </a:extLst>
          </p:cNvPr>
          <p:cNvPicPr>
            <a:picLocks noChangeAspect="1"/>
          </p:cNvPicPr>
          <p:nvPr/>
        </p:nvPicPr>
        <p:blipFill>
          <a:blip r:embed="rId2"/>
          <a:stretch>
            <a:fillRect/>
          </a:stretch>
        </p:blipFill>
        <p:spPr>
          <a:xfrm>
            <a:off x="2895600" y="2171700"/>
            <a:ext cx="6248400" cy="4686300"/>
          </a:xfrm>
          <a:prstGeom prst="rect">
            <a:avLst/>
          </a:prstGeom>
        </p:spPr>
      </p:pic>
      <p:pic>
        <p:nvPicPr>
          <p:cNvPr id="5" name="Picture 4">
            <a:extLst>
              <a:ext uri="{FF2B5EF4-FFF2-40B4-BE49-F238E27FC236}">
                <a16:creationId xmlns="" xmlns:a16="http://schemas.microsoft.com/office/drawing/2014/main" id="{0FA721A2-B313-E74D-8D3C-FA2E3038EB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67" b="94222" l="3125" r="95536">
                        <a14:foregroundMark x1="33929" y1="46222" x2="33929" y2="46222"/>
                        <a14:foregroundMark x1="59821" y1="26667" x2="59821" y2="26667"/>
                        <a14:foregroundMark x1="30357" y1="24444" x2="30357" y2="24444"/>
                        <a14:foregroundMark x1="14286" y1="23111" x2="14286" y2="23111"/>
                        <a14:foregroundMark x1="16964" y1="20444" x2="16964" y2="20444"/>
                        <a14:foregroundMark x1="24107" y1="16444" x2="24107" y2="16444"/>
                        <a14:foregroundMark x1="32589" y1="11111" x2="32589" y2="11111"/>
                        <a14:foregroundMark x1="40179" y1="9333" x2="40179" y2="9333"/>
                        <a14:foregroundMark x1="54018" y1="9333" x2="54018" y2="9333"/>
                        <a14:foregroundMark x1="63839" y1="11556" x2="63839" y2="11556"/>
                      </a14:backgroundRemoval>
                    </a14:imgEffect>
                  </a14:imgLayer>
                </a14:imgProps>
              </a:ext>
            </a:extLst>
          </a:blip>
          <a:stretch>
            <a:fillRect/>
          </a:stretch>
        </p:blipFill>
        <p:spPr>
          <a:xfrm rot="19635462">
            <a:off x="87081" y="2220682"/>
            <a:ext cx="3248823" cy="3248823"/>
          </a:xfrm>
          <a:prstGeom prst="rect">
            <a:avLst/>
          </a:prstGeom>
        </p:spPr>
      </p:pic>
    </p:spTree>
    <p:extLst>
      <p:ext uri="{BB962C8B-B14F-4D97-AF65-F5344CB8AC3E}">
        <p14:creationId xmlns:p14="http://schemas.microsoft.com/office/powerpoint/2010/main" val="4125654483"/>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sld>
</file>

<file path=ppt/theme/theme1.xml><?xml version="1.0" encoding="utf-8"?>
<a:theme xmlns:a="http://schemas.openxmlformats.org/drawingml/2006/main" name="Berli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106000"/>
                <a:satMod val="220000"/>
                <a:lumMod val="140000"/>
              </a:schemeClr>
            </a:gs>
            <a:gs pos="50000">
              <a:schemeClr val="phClr">
                <a:shade val="100000"/>
                <a:hueMod val="100000"/>
                <a:satMod val="110000"/>
                <a:lumMod val="130000"/>
              </a:schemeClr>
            </a:gs>
            <a:gs pos="100000">
              <a:schemeClr val="phClr">
                <a:shade val="69000"/>
                <a:hueMod val="88000"/>
                <a:satMod val="16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7D30EEFE-7128-4DE5-8A0D-8D4EF32CB0AF}"/>
    </a:ext>
  </a:extLst>
</a:theme>
</file>

<file path=docProps/app.xml><?xml version="1.0" encoding="utf-8"?>
<Properties xmlns="http://schemas.openxmlformats.org/officeDocument/2006/extended-properties" xmlns:vt="http://schemas.openxmlformats.org/officeDocument/2006/docPropsVTypes">
  <Template>{CB67E72A-3635-124E-89D3-879513B43D97}tf10001057</Template>
  <TotalTime>8236</TotalTime>
  <Words>1221</Words>
  <Application>Microsoft Office PowerPoint</Application>
  <PresentationFormat>On-screen Show (4:3)</PresentationFormat>
  <Paragraphs>81</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Cambria Math</vt:lpstr>
      <vt:lpstr>Trebuchet MS</vt:lpstr>
      <vt:lpstr>Berlin</vt:lpstr>
      <vt:lpstr>PowerPoint Presentation</vt:lpstr>
      <vt:lpstr>Faith Words</vt:lpstr>
      <vt:lpstr>The Truth</vt:lpstr>
      <vt:lpstr>Memory 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Joyce Beathard</dc:creator>
  <cp:lastModifiedBy>Ken Stoll</cp:lastModifiedBy>
  <cp:revision>189</cp:revision>
  <dcterms:created xsi:type="dcterms:W3CDTF">2009-08-14T18:45:46Z</dcterms:created>
  <dcterms:modified xsi:type="dcterms:W3CDTF">2022-01-15T01:21:13Z</dcterms:modified>
</cp:coreProperties>
</file>