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348" r:id="rId2"/>
    <p:sldId id="351" r:id="rId3"/>
    <p:sldId id="396" r:id="rId4"/>
    <p:sldId id="354" r:id="rId5"/>
    <p:sldId id="256" r:id="rId6"/>
    <p:sldId id="355" r:id="rId7"/>
    <p:sldId id="374" r:id="rId8"/>
    <p:sldId id="375" r:id="rId9"/>
    <p:sldId id="397" r:id="rId10"/>
    <p:sldId id="399" r:id="rId11"/>
    <p:sldId id="398" r:id="rId12"/>
    <p:sldId id="376" r:id="rId13"/>
    <p:sldId id="377" r:id="rId14"/>
    <p:sldId id="400" r:id="rId15"/>
    <p:sldId id="401" r:id="rId16"/>
    <p:sldId id="378" r:id="rId17"/>
    <p:sldId id="402" r:id="rId18"/>
    <p:sldId id="403" r:id="rId19"/>
    <p:sldId id="404" r:id="rId20"/>
    <p:sldId id="379" r:id="rId21"/>
    <p:sldId id="380" r:id="rId22"/>
    <p:sldId id="405" r:id="rId23"/>
    <p:sldId id="406" r:id="rId24"/>
    <p:sldId id="38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DFF"/>
    <a:srgbClr val="FFCC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36"/>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0B2E19B1-85BA-44A5-8349-239F7CBBDA85}" type="slidenum">
              <a:rPr lang="en-US" altLang="en-US" smtClean="0"/>
              <a:pPr/>
              <a:t>‹#›</a:t>
            </a:fld>
            <a:endParaRPr lang="en-US" altLang="en-US"/>
          </a:p>
        </p:txBody>
      </p:sp>
    </p:spTree>
    <p:extLst>
      <p:ext uri="{BB962C8B-B14F-4D97-AF65-F5344CB8AC3E}">
        <p14:creationId xmlns:p14="http://schemas.microsoft.com/office/powerpoint/2010/main" val="272696969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194947647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1131871714"/>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C85CD645-5532-47A2-B253-E052285A258B}" type="slidenum">
              <a:rPr lang="en-US" altLang="en-US" smtClean="0"/>
              <a:pPr/>
              <a:t>‹#›</a:t>
            </a:fld>
            <a:endParaRPr lang="en-US" alt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6733099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95067325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261547888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90721146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6F6FC8A-50D7-401A-B757-A30751587282}" type="slidenum">
              <a:rPr lang="en-US" altLang="en-US" smtClean="0"/>
              <a:pPr/>
              <a:t>‹#›</a:t>
            </a:fld>
            <a:endParaRPr lang="en-US" altLang="en-US"/>
          </a:p>
        </p:txBody>
      </p:sp>
    </p:spTree>
    <p:extLst>
      <p:ext uri="{BB962C8B-B14F-4D97-AF65-F5344CB8AC3E}">
        <p14:creationId xmlns:p14="http://schemas.microsoft.com/office/powerpoint/2010/main" val="117338413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bwMode="ltGray">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3AD0D3B7-DEB9-4F7A-889A-C853B6919727}" type="slidenum">
              <a:rPr lang="en-US" altLang="en-US" smtClean="0"/>
              <a:pPr/>
              <a:t>‹#›</a:t>
            </a:fld>
            <a:endParaRPr lang="en-US" altLang="en-US"/>
          </a:p>
        </p:txBody>
      </p:sp>
    </p:spTree>
    <p:extLst>
      <p:ext uri="{BB962C8B-B14F-4D97-AF65-F5344CB8AC3E}">
        <p14:creationId xmlns:p14="http://schemas.microsoft.com/office/powerpoint/2010/main" val="86668115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699019C-C4CF-4AB3-8CB0-FEC1340A829A}" type="slidenum">
              <a:rPr lang="en-US" altLang="en-US" smtClean="0"/>
              <a:pPr/>
              <a:t>‹#›</a:t>
            </a:fld>
            <a:endParaRPr lang="en-US" altLang="en-US"/>
          </a:p>
        </p:txBody>
      </p:sp>
    </p:spTree>
    <p:extLst>
      <p:ext uri="{BB962C8B-B14F-4D97-AF65-F5344CB8AC3E}">
        <p14:creationId xmlns:p14="http://schemas.microsoft.com/office/powerpoint/2010/main" val="246203187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99DB8498-325C-45B3-8FF3-22720BB921CE}" type="slidenum">
              <a:rPr lang="en-US" altLang="en-US" smtClean="0"/>
              <a:pPr/>
              <a:t>‹#›</a:t>
            </a:fld>
            <a:endParaRPr lang="en-US" altLang="en-US"/>
          </a:p>
        </p:txBody>
      </p:sp>
    </p:spTree>
    <p:extLst>
      <p:ext uri="{BB962C8B-B14F-4D97-AF65-F5344CB8AC3E}">
        <p14:creationId xmlns:p14="http://schemas.microsoft.com/office/powerpoint/2010/main" val="40245286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C53AADB-07A4-41F1-8D56-CB754F5876CC}" type="slidenum">
              <a:rPr lang="en-US" altLang="en-US" smtClean="0"/>
              <a:pPr/>
              <a:t>‹#›</a:t>
            </a:fld>
            <a:endParaRPr lang="en-US" altLang="en-US"/>
          </a:p>
        </p:txBody>
      </p:sp>
    </p:spTree>
    <p:extLst>
      <p:ext uri="{BB962C8B-B14F-4D97-AF65-F5344CB8AC3E}">
        <p14:creationId xmlns:p14="http://schemas.microsoft.com/office/powerpoint/2010/main" val="40112021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61AD5CD-1C70-4699-A00A-19F0C6C2350E}" type="slidenum">
              <a:rPr lang="en-US" altLang="en-US" smtClean="0"/>
              <a:pPr/>
              <a:t>‹#›</a:t>
            </a:fld>
            <a:endParaRPr lang="en-US" altLang="en-US"/>
          </a:p>
        </p:txBody>
      </p:sp>
    </p:spTree>
    <p:extLst>
      <p:ext uri="{BB962C8B-B14F-4D97-AF65-F5344CB8AC3E}">
        <p14:creationId xmlns:p14="http://schemas.microsoft.com/office/powerpoint/2010/main" val="205909943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EC5D6E0-CA14-4B33-A36A-34B450FB25F7}" type="slidenum">
              <a:rPr lang="en-US" altLang="en-US" smtClean="0"/>
              <a:pPr/>
              <a:t>‹#›</a:t>
            </a:fld>
            <a:endParaRPr lang="en-US" altLang="en-US"/>
          </a:p>
        </p:txBody>
      </p:sp>
    </p:spTree>
    <p:extLst>
      <p:ext uri="{BB962C8B-B14F-4D97-AF65-F5344CB8AC3E}">
        <p14:creationId xmlns:p14="http://schemas.microsoft.com/office/powerpoint/2010/main" val="420037358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42FD4E7-5BF4-4953-9C95-FC23106160CF}" type="slidenum">
              <a:rPr lang="en-US" altLang="en-US" smtClean="0"/>
              <a:pPr/>
              <a:t>‹#›</a:t>
            </a:fld>
            <a:endParaRPr lang="en-US" altLang="en-US"/>
          </a:p>
        </p:txBody>
      </p:sp>
    </p:spTree>
    <p:extLst>
      <p:ext uri="{BB962C8B-B14F-4D97-AF65-F5344CB8AC3E}">
        <p14:creationId xmlns:p14="http://schemas.microsoft.com/office/powerpoint/2010/main" val="395656901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941A479-8778-417D-AE7F-F1A3B151909C}" type="slidenum">
              <a:rPr lang="en-US" altLang="en-US" smtClean="0"/>
              <a:pPr/>
              <a:t>‹#›</a:t>
            </a:fld>
            <a:endParaRPr lang="en-US" altLang="en-US"/>
          </a:p>
        </p:txBody>
      </p:sp>
    </p:spTree>
    <p:extLst>
      <p:ext uri="{BB962C8B-B14F-4D97-AF65-F5344CB8AC3E}">
        <p14:creationId xmlns:p14="http://schemas.microsoft.com/office/powerpoint/2010/main" val="289953990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9CFF83A-1423-4D72-9CC1-C6B72D81BC5C}" type="slidenum">
              <a:rPr lang="en-US" altLang="en-US" smtClean="0"/>
              <a:pPr/>
              <a:t>‹#›</a:t>
            </a:fld>
            <a:endParaRPr lang="en-US" altLang="en-US"/>
          </a:p>
        </p:txBody>
      </p:sp>
    </p:spTree>
    <p:extLst>
      <p:ext uri="{BB962C8B-B14F-4D97-AF65-F5344CB8AC3E}">
        <p14:creationId xmlns:p14="http://schemas.microsoft.com/office/powerpoint/2010/main" val="328653402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email">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3365736302"/>
      </p:ext>
    </p:extLst>
  </p:cSld>
  <p:clrMap bg1="dk1" tx1="lt1" bg2="dk2" tx2="lt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tiff"/><Relationship Id="rId1" Type="http://schemas.openxmlformats.org/officeDocument/2006/relationships/slideLayout" Target="../slideLayouts/slideLayout1.xml"/><Relationship Id="rId5" Type="http://schemas.openxmlformats.org/officeDocument/2006/relationships/image" Target="../media/image15.tiff"/><Relationship Id="rId4" Type="http://schemas.openxmlformats.org/officeDocument/2006/relationships/image" Target="../media/image14.tiff"/></Relationships>
</file>

<file path=ppt/slides/_rels/slide1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f"/><Relationship Id="rId1" Type="http://schemas.openxmlformats.org/officeDocument/2006/relationships/slideLayout" Target="../slideLayouts/slideLayout1.xml"/><Relationship Id="rId5" Type="http://schemas.openxmlformats.org/officeDocument/2006/relationships/image" Target="../media/image29.tiff"/><Relationship Id="rId4" Type="http://schemas.openxmlformats.org/officeDocument/2006/relationships/image" Target="../media/image28.tiff"/></Relationships>
</file>

<file path=ppt/slides/_rels/slide18.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tiff"/><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7" Type="http://schemas.microsoft.com/office/2007/relationships/hdphoto" Target="../media/hdphoto4.wdp"/><Relationship Id="rId2" Type="http://schemas.openxmlformats.org/officeDocument/2006/relationships/image" Target="../media/image17.tiff"/><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90E4CAF-A610-D44B-8179-AA8CE04F9BE8}"/>
              </a:ext>
            </a:extLst>
          </p:cNvPr>
          <p:cNvSpPr txBox="1"/>
          <p:nvPr/>
        </p:nvSpPr>
        <p:spPr>
          <a:xfrm>
            <a:off x="3166910" y="1290935"/>
            <a:ext cx="5969833" cy="923330"/>
          </a:xfrm>
          <a:prstGeom prst="rect">
            <a:avLst/>
          </a:prstGeom>
          <a:noFill/>
        </p:spPr>
        <p:txBody>
          <a:bodyPr wrap="square" rtlCol="0">
            <a:spAutoFit/>
          </a:bodyPr>
          <a:lstStyle/>
          <a:p>
            <a:r>
              <a:rPr lang="en-US" sz="5400" b="1" dirty="0">
                <a:latin typeface="Cambria Math" panose="02040503050406030204" pitchFamily="18" charset="0"/>
                <a:ea typeface="Cambria Math" panose="02040503050406030204" pitchFamily="18" charset="0"/>
              </a:rPr>
              <a:t>A Message of Hope</a:t>
            </a:r>
          </a:p>
        </p:txBody>
      </p:sp>
      <p:pic>
        <p:nvPicPr>
          <p:cNvPr id="2" name="Picture 1">
            <a:extLst>
              <a:ext uri="{FF2B5EF4-FFF2-40B4-BE49-F238E27FC236}">
                <a16:creationId xmlns:a16="http://schemas.microsoft.com/office/drawing/2014/main" xmlns="" id="{3DB18336-E015-814A-A896-4AB9E0F39DE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435" b="96103" l="3518" r="99046">
                        <a14:foregroundMark x1="28145" y1="23778" x2="28145" y2="23778"/>
                        <a14:foregroundMark x1="29517" y1="22787" x2="29517" y2="22787"/>
                        <a14:foregroundMark x1="29934" y1="22259" x2="29934" y2="22259"/>
                        <a14:foregroundMark x1="30829" y1="23778" x2="30829" y2="23778"/>
                        <a14:foregroundMark x1="26357" y1="24240" x2="26357" y2="24240"/>
                      </a14:backgroundRemoval>
                    </a14:imgEffect>
                  </a14:imgLayer>
                </a14:imgProps>
              </a:ext>
              <a:ext uri="{28A0092B-C50C-407E-A947-70E740481C1C}">
                <a14:useLocalDpi xmlns:a14="http://schemas.microsoft.com/office/drawing/2010/main"/>
              </a:ext>
            </a:extLst>
          </a:blip>
          <a:stretch>
            <a:fillRect/>
          </a:stretch>
        </p:blipFill>
        <p:spPr>
          <a:xfrm>
            <a:off x="228600" y="457200"/>
            <a:ext cx="3210443" cy="2900126"/>
          </a:xfrm>
          <a:prstGeom prst="rect">
            <a:avLst/>
          </a:prstGeom>
        </p:spPr>
      </p:pic>
      <p:sp>
        <p:nvSpPr>
          <p:cNvPr id="5" name="Subtitle 4">
            <a:extLst>
              <a:ext uri="{FF2B5EF4-FFF2-40B4-BE49-F238E27FC236}">
                <a16:creationId xmlns:a16="http://schemas.microsoft.com/office/drawing/2014/main" xmlns="" id="{0D6E66E1-F420-294B-B38C-86AE300FBBB8}"/>
              </a:ext>
            </a:extLst>
          </p:cNvPr>
          <p:cNvSpPr>
            <a:spLocks noGrp="1"/>
          </p:cNvSpPr>
          <p:nvPr>
            <p:ph type="subTitle" idx="1"/>
          </p:nvPr>
        </p:nvSpPr>
        <p:spPr>
          <a:xfrm>
            <a:off x="384992" y="3048000"/>
            <a:ext cx="6108101" cy="1117687"/>
          </a:xfrm>
        </p:spPr>
        <p:txBody>
          <a:bodyPr>
            <a:normAutofit/>
          </a:bodyPr>
          <a:lstStyle/>
          <a:p>
            <a:r>
              <a:rPr lang="en-US" sz="5400" dirty="0">
                <a:latin typeface="Cambria Math" panose="02040503050406030204" pitchFamily="18" charset="0"/>
                <a:ea typeface="Cambria Math" panose="02040503050406030204" pitchFamily="18" charset="0"/>
              </a:rPr>
              <a:t>Judges 13:1-25</a:t>
            </a:r>
          </a:p>
        </p:txBody>
      </p:sp>
    </p:spTree>
    <p:extLst>
      <p:ext uri="{BB962C8B-B14F-4D97-AF65-F5344CB8AC3E}">
        <p14:creationId xmlns:p14="http://schemas.microsoft.com/office/powerpoint/2010/main" val="193618390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CDC8D1-2C37-AF4B-B74F-112EC48D7CC0}"/>
              </a:ext>
            </a:extLst>
          </p:cNvPr>
          <p:cNvSpPr txBox="1"/>
          <p:nvPr/>
        </p:nvSpPr>
        <p:spPr>
          <a:xfrm>
            <a:off x="304800" y="152400"/>
            <a:ext cx="8458200" cy="1446550"/>
          </a:xfrm>
          <a:prstGeom prst="rect">
            <a:avLst/>
          </a:prstGeom>
          <a:noFill/>
        </p:spPr>
        <p:txBody>
          <a:bodyPr wrap="square" rtlCol="0">
            <a:spAutoFit/>
          </a:bodyPr>
          <a:lstStyle/>
          <a:p>
            <a:r>
              <a:rPr lang="en-US" sz="4400" dirty="0">
                <a:latin typeface="Cambria Math" panose="02040503050406030204" pitchFamily="18" charset="0"/>
                <a:ea typeface="Cambria Math" panose="02040503050406030204" pitchFamily="18" charset="0"/>
              </a:rPr>
              <a:t>Then the woman went to her husband and told him,</a:t>
            </a:r>
          </a:p>
        </p:txBody>
      </p:sp>
      <p:pic>
        <p:nvPicPr>
          <p:cNvPr id="7" name="Picture 6">
            <a:extLst>
              <a:ext uri="{FF2B5EF4-FFF2-40B4-BE49-F238E27FC236}">
                <a16:creationId xmlns:a16="http://schemas.microsoft.com/office/drawing/2014/main" xmlns="" id="{D10D4809-E6ED-CD45-80A0-70F4234C62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988456"/>
            <a:ext cx="3352800" cy="4906537"/>
          </a:xfrm>
          <a:prstGeom prst="rect">
            <a:avLst/>
          </a:prstGeom>
        </p:spPr>
      </p:pic>
      <p:pic>
        <p:nvPicPr>
          <p:cNvPr id="12" name="Picture 11">
            <a:extLst>
              <a:ext uri="{FF2B5EF4-FFF2-40B4-BE49-F238E27FC236}">
                <a16:creationId xmlns:a16="http://schemas.microsoft.com/office/drawing/2014/main" xmlns="" id="{3DC2B216-945A-D54C-8B63-6157541201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0800" y="2006599"/>
            <a:ext cx="3102429" cy="4898572"/>
          </a:xfrm>
          <a:prstGeom prst="rect">
            <a:avLst/>
          </a:prstGeom>
        </p:spPr>
      </p:pic>
      <p:sp>
        <p:nvSpPr>
          <p:cNvPr id="8" name="Rectangular Callout 7">
            <a:extLst>
              <a:ext uri="{FF2B5EF4-FFF2-40B4-BE49-F238E27FC236}">
                <a16:creationId xmlns:a16="http://schemas.microsoft.com/office/drawing/2014/main" xmlns="" id="{09C5BFD5-5448-2E4C-A341-3290BD5E16A3}"/>
              </a:ext>
            </a:extLst>
          </p:cNvPr>
          <p:cNvSpPr/>
          <p:nvPr/>
        </p:nvSpPr>
        <p:spPr>
          <a:xfrm>
            <a:off x="3352800" y="1959426"/>
            <a:ext cx="3048000" cy="4572000"/>
          </a:xfrm>
          <a:prstGeom prst="wedgeRectCallout">
            <a:avLst>
              <a:gd name="adj1" fmla="val -73214"/>
              <a:gd name="adj2" fmla="val -1266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solidFill>
                  <a:schemeClr val="bg1"/>
                </a:solidFill>
                <a:latin typeface="Cambria Math" panose="02040503050406030204" pitchFamily="18" charset="0"/>
                <a:ea typeface="Cambria Math" panose="02040503050406030204" pitchFamily="18" charset="0"/>
              </a:rPr>
              <a:t>“A man of God came to me.  He looked like an angel of God, very awesome.  I didn’t ask him where he came from, and he didn’t tell me his name.  But he said to me,</a:t>
            </a:r>
          </a:p>
        </p:txBody>
      </p:sp>
    </p:spTree>
    <p:extLst>
      <p:ext uri="{BB962C8B-B14F-4D97-AF65-F5344CB8AC3E}">
        <p14:creationId xmlns:p14="http://schemas.microsoft.com/office/powerpoint/2010/main" val="325737277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F34359D-7292-0D4F-AD00-FBB10AEE3CC1}"/>
              </a:ext>
            </a:extLst>
          </p:cNvPr>
          <p:cNvPicPr>
            <a:picLocks noChangeAspect="1"/>
          </p:cNvPicPr>
          <p:nvPr/>
        </p:nvPicPr>
        <p:blipFill>
          <a:blip r:embed="rId2"/>
          <a:stretch>
            <a:fillRect/>
          </a:stretch>
        </p:blipFill>
        <p:spPr>
          <a:xfrm>
            <a:off x="3505200" y="2714171"/>
            <a:ext cx="5486400" cy="4114800"/>
          </a:xfrm>
          <a:prstGeom prst="rect">
            <a:avLst/>
          </a:prstGeom>
        </p:spPr>
      </p:pic>
      <p:sp>
        <p:nvSpPr>
          <p:cNvPr id="8" name="Rectangular Callout 7">
            <a:extLst>
              <a:ext uri="{FF2B5EF4-FFF2-40B4-BE49-F238E27FC236}">
                <a16:creationId xmlns:a16="http://schemas.microsoft.com/office/drawing/2014/main" xmlns="" id="{09C5BFD5-5448-2E4C-A341-3290BD5E16A3}"/>
              </a:ext>
            </a:extLst>
          </p:cNvPr>
          <p:cNvSpPr/>
          <p:nvPr/>
        </p:nvSpPr>
        <p:spPr>
          <a:xfrm>
            <a:off x="228600" y="152400"/>
            <a:ext cx="8610600" cy="2438400"/>
          </a:xfrm>
          <a:prstGeom prst="wedgeRectCallout">
            <a:avLst>
              <a:gd name="adj1" fmla="val -6463"/>
              <a:gd name="adj2" fmla="val 7122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‘You will become pregnant and have a son.  Now then, drink no wine or other fermented drink and do not eat anything unclean, because the boy will be a Nazarite of God from the womb until the day of his death.’”</a:t>
            </a:r>
          </a:p>
        </p:txBody>
      </p:sp>
      <p:pic>
        <p:nvPicPr>
          <p:cNvPr id="13" name="Picture 12">
            <a:extLst>
              <a:ext uri="{FF2B5EF4-FFF2-40B4-BE49-F238E27FC236}">
                <a16:creationId xmlns:a16="http://schemas.microsoft.com/office/drawing/2014/main" xmlns="" id="{E5A3E41A-0BDC-B141-A2A4-4B96D4A952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2987" y="2768600"/>
            <a:ext cx="1664970" cy="1752600"/>
          </a:xfrm>
          <a:prstGeom prst="rect">
            <a:avLst/>
          </a:prstGeom>
        </p:spPr>
      </p:pic>
      <p:pic>
        <p:nvPicPr>
          <p:cNvPr id="14" name="Picture 13">
            <a:extLst>
              <a:ext uri="{FF2B5EF4-FFF2-40B4-BE49-F238E27FC236}">
                <a16:creationId xmlns:a16="http://schemas.microsoft.com/office/drawing/2014/main" xmlns="" id="{DA78C768-C814-C148-97BC-302CE8A94A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2987" y="5631190"/>
            <a:ext cx="3971497" cy="1197781"/>
          </a:xfrm>
          <a:prstGeom prst="rect">
            <a:avLst/>
          </a:prstGeom>
        </p:spPr>
      </p:pic>
      <p:pic>
        <p:nvPicPr>
          <p:cNvPr id="15" name="Picture 14">
            <a:extLst>
              <a:ext uri="{FF2B5EF4-FFF2-40B4-BE49-F238E27FC236}">
                <a16:creationId xmlns:a16="http://schemas.microsoft.com/office/drawing/2014/main" xmlns="" id="{ACDA3CC6-BC85-9544-9A9F-4E83A2152D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451565"/>
            <a:ext cx="1370149" cy="1370149"/>
          </a:xfrm>
          <a:prstGeom prst="rect">
            <a:avLst/>
          </a:prstGeom>
        </p:spPr>
      </p:pic>
    </p:spTree>
    <p:extLst>
      <p:ext uri="{BB962C8B-B14F-4D97-AF65-F5344CB8AC3E}">
        <p14:creationId xmlns:p14="http://schemas.microsoft.com/office/powerpoint/2010/main" val="255196738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81000" y="381000"/>
            <a:ext cx="8534400" cy="685800"/>
          </a:xfrm>
          <a:effectLst>
            <a:outerShdw blurRad="50800" dist="38100" dir="5400000" algn="t" rotWithShape="0">
              <a:prstClr val="black">
                <a:alpha val="40000"/>
              </a:prstClr>
            </a:outerShdw>
          </a:effectLst>
        </p:spPr>
        <p:txBody>
          <a:bodyPr>
            <a:normAutofit/>
          </a:bodyPr>
          <a:lstStyle/>
          <a:p>
            <a:pPr algn="ctr" eaLnBrk="1" hangingPunct="1">
              <a:defRPr/>
            </a:pPr>
            <a:r>
              <a:rPr lang="en-US" sz="3600" b="1" dirty="0">
                <a:latin typeface="Cambria Math" panose="02040503050406030204" pitchFamily="18" charset="0"/>
                <a:ea typeface="Cambria Math" panose="02040503050406030204" pitchFamily="18" charset="0"/>
              </a:rPr>
              <a:t>Then Manoah prayed to the LORD:</a:t>
            </a:r>
          </a:p>
        </p:txBody>
      </p:sp>
      <p:pic>
        <p:nvPicPr>
          <p:cNvPr id="8" name="Picture 7">
            <a:extLst>
              <a:ext uri="{FF2B5EF4-FFF2-40B4-BE49-F238E27FC236}">
                <a16:creationId xmlns:a16="http://schemas.microsoft.com/office/drawing/2014/main" xmlns="" id="{2F5ADBEB-5B78-4046-9206-E4EDE0A8B1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41785" y="1944914"/>
            <a:ext cx="3102429" cy="4898572"/>
          </a:xfrm>
          <a:prstGeom prst="rect">
            <a:avLst/>
          </a:prstGeom>
        </p:spPr>
      </p:pic>
      <p:sp>
        <p:nvSpPr>
          <p:cNvPr id="2" name="Rounded Rectangular Callout 1">
            <a:extLst>
              <a:ext uri="{FF2B5EF4-FFF2-40B4-BE49-F238E27FC236}">
                <a16:creationId xmlns:a16="http://schemas.microsoft.com/office/drawing/2014/main" xmlns="" id="{C1D5AA83-DDF7-8747-B948-F6341E1E8B3D}"/>
              </a:ext>
            </a:extLst>
          </p:cNvPr>
          <p:cNvSpPr/>
          <p:nvPr/>
        </p:nvSpPr>
        <p:spPr>
          <a:xfrm>
            <a:off x="228600" y="1295400"/>
            <a:ext cx="4953000" cy="3429000"/>
          </a:xfrm>
          <a:prstGeom prst="wedgeRoundRectCallout">
            <a:avLst>
              <a:gd name="adj1" fmla="val 60925"/>
              <a:gd name="adj2" fmla="val -9500"/>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latin typeface="Cambria Math" panose="02040503050406030204" pitchFamily="18" charset="0"/>
                <a:ea typeface="Cambria Math" panose="02040503050406030204" pitchFamily="18" charset="0"/>
              </a:rPr>
              <a:t>“Pardon your servant, Lord.  I beg you to let the man of God you sent to us come again to teach us how to bring up the boy who is to be born. </a:t>
            </a:r>
          </a:p>
        </p:txBody>
      </p:sp>
    </p:spTree>
    <p:extLst>
      <p:ext uri="{BB962C8B-B14F-4D97-AF65-F5344CB8AC3E}">
        <p14:creationId xmlns:p14="http://schemas.microsoft.com/office/powerpoint/2010/main" val="243686221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C128D751-11CB-3C4A-86E1-374326356DDD}"/>
              </a:ext>
            </a:extLst>
          </p:cNvPr>
          <p:cNvSpPr/>
          <p:nvPr/>
        </p:nvSpPr>
        <p:spPr>
          <a:xfrm>
            <a:off x="14514" y="228600"/>
            <a:ext cx="8909959" cy="14668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solidFill>
                  <a:schemeClr val="bg1"/>
                </a:solidFill>
                <a:latin typeface="Cambria Math" panose="02040503050406030204" pitchFamily="18" charset="0"/>
                <a:ea typeface="Cambria Math" panose="02040503050406030204" pitchFamily="18" charset="0"/>
              </a:rPr>
              <a:t>God heard Manoah, and the angel of God came again to the woman while she was out in the field; but her husband Manoah was not with her.</a:t>
            </a:r>
          </a:p>
        </p:txBody>
      </p:sp>
      <p:pic>
        <p:nvPicPr>
          <p:cNvPr id="8" name="Picture 7">
            <a:extLst>
              <a:ext uri="{FF2B5EF4-FFF2-40B4-BE49-F238E27FC236}">
                <a16:creationId xmlns:a16="http://schemas.microsoft.com/office/drawing/2014/main" xmlns="" id="{14911EC9-823D-5A43-8BB9-C70CFD81B5C3}"/>
              </a:ext>
            </a:extLst>
          </p:cNvPr>
          <p:cNvPicPr>
            <a:picLocks noChangeAspect="1"/>
          </p:cNvPicPr>
          <p:nvPr/>
        </p:nvPicPr>
        <p:blipFill>
          <a:blip r:embed="rId2"/>
          <a:stretch>
            <a:fillRect/>
          </a:stretch>
        </p:blipFill>
        <p:spPr>
          <a:xfrm>
            <a:off x="1611993" y="2209800"/>
            <a:ext cx="5715000" cy="4286250"/>
          </a:xfrm>
          <a:prstGeom prst="rect">
            <a:avLst/>
          </a:prstGeom>
        </p:spPr>
      </p:pic>
    </p:spTree>
    <p:extLst>
      <p:ext uri="{BB962C8B-B14F-4D97-AF65-F5344CB8AC3E}">
        <p14:creationId xmlns:p14="http://schemas.microsoft.com/office/powerpoint/2010/main" val="69996045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E12AEB6-A99F-6D40-901F-F56563F57F1D}"/>
              </a:ext>
            </a:extLst>
          </p:cNvPr>
          <p:cNvPicPr>
            <a:picLocks noChangeAspect="1"/>
          </p:cNvPicPr>
          <p:nvPr/>
        </p:nvPicPr>
        <p:blipFill>
          <a:blip r:embed="rId2"/>
          <a:stretch>
            <a:fillRect/>
          </a:stretch>
        </p:blipFill>
        <p:spPr>
          <a:xfrm>
            <a:off x="457200" y="609600"/>
            <a:ext cx="8534400" cy="6400800"/>
          </a:xfrm>
          <a:prstGeom prst="rect">
            <a:avLst/>
          </a:prstGeom>
        </p:spPr>
      </p:pic>
      <p:sp>
        <p:nvSpPr>
          <p:cNvPr id="3" name="Rounded Rectangular Callout 2">
            <a:extLst>
              <a:ext uri="{FF2B5EF4-FFF2-40B4-BE49-F238E27FC236}">
                <a16:creationId xmlns:a16="http://schemas.microsoft.com/office/drawing/2014/main" xmlns="" id="{15756090-411D-8B4F-A654-BB86F9722B61}"/>
              </a:ext>
            </a:extLst>
          </p:cNvPr>
          <p:cNvSpPr/>
          <p:nvPr/>
        </p:nvSpPr>
        <p:spPr>
          <a:xfrm>
            <a:off x="800100" y="-32657"/>
            <a:ext cx="7848600" cy="1219200"/>
          </a:xfrm>
          <a:prstGeom prst="wedgeRoundRectCallout">
            <a:avLst>
              <a:gd name="adj1" fmla="val -298"/>
              <a:gd name="adj2" fmla="val 80754"/>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“He’s here! The man who appeared to me the other day!” </a:t>
            </a:r>
          </a:p>
        </p:txBody>
      </p:sp>
    </p:spTree>
    <p:extLst>
      <p:ext uri="{BB962C8B-B14F-4D97-AF65-F5344CB8AC3E}">
        <p14:creationId xmlns:p14="http://schemas.microsoft.com/office/powerpoint/2010/main" val="3349224474"/>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C1732F2-E35E-7F47-8DFC-26ECF076AE70}"/>
              </a:ext>
            </a:extLst>
          </p:cNvPr>
          <p:cNvSpPr txBox="1"/>
          <p:nvPr/>
        </p:nvSpPr>
        <p:spPr>
          <a:xfrm>
            <a:off x="519178" y="152400"/>
            <a:ext cx="8153400" cy="1077218"/>
          </a:xfrm>
          <a:prstGeom prst="rect">
            <a:avLst/>
          </a:prstGeom>
          <a:solidFill>
            <a:schemeClr val="bg1"/>
          </a:solidFill>
        </p:spPr>
        <p:txBody>
          <a:bodyPr wrap="square" rtlCol="0">
            <a:spAutoFit/>
          </a:bodyPr>
          <a:lstStyle/>
          <a:p>
            <a:pPr algn="ctr"/>
            <a:r>
              <a:rPr lang="en-US" sz="3200" dirty="0">
                <a:latin typeface="Cambria Math" panose="02040503050406030204" pitchFamily="18" charset="0"/>
                <a:ea typeface="Cambria Math" panose="02040503050406030204" pitchFamily="18" charset="0"/>
              </a:rPr>
              <a:t>Manoah got up and followed his wife.  </a:t>
            </a:r>
          </a:p>
          <a:p>
            <a:pPr algn="ctr"/>
            <a:r>
              <a:rPr lang="en-US" sz="3200" dirty="0">
                <a:latin typeface="Cambria Math" panose="02040503050406030204" pitchFamily="18" charset="0"/>
                <a:ea typeface="Cambria Math" panose="02040503050406030204" pitchFamily="18" charset="0"/>
              </a:rPr>
              <a:t>When he came to the man, he said, </a:t>
            </a:r>
          </a:p>
        </p:txBody>
      </p:sp>
      <p:pic>
        <p:nvPicPr>
          <p:cNvPr id="5" name="Picture 4">
            <a:extLst>
              <a:ext uri="{FF2B5EF4-FFF2-40B4-BE49-F238E27FC236}">
                <a16:creationId xmlns:a16="http://schemas.microsoft.com/office/drawing/2014/main" xmlns="" id="{4FF3A8CE-8BE1-3248-9851-3CB3BCA75CB4}"/>
              </a:ext>
            </a:extLst>
          </p:cNvPr>
          <p:cNvPicPr>
            <a:picLocks noChangeAspect="1"/>
          </p:cNvPicPr>
          <p:nvPr/>
        </p:nvPicPr>
        <p:blipFill>
          <a:blip r:embed="rId2"/>
          <a:stretch>
            <a:fillRect/>
          </a:stretch>
        </p:blipFill>
        <p:spPr>
          <a:xfrm>
            <a:off x="914400" y="1364811"/>
            <a:ext cx="7362957" cy="5522218"/>
          </a:xfrm>
          <a:prstGeom prst="rect">
            <a:avLst/>
          </a:prstGeom>
        </p:spPr>
      </p:pic>
    </p:spTree>
    <p:extLst>
      <p:ext uri="{BB962C8B-B14F-4D97-AF65-F5344CB8AC3E}">
        <p14:creationId xmlns:p14="http://schemas.microsoft.com/office/powerpoint/2010/main" val="324176378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90D8BBF-BA50-9142-BCED-E234C8DC8ED7}"/>
              </a:ext>
            </a:extLst>
          </p:cNvPr>
          <p:cNvPicPr>
            <a:picLocks noChangeAspect="1"/>
          </p:cNvPicPr>
          <p:nvPr/>
        </p:nvPicPr>
        <p:blipFill>
          <a:blip r:embed="rId2"/>
          <a:stretch>
            <a:fillRect/>
          </a:stretch>
        </p:blipFill>
        <p:spPr>
          <a:xfrm flipH="1">
            <a:off x="2416172" y="1812129"/>
            <a:ext cx="6651628" cy="4988721"/>
          </a:xfrm>
          <a:prstGeom prst="rect">
            <a:avLst/>
          </a:prstGeom>
        </p:spPr>
      </p:pic>
      <p:sp>
        <p:nvSpPr>
          <p:cNvPr id="6" name="Rounded Rectangular Callout 5">
            <a:extLst>
              <a:ext uri="{FF2B5EF4-FFF2-40B4-BE49-F238E27FC236}">
                <a16:creationId xmlns:a16="http://schemas.microsoft.com/office/drawing/2014/main" xmlns="" id="{6592F57F-5B21-4F41-9C49-813E513F6119}"/>
              </a:ext>
            </a:extLst>
          </p:cNvPr>
          <p:cNvSpPr/>
          <p:nvPr/>
        </p:nvSpPr>
        <p:spPr>
          <a:xfrm>
            <a:off x="188685" y="145255"/>
            <a:ext cx="4474030" cy="1666875"/>
          </a:xfrm>
          <a:prstGeom prst="wedgeRoundRectCallout">
            <a:avLst>
              <a:gd name="adj1" fmla="val 36126"/>
              <a:gd name="adj2" fmla="val 7560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chemeClr val="tx1"/>
                </a:solidFill>
                <a:latin typeface="Cambria Math" panose="02040503050406030204" pitchFamily="18" charset="0"/>
                <a:ea typeface="Cambria Math" panose="02040503050406030204" pitchFamily="18" charset="0"/>
              </a:rPr>
              <a:t>“Are you the man who talked to my wife?”</a:t>
            </a:r>
          </a:p>
        </p:txBody>
      </p:sp>
      <p:sp>
        <p:nvSpPr>
          <p:cNvPr id="9" name="Rounded Rectangular Callout 8">
            <a:extLst>
              <a:ext uri="{FF2B5EF4-FFF2-40B4-BE49-F238E27FC236}">
                <a16:creationId xmlns:a16="http://schemas.microsoft.com/office/drawing/2014/main" xmlns="" id="{4ED84622-E654-F448-B4E1-55783A9352B6}"/>
              </a:ext>
            </a:extLst>
          </p:cNvPr>
          <p:cNvSpPr/>
          <p:nvPr/>
        </p:nvSpPr>
        <p:spPr>
          <a:xfrm>
            <a:off x="6324600" y="228600"/>
            <a:ext cx="2402115" cy="838200"/>
          </a:xfrm>
          <a:prstGeom prst="wedgeRoundRectCallout">
            <a:avLst>
              <a:gd name="adj1" fmla="val 14622"/>
              <a:gd name="adj2" fmla="val 1010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Math" panose="02040503050406030204" pitchFamily="18" charset="0"/>
                <a:ea typeface="Cambria Math" panose="02040503050406030204" pitchFamily="18" charset="0"/>
              </a:rPr>
              <a:t>“I am.” </a:t>
            </a:r>
          </a:p>
        </p:txBody>
      </p:sp>
      <p:sp>
        <p:nvSpPr>
          <p:cNvPr id="10" name="Rounded Rectangular Callout 9">
            <a:extLst>
              <a:ext uri="{FF2B5EF4-FFF2-40B4-BE49-F238E27FC236}">
                <a16:creationId xmlns:a16="http://schemas.microsoft.com/office/drawing/2014/main" xmlns="" id="{06491C9E-4718-3448-810A-C5B26837AD30}"/>
              </a:ext>
            </a:extLst>
          </p:cNvPr>
          <p:cNvSpPr/>
          <p:nvPr/>
        </p:nvSpPr>
        <p:spPr>
          <a:xfrm>
            <a:off x="2485572" y="5181600"/>
            <a:ext cx="6629399" cy="1619250"/>
          </a:xfrm>
          <a:prstGeom prst="wedgeRoundRectCallout">
            <a:avLst>
              <a:gd name="adj1" fmla="val -11573"/>
              <a:gd name="adj2" fmla="val -9056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chemeClr val="tx1"/>
                </a:solidFill>
                <a:latin typeface="Cambria Math" panose="02040503050406030204" pitchFamily="18" charset="0"/>
                <a:ea typeface="Cambria Math" panose="02040503050406030204" pitchFamily="18" charset="0"/>
              </a:rPr>
              <a:t>When your words are fulfilled, what is to be the rule that governs the boy’s life and work?”</a:t>
            </a:r>
          </a:p>
        </p:txBody>
      </p:sp>
    </p:spTree>
    <p:extLst>
      <p:ext uri="{BB962C8B-B14F-4D97-AF65-F5344CB8AC3E}">
        <p14:creationId xmlns:p14="http://schemas.microsoft.com/office/powerpoint/2010/main" val="258104098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90D8BBF-BA50-9142-BCED-E234C8DC8ED7}"/>
              </a:ext>
            </a:extLst>
          </p:cNvPr>
          <p:cNvPicPr>
            <a:picLocks noChangeAspect="1"/>
          </p:cNvPicPr>
          <p:nvPr/>
        </p:nvPicPr>
        <p:blipFill>
          <a:blip r:embed="rId2"/>
          <a:stretch>
            <a:fillRect/>
          </a:stretch>
        </p:blipFill>
        <p:spPr>
          <a:xfrm flipH="1">
            <a:off x="14514" y="2523106"/>
            <a:ext cx="5319486" cy="3989615"/>
          </a:xfrm>
          <a:prstGeom prst="rect">
            <a:avLst/>
          </a:prstGeom>
        </p:spPr>
      </p:pic>
      <p:sp>
        <p:nvSpPr>
          <p:cNvPr id="9" name="Rounded Rectangular Callout 8">
            <a:extLst>
              <a:ext uri="{FF2B5EF4-FFF2-40B4-BE49-F238E27FC236}">
                <a16:creationId xmlns:a16="http://schemas.microsoft.com/office/drawing/2014/main" xmlns="" id="{4ED84622-E654-F448-B4E1-55783A9352B6}"/>
              </a:ext>
            </a:extLst>
          </p:cNvPr>
          <p:cNvSpPr/>
          <p:nvPr/>
        </p:nvSpPr>
        <p:spPr>
          <a:xfrm>
            <a:off x="14514" y="0"/>
            <a:ext cx="8940800" cy="2523106"/>
          </a:xfrm>
          <a:prstGeom prst="wedgeRoundRectCallout">
            <a:avLst>
              <a:gd name="adj1" fmla="val 7508"/>
              <a:gd name="adj2" fmla="val 634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Math" panose="02040503050406030204" pitchFamily="18" charset="0"/>
                <a:ea typeface="Cambria Math" panose="02040503050406030204" pitchFamily="18" charset="0"/>
              </a:rPr>
              <a:t>“Your wife must do all that I have told her.  She must not eat anything that comes from the grapevine, nor drink any wine or other fermented drink nor eat anything unclean.  She must do everything I have commanded her.”</a:t>
            </a:r>
          </a:p>
        </p:txBody>
      </p:sp>
      <p:sp>
        <p:nvSpPr>
          <p:cNvPr id="10" name="Rounded Rectangular Callout 9">
            <a:extLst>
              <a:ext uri="{FF2B5EF4-FFF2-40B4-BE49-F238E27FC236}">
                <a16:creationId xmlns:a16="http://schemas.microsoft.com/office/drawing/2014/main" xmlns="" id="{06491C9E-4718-3448-810A-C5B26837AD30}"/>
              </a:ext>
            </a:extLst>
          </p:cNvPr>
          <p:cNvSpPr/>
          <p:nvPr/>
        </p:nvSpPr>
        <p:spPr>
          <a:xfrm>
            <a:off x="762000" y="5214543"/>
            <a:ext cx="6629399" cy="1619250"/>
          </a:xfrm>
          <a:prstGeom prst="wedgeRoundRectCallout">
            <a:avLst>
              <a:gd name="adj1" fmla="val -23834"/>
              <a:gd name="adj2" fmla="val -9146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chemeClr val="tx1"/>
                </a:solidFill>
                <a:latin typeface="Cambria Math" panose="02040503050406030204" pitchFamily="18" charset="0"/>
                <a:ea typeface="Cambria Math" panose="02040503050406030204" pitchFamily="18" charset="0"/>
              </a:rPr>
              <a:t>Manoah said the the angel of the LORD, “We would like you to stay until we prepare a young goat for you.”</a:t>
            </a:r>
          </a:p>
        </p:txBody>
      </p:sp>
      <p:pic>
        <p:nvPicPr>
          <p:cNvPr id="7" name="Picture 6">
            <a:extLst>
              <a:ext uri="{FF2B5EF4-FFF2-40B4-BE49-F238E27FC236}">
                <a16:creationId xmlns:a16="http://schemas.microsoft.com/office/drawing/2014/main" xmlns="" id="{1D3B5EE0-5D31-BF4D-B228-B8320853DD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18146" y="2765313"/>
            <a:ext cx="1209623" cy="1273287"/>
          </a:xfrm>
          <a:prstGeom prst="rect">
            <a:avLst/>
          </a:prstGeom>
        </p:spPr>
      </p:pic>
      <p:pic>
        <p:nvPicPr>
          <p:cNvPr id="8" name="Picture 7">
            <a:extLst>
              <a:ext uri="{FF2B5EF4-FFF2-40B4-BE49-F238E27FC236}">
                <a16:creationId xmlns:a16="http://schemas.microsoft.com/office/drawing/2014/main" xmlns="" id="{EFD92F09-7028-484E-969A-8511479724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02514" y="4174329"/>
            <a:ext cx="3352800" cy="1011185"/>
          </a:xfrm>
          <a:prstGeom prst="rect">
            <a:avLst/>
          </a:prstGeom>
        </p:spPr>
      </p:pic>
      <p:pic>
        <p:nvPicPr>
          <p:cNvPr id="11" name="Picture 10">
            <a:extLst>
              <a:ext uri="{FF2B5EF4-FFF2-40B4-BE49-F238E27FC236}">
                <a16:creationId xmlns:a16="http://schemas.microsoft.com/office/drawing/2014/main" xmlns="" id="{882A628C-3E32-834E-85D0-9B6BB01AAE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4117" y="4244322"/>
            <a:ext cx="871197" cy="871197"/>
          </a:xfrm>
          <a:prstGeom prst="rect">
            <a:avLst/>
          </a:prstGeom>
        </p:spPr>
      </p:pic>
    </p:spTree>
    <p:extLst>
      <p:ext uri="{BB962C8B-B14F-4D97-AF65-F5344CB8AC3E}">
        <p14:creationId xmlns:p14="http://schemas.microsoft.com/office/powerpoint/2010/main" val="232134974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90D8BBF-BA50-9142-BCED-E234C8DC8ED7}"/>
              </a:ext>
            </a:extLst>
          </p:cNvPr>
          <p:cNvPicPr>
            <a:picLocks noChangeAspect="1"/>
          </p:cNvPicPr>
          <p:nvPr/>
        </p:nvPicPr>
        <p:blipFill>
          <a:blip r:embed="rId2"/>
          <a:stretch>
            <a:fillRect/>
          </a:stretch>
        </p:blipFill>
        <p:spPr>
          <a:xfrm>
            <a:off x="3788228" y="2753041"/>
            <a:ext cx="5319486" cy="3989615"/>
          </a:xfrm>
          <a:prstGeom prst="rect">
            <a:avLst/>
          </a:prstGeom>
        </p:spPr>
      </p:pic>
      <p:sp>
        <p:nvSpPr>
          <p:cNvPr id="9" name="Rounded Rectangular Callout 8">
            <a:extLst>
              <a:ext uri="{FF2B5EF4-FFF2-40B4-BE49-F238E27FC236}">
                <a16:creationId xmlns:a16="http://schemas.microsoft.com/office/drawing/2014/main" xmlns="" id="{4ED84622-E654-F448-B4E1-55783A9352B6}"/>
              </a:ext>
            </a:extLst>
          </p:cNvPr>
          <p:cNvSpPr/>
          <p:nvPr/>
        </p:nvSpPr>
        <p:spPr>
          <a:xfrm>
            <a:off x="0" y="-40860"/>
            <a:ext cx="4992914" cy="2479260"/>
          </a:xfrm>
          <a:prstGeom prst="wedgeRoundRectCallout">
            <a:avLst>
              <a:gd name="adj1" fmla="val 29892"/>
              <a:gd name="adj2" fmla="val 732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Math" panose="02040503050406030204" pitchFamily="18" charset="0"/>
                <a:ea typeface="Cambria Math" panose="02040503050406030204" pitchFamily="18" charset="0"/>
              </a:rPr>
              <a:t>“Even though you detain me, I will not eat any of your food.  But if you prepare a burnt offering, offer it to the LORD.”</a:t>
            </a:r>
          </a:p>
        </p:txBody>
      </p:sp>
      <p:sp>
        <p:nvSpPr>
          <p:cNvPr id="10" name="Rounded Rectangular Callout 9">
            <a:extLst>
              <a:ext uri="{FF2B5EF4-FFF2-40B4-BE49-F238E27FC236}">
                <a16:creationId xmlns:a16="http://schemas.microsoft.com/office/drawing/2014/main" xmlns="" id="{06491C9E-4718-3448-810A-C5B26837AD30}"/>
              </a:ext>
            </a:extLst>
          </p:cNvPr>
          <p:cNvSpPr/>
          <p:nvPr/>
        </p:nvSpPr>
        <p:spPr>
          <a:xfrm>
            <a:off x="1378856" y="5791199"/>
            <a:ext cx="7717972" cy="984113"/>
          </a:xfrm>
          <a:prstGeom prst="wedgeRoundRectCallout">
            <a:avLst>
              <a:gd name="adj1" fmla="val 25212"/>
              <a:gd name="adj2" fmla="val -9816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chemeClr val="tx1"/>
                </a:solidFill>
                <a:latin typeface="Cambria Math" panose="02040503050406030204" pitchFamily="18" charset="0"/>
                <a:ea typeface="Cambria Math" panose="02040503050406030204" pitchFamily="18" charset="0"/>
              </a:rPr>
              <a:t>“What is your name, so that we may honor you when your word comes true? </a:t>
            </a:r>
          </a:p>
        </p:txBody>
      </p:sp>
      <p:sp>
        <p:nvSpPr>
          <p:cNvPr id="5" name="TextBox 4">
            <a:extLst>
              <a:ext uri="{FF2B5EF4-FFF2-40B4-BE49-F238E27FC236}">
                <a16:creationId xmlns:a16="http://schemas.microsoft.com/office/drawing/2014/main" xmlns="" id="{D807F881-9BEA-924B-AAA1-11A545C1B1DA}"/>
              </a:ext>
            </a:extLst>
          </p:cNvPr>
          <p:cNvSpPr txBox="1"/>
          <p:nvPr/>
        </p:nvSpPr>
        <p:spPr>
          <a:xfrm>
            <a:off x="5181600" y="506272"/>
            <a:ext cx="3962400" cy="2246769"/>
          </a:xfrm>
          <a:prstGeom prst="rect">
            <a:avLst/>
          </a:prstGeom>
          <a:solidFill>
            <a:schemeClr val="bg1"/>
          </a:solidFill>
        </p:spPr>
        <p:txBody>
          <a:bodyPr wrap="square" rtlCol="0">
            <a:spAutoFit/>
          </a:bodyPr>
          <a:lstStyle/>
          <a:p>
            <a:pPr algn="ctr"/>
            <a:r>
              <a:rPr lang="en-US" sz="2800" dirty="0">
                <a:latin typeface="Cambria Math" panose="02040503050406030204" pitchFamily="18" charset="0"/>
                <a:ea typeface="Cambria Math" panose="02040503050406030204" pitchFamily="18" charset="0"/>
              </a:rPr>
              <a:t>(Manoah did not realize that it was the angel of the LORD.) Then Manoah inquired of the angel of the LORD,</a:t>
            </a:r>
          </a:p>
        </p:txBody>
      </p:sp>
    </p:spTree>
    <p:extLst>
      <p:ext uri="{BB962C8B-B14F-4D97-AF65-F5344CB8AC3E}">
        <p14:creationId xmlns:p14="http://schemas.microsoft.com/office/powerpoint/2010/main" val="370171908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90D8BBF-BA50-9142-BCED-E234C8DC8ED7}"/>
              </a:ext>
            </a:extLst>
          </p:cNvPr>
          <p:cNvPicPr>
            <a:picLocks noChangeAspect="1"/>
          </p:cNvPicPr>
          <p:nvPr/>
        </p:nvPicPr>
        <p:blipFill>
          <a:blip r:embed="rId2"/>
          <a:stretch>
            <a:fillRect/>
          </a:stretch>
        </p:blipFill>
        <p:spPr>
          <a:xfrm>
            <a:off x="32658" y="1484992"/>
            <a:ext cx="7159171" cy="5369379"/>
          </a:xfrm>
          <a:prstGeom prst="rect">
            <a:avLst/>
          </a:prstGeom>
        </p:spPr>
      </p:pic>
      <p:sp>
        <p:nvSpPr>
          <p:cNvPr id="9" name="Rounded Rectangular Callout 8">
            <a:extLst>
              <a:ext uri="{FF2B5EF4-FFF2-40B4-BE49-F238E27FC236}">
                <a16:creationId xmlns:a16="http://schemas.microsoft.com/office/drawing/2014/main" xmlns="" id="{4ED84622-E654-F448-B4E1-55783A9352B6}"/>
              </a:ext>
            </a:extLst>
          </p:cNvPr>
          <p:cNvSpPr/>
          <p:nvPr/>
        </p:nvSpPr>
        <p:spPr>
          <a:xfrm>
            <a:off x="0" y="-40860"/>
            <a:ext cx="4992914" cy="1564860"/>
          </a:xfrm>
          <a:prstGeom prst="wedgeRoundRectCallout">
            <a:avLst>
              <a:gd name="adj1" fmla="val 1985"/>
              <a:gd name="adj2" fmla="val 834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Math" panose="02040503050406030204" pitchFamily="18" charset="0"/>
                <a:ea typeface="Cambria Math" panose="02040503050406030204" pitchFamily="18" charset="0"/>
              </a:rPr>
              <a:t>“Why do you ask my name?  It is beyond understanding.</a:t>
            </a:r>
          </a:p>
        </p:txBody>
      </p:sp>
      <p:sp>
        <p:nvSpPr>
          <p:cNvPr id="5" name="TextBox 4">
            <a:extLst>
              <a:ext uri="{FF2B5EF4-FFF2-40B4-BE49-F238E27FC236}">
                <a16:creationId xmlns:a16="http://schemas.microsoft.com/office/drawing/2014/main" xmlns="" id="{D807F881-9BEA-924B-AAA1-11A545C1B1DA}"/>
              </a:ext>
            </a:extLst>
          </p:cNvPr>
          <p:cNvSpPr txBox="1"/>
          <p:nvPr/>
        </p:nvSpPr>
        <p:spPr>
          <a:xfrm>
            <a:off x="32658" y="5791200"/>
            <a:ext cx="9111342" cy="954107"/>
          </a:xfrm>
          <a:prstGeom prst="rect">
            <a:avLst/>
          </a:prstGeom>
          <a:solidFill>
            <a:schemeClr val="bg1"/>
          </a:solidFill>
        </p:spPr>
        <p:txBody>
          <a:bodyPr wrap="square" rtlCol="0">
            <a:spAutoFit/>
          </a:bodyPr>
          <a:lstStyle/>
          <a:p>
            <a:pPr algn="ctr"/>
            <a:r>
              <a:rPr lang="en-US" sz="2800" dirty="0">
                <a:latin typeface="Cambria Math" panose="02040503050406030204" pitchFamily="18" charset="0"/>
                <a:ea typeface="Cambria Math" panose="02040503050406030204" pitchFamily="18" charset="0"/>
              </a:rPr>
              <a:t>Then Manoah took a young goat, together with the grain offering, and sacrificed it on a rock to the LORD. </a:t>
            </a:r>
          </a:p>
        </p:txBody>
      </p:sp>
    </p:spTree>
    <p:extLst>
      <p:ext uri="{BB962C8B-B14F-4D97-AF65-F5344CB8AC3E}">
        <p14:creationId xmlns:p14="http://schemas.microsoft.com/office/powerpoint/2010/main" val="83821678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BB850-FEDE-D242-80A2-BC906019ABAC}"/>
              </a:ext>
            </a:extLst>
          </p:cNvPr>
          <p:cNvSpPr>
            <a:spLocks noGrp="1"/>
          </p:cNvSpPr>
          <p:nvPr>
            <p:ph type="title"/>
          </p:nvPr>
        </p:nvSpPr>
        <p:spPr/>
        <p:txBody>
          <a:bodyPr>
            <a:normAutofit/>
          </a:bodyPr>
          <a:lstStyle/>
          <a:p>
            <a:r>
              <a:rPr lang="en-US" sz="5400" dirty="0">
                <a:latin typeface="Cambria Math" panose="02040503050406030204" pitchFamily="18" charset="0"/>
                <a:ea typeface="Cambria Math" panose="02040503050406030204" pitchFamily="18" charset="0"/>
              </a:rPr>
              <a:t>Faith Words</a:t>
            </a:r>
          </a:p>
        </p:txBody>
      </p:sp>
      <p:sp>
        <p:nvSpPr>
          <p:cNvPr id="3" name="Content Placeholder 2">
            <a:extLst>
              <a:ext uri="{FF2B5EF4-FFF2-40B4-BE49-F238E27FC236}">
                <a16:creationId xmlns:a16="http://schemas.microsoft.com/office/drawing/2014/main" xmlns="" id="{D0ABC54E-6967-3A47-9B6B-A456E13A6B6A}"/>
              </a:ext>
            </a:extLst>
          </p:cNvPr>
          <p:cNvSpPr>
            <a:spLocks noGrp="1"/>
          </p:cNvSpPr>
          <p:nvPr>
            <p:ph idx="1"/>
          </p:nvPr>
        </p:nvSpPr>
        <p:spPr>
          <a:xfrm>
            <a:off x="228600" y="3124200"/>
            <a:ext cx="8610600" cy="3352800"/>
          </a:xfrm>
        </p:spPr>
        <p:txBody>
          <a:bodyPr>
            <a:normAutofit/>
          </a:bodyPr>
          <a:lstStyle/>
          <a:p>
            <a:pPr marL="0" indent="0" algn="ctr">
              <a:buNone/>
            </a:pPr>
            <a:r>
              <a:rPr lang="en-US" sz="5400" b="1" dirty="0">
                <a:solidFill>
                  <a:schemeClr val="accent4">
                    <a:lumMod val="20000"/>
                    <a:lumOff val="80000"/>
                  </a:schemeClr>
                </a:solidFill>
                <a:latin typeface="Cambria Math" panose="02040503050406030204" pitchFamily="18" charset="0"/>
                <a:ea typeface="Cambria Math" panose="02040503050406030204" pitchFamily="18" charset="0"/>
              </a:rPr>
              <a:t>A feeling of certainty that God will keep His promises.  Hope grows out of trust in God.</a:t>
            </a:r>
          </a:p>
        </p:txBody>
      </p:sp>
      <p:sp>
        <p:nvSpPr>
          <p:cNvPr id="4" name="Content Placeholder 2">
            <a:extLst>
              <a:ext uri="{FF2B5EF4-FFF2-40B4-BE49-F238E27FC236}">
                <a16:creationId xmlns:a16="http://schemas.microsoft.com/office/drawing/2014/main" xmlns="" id="{A8A6C8ED-B120-CC47-AC70-502C1733E9EF}"/>
              </a:ext>
            </a:extLst>
          </p:cNvPr>
          <p:cNvSpPr txBox="1">
            <a:spLocks/>
          </p:cNvSpPr>
          <p:nvPr/>
        </p:nvSpPr>
        <p:spPr>
          <a:xfrm>
            <a:off x="224118" y="2057400"/>
            <a:ext cx="6887389" cy="1320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7200" b="1" dirty="0">
                <a:latin typeface="Cambria Math" panose="02040503050406030204" pitchFamily="18" charset="0"/>
                <a:ea typeface="Cambria Math" panose="02040503050406030204" pitchFamily="18" charset="0"/>
              </a:rPr>
              <a:t>Hope</a:t>
            </a:r>
          </a:p>
        </p:txBody>
      </p:sp>
    </p:spTree>
    <p:extLst>
      <p:ext uri="{BB962C8B-B14F-4D97-AF65-F5344CB8AC3E}">
        <p14:creationId xmlns:p14="http://schemas.microsoft.com/office/powerpoint/2010/main" val="103498868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0" y="114300"/>
            <a:ext cx="8991600" cy="2247900"/>
          </a:xfrm>
          <a:effectLst>
            <a:outerShdw blurRad="50800" dist="38100" dir="5400000" algn="t" rotWithShape="0">
              <a:prstClr val="black">
                <a:alpha val="40000"/>
              </a:prstClr>
            </a:outerShdw>
          </a:effectLst>
        </p:spPr>
        <p:txBody>
          <a:bodyPr>
            <a:normAutofit/>
          </a:bodyPr>
          <a:lstStyle/>
          <a:p>
            <a:pPr algn="ctr" eaLnBrk="1" hangingPunct="1">
              <a:defRPr/>
            </a:pPr>
            <a:r>
              <a:rPr lang="en-US" sz="3600" b="1" dirty="0">
                <a:latin typeface="Cambria Math" panose="02040503050406030204" pitchFamily="18" charset="0"/>
                <a:ea typeface="Cambria Math" panose="02040503050406030204" pitchFamily="18" charset="0"/>
              </a:rPr>
              <a:t>And the LORD did an amazing thing while Manoah and his wife watched: As the flame blazed up from the altar toward heaven, the angel of the LORD ascended in the flame. </a:t>
            </a:r>
          </a:p>
        </p:txBody>
      </p:sp>
      <p:pic>
        <p:nvPicPr>
          <p:cNvPr id="2" name="Picture 1">
            <a:extLst>
              <a:ext uri="{FF2B5EF4-FFF2-40B4-BE49-F238E27FC236}">
                <a16:creationId xmlns:a16="http://schemas.microsoft.com/office/drawing/2014/main" xmlns="" id="{7CB5B53B-F908-E341-B358-2777E71369E0}"/>
              </a:ext>
            </a:extLst>
          </p:cNvPr>
          <p:cNvPicPr>
            <a:picLocks noChangeAspect="1"/>
          </p:cNvPicPr>
          <p:nvPr/>
        </p:nvPicPr>
        <p:blipFill>
          <a:blip r:embed="rId2"/>
          <a:stretch>
            <a:fillRect/>
          </a:stretch>
        </p:blipFill>
        <p:spPr>
          <a:xfrm>
            <a:off x="1447800" y="2133600"/>
            <a:ext cx="6096000" cy="4572000"/>
          </a:xfrm>
          <a:prstGeom prst="rect">
            <a:avLst/>
          </a:prstGeom>
        </p:spPr>
      </p:pic>
    </p:spTree>
    <p:extLst>
      <p:ext uri="{BB962C8B-B14F-4D97-AF65-F5344CB8AC3E}">
        <p14:creationId xmlns:p14="http://schemas.microsoft.com/office/powerpoint/2010/main" val="1649919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7292387-6AAC-BD45-A94B-69125B186AC8}"/>
              </a:ext>
            </a:extLst>
          </p:cNvPr>
          <p:cNvPicPr>
            <a:picLocks noChangeAspect="1"/>
          </p:cNvPicPr>
          <p:nvPr/>
        </p:nvPicPr>
        <p:blipFill>
          <a:blip r:embed="rId2"/>
          <a:stretch>
            <a:fillRect/>
          </a:stretch>
        </p:blipFill>
        <p:spPr>
          <a:xfrm>
            <a:off x="0" y="14514"/>
            <a:ext cx="9144000" cy="6858000"/>
          </a:xfrm>
          <a:prstGeom prst="rect">
            <a:avLst/>
          </a:prstGeom>
        </p:spPr>
      </p:pic>
      <p:sp>
        <p:nvSpPr>
          <p:cNvPr id="3" name="TextBox 2">
            <a:extLst>
              <a:ext uri="{FF2B5EF4-FFF2-40B4-BE49-F238E27FC236}">
                <a16:creationId xmlns:a16="http://schemas.microsoft.com/office/drawing/2014/main" xmlns="" id="{9707B4E8-FA74-F348-B575-8D1AB2132764}"/>
              </a:ext>
            </a:extLst>
          </p:cNvPr>
          <p:cNvSpPr txBox="1"/>
          <p:nvPr/>
        </p:nvSpPr>
        <p:spPr>
          <a:xfrm>
            <a:off x="2286000" y="228600"/>
            <a:ext cx="6858000" cy="2246769"/>
          </a:xfrm>
          <a:prstGeom prst="rect">
            <a:avLst/>
          </a:prstGeom>
          <a:noFill/>
        </p:spPr>
        <p:txBody>
          <a:bodyPr wrap="square" rtlCol="0">
            <a:spAutoFit/>
          </a:bodyPr>
          <a:lstStyle/>
          <a:p>
            <a:r>
              <a:rPr lang="en-US" sz="2800" b="1" dirty="0">
                <a:solidFill>
                  <a:schemeClr val="bg1"/>
                </a:solidFill>
                <a:latin typeface="Cambria Math" panose="02040503050406030204" pitchFamily="18" charset="0"/>
                <a:ea typeface="Cambria Math" panose="02040503050406030204" pitchFamily="18" charset="0"/>
              </a:rPr>
              <a:t>Seeing this, Manoah and his wife fell with their faces to the ground.  When the angel of the LORD did not show himself again to Manoah and his wife, Manoah realized that it was the angel of the LORD.</a:t>
            </a:r>
          </a:p>
        </p:txBody>
      </p:sp>
    </p:spTree>
    <p:extLst>
      <p:ext uri="{BB962C8B-B14F-4D97-AF65-F5344CB8AC3E}">
        <p14:creationId xmlns:p14="http://schemas.microsoft.com/office/powerpoint/2010/main" val="174610258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E12AEB6-A99F-6D40-901F-F56563F57F1D}"/>
              </a:ext>
            </a:extLst>
          </p:cNvPr>
          <p:cNvPicPr>
            <a:picLocks noChangeAspect="1"/>
          </p:cNvPicPr>
          <p:nvPr/>
        </p:nvPicPr>
        <p:blipFill>
          <a:blip r:embed="rId2"/>
          <a:stretch>
            <a:fillRect/>
          </a:stretch>
        </p:blipFill>
        <p:spPr>
          <a:xfrm>
            <a:off x="-29029" y="0"/>
            <a:ext cx="9173029" cy="6879772"/>
          </a:xfrm>
          <a:prstGeom prst="rect">
            <a:avLst/>
          </a:prstGeom>
        </p:spPr>
      </p:pic>
      <p:sp>
        <p:nvSpPr>
          <p:cNvPr id="3" name="Rounded Rectangular Callout 2">
            <a:extLst>
              <a:ext uri="{FF2B5EF4-FFF2-40B4-BE49-F238E27FC236}">
                <a16:creationId xmlns:a16="http://schemas.microsoft.com/office/drawing/2014/main" xmlns="" id="{15756090-411D-8B4F-A654-BB86F9722B61}"/>
              </a:ext>
            </a:extLst>
          </p:cNvPr>
          <p:cNvSpPr/>
          <p:nvPr/>
        </p:nvSpPr>
        <p:spPr>
          <a:xfrm>
            <a:off x="3629" y="36286"/>
            <a:ext cx="5842000" cy="1030514"/>
          </a:xfrm>
          <a:prstGeom prst="wedgeRoundRectCallout">
            <a:avLst>
              <a:gd name="adj1" fmla="val 11836"/>
              <a:gd name="adj2" fmla="val 109681"/>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chemeClr val="tx1"/>
                </a:solidFill>
                <a:latin typeface="Cambria Math" panose="02040503050406030204" pitchFamily="18" charset="0"/>
                <a:ea typeface="Cambria Math" panose="02040503050406030204" pitchFamily="18" charset="0"/>
              </a:rPr>
              <a:t>“We are doomed to die!</a:t>
            </a:r>
          </a:p>
          <a:p>
            <a:pPr algn="ctr"/>
            <a:r>
              <a:rPr lang="en-US" sz="3200" b="1" dirty="0">
                <a:solidFill>
                  <a:schemeClr val="tx1"/>
                </a:solidFill>
                <a:latin typeface="Cambria Math" panose="02040503050406030204" pitchFamily="18" charset="0"/>
                <a:ea typeface="Cambria Math" panose="02040503050406030204" pitchFamily="18" charset="0"/>
              </a:rPr>
              <a:t>We have seen God!</a:t>
            </a:r>
          </a:p>
        </p:txBody>
      </p:sp>
      <p:sp>
        <p:nvSpPr>
          <p:cNvPr id="4" name="Rounded Rectangular Callout 3">
            <a:extLst>
              <a:ext uri="{FF2B5EF4-FFF2-40B4-BE49-F238E27FC236}">
                <a16:creationId xmlns:a16="http://schemas.microsoft.com/office/drawing/2014/main" xmlns="" id="{DA939D81-1D64-B34E-BEC8-F52E11D0A29A}"/>
              </a:ext>
            </a:extLst>
          </p:cNvPr>
          <p:cNvSpPr/>
          <p:nvPr/>
        </p:nvSpPr>
        <p:spPr>
          <a:xfrm>
            <a:off x="194128" y="4800600"/>
            <a:ext cx="8726714" cy="2057400"/>
          </a:xfrm>
          <a:prstGeom prst="wedgeRoundRectCallout">
            <a:avLst>
              <a:gd name="adj1" fmla="val 19603"/>
              <a:gd name="adj2" fmla="val -64224"/>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“If the LORD had meant to kill us, he would not have accepted a burnt offering and grain offering from our hands, nor shown us all these things or now told us this.”</a:t>
            </a:r>
          </a:p>
        </p:txBody>
      </p:sp>
    </p:spTree>
    <p:extLst>
      <p:ext uri="{BB962C8B-B14F-4D97-AF65-F5344CB8AC3E}">
        <p14:creationId xmlns:p14="http://schemas.microsoft.com/office/powerpoint/2010/main" val="354017545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707B4E8-FA74-F348-B575-8D1AB2132764}"/>
              </a:ext>
            </a:extLst>
          </p:cNvPr>
          <p:cNvSpPr txBox="1"/>
          <p:nvPr/>
        </p:nvSpPr>
        <p:spPr>
          <a:xfrm>
            <a:off x="152400" y="228600"/>
            <a:ext cx="8991600" cy="1569660"/>
          </a:xfrm>
          <a:prstGeom prst="rect">
            <a:avLst/>
          </a:prstGeom>
          <a:solidFill>
            <a:schemeClr val="bg1"/>
          </a:solidFill>
        </p:spPr>
        <p:txBody>
          <a:bodyPr wrap="square" rtlCol="0">
            <a:spAutoFit/>
          </a:bodyPr>
          <a:lstStyle/>
          <a:p>
            <a:r>
              <a:rPr lang="en-US" sz="4800" b="1" dirty="0">
                <a:latin typeface="Cambria Math" panose="02040503050406030204" pitchFamily="18" charset="0"/>
                <a:ea typeface="Cambria Math" panose="02040503050406030204" pitchFamily="18" charset="0"/>
              </a:rPr>
              <a:t>The woman gave birth to a boy and named him Samson.</a:t>
            </a:r>
          </a:p>
        </p:txBody>
      </p:sp>
      <p:pic>
        <p:nvPicPr>
          <p:cNvPr id="4" name="Picture 3">
            <a:extLst>
              <a:ext uri="{FF2B5EF4-FFF2-40B4-BE49-F238E27FC236}">
                <a16:creationId xmlns:a16="http://schemas.microsoft.com/office/drawing/2014/main" xmlns="" id="{54E47E27-D17D-3841-84E1-3A8A86CE820D}"/>
              </a:ext>
            </a:extLst>
          </p:cNvPr>
          <p:cNvPicPr>
            <a:picLocks noChangeAspect="1"/>
          </p:cNvPicPr>
          <p:nvPr/>
        </p:nvPicPr>
        <p:blipFill>
          <a:blip r:embed="rId2"/>
          <a:stretch>
            <a:fillRect/>
          </a:stretch>
        </p:blipFill>
        <p:spPr>
          <a:xfrm>
            <a:off x="0" y="1771650"/>
            <a:ext cx="6781800" cy="5086350"/>
          </a:xfrm>
          <a:prstGeom prst="rect">
            <a:avLst/>
          </a:prstGeom>
        </p:spPr>
      </p:pic>
    </p:spTree>
    <p:extLst>
      <p:ext uri="{BB962C8B-B14F-4D97-AF65-F5344CB8AC3E}">
        <p14:creationId xmlns:p14="http://schemas.microsoft.com/office/powerpoint/2010/main" val="385998284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93859A3-A7B4-4D4F-896D-10F0315D59F6}"/>
              </a:ext>
            </a:extLst>
          </p:cNvPr>
          <p:cNvPicPr>
            <a:picLocks noChangeAspect="1"/>
          </p:cNvPicPr>
          <p:nvPr/>
        </p:nvPicPr>
        <p:blipFill>
          <a:blip r:embed="rId2"/>
          <a:stretch>
            <a:fillRect/>
          </a:stretch>
        </p:blipFill>
        <p:spPr>
          <a:xfrm>
            <a:off x="0" y="25400"/>
            <a:ext cx="9144000" cy="6858000"/>
          </a:xfrm>
          <a:prstGeom prst="rect">
            <a:avLst/>
          </a:prstGeom>
        </p:spPr>
      </p:pic>
      <p:sp>
        <p:nvSpPr>
          <p:cNvPr id="5" name="TextBox 4">
            <a:extLst>
              <a:ext uri="{FF2B5EF4-FFF2-40B4-BE49-F238E27FC236}">
                <a16:creationId xmlns:a16="http://schemas.microsoft.com/office/drawing/2014/main" xmlns="" id="{963A8588-DCC2-5F49-9C32-96012944DB4C}"/>
              </a:ext>
            </a:extLst>
          </p:cNvPr>
          <p:cNvSpPr txBox="1"/>
          <p:nvPr/>
        </p:nvSpPr>
        <p:spPr>
          <a:xfrm>
            <a:off x="36286" y="25400"/>
            <a:ext cx="4992914" cy="2246769"/>
          </a:xfrm>
          <a:prstGeom prst="rect">
            <a:avLst/>
          </a:prstGeom>
          <a:noFill/>
        </p:spPr>
        <p:txBody>
          <a:bodyPr wrap="square" rtlCol="0">
            <a:spAutoFit/>
          </a:bodyPr>
          <a:lstStyle/>
          <a:p>
            <a:pPr eaLnBrk="1" hangingPunct="1">
              <a:defRPr/>
            </a:pPr>
            <a:r>
              <a:rPr lang="en-US" sz="2800" b="1" dirty="0">
                <a:solidFill>
                  <a:schemeClr val="bg1"/>
                </a:solidFill>
                <a:latin typeface="Cambria Math" panose="02040503050406030204" pitchFamily="18" charset="0"/>
                <a:ea typeface="Cambria Math" panose="02040503050406030204" pitchFamily="18" charset="0"/>
              </a:rPr>
              <a:t>He grew and the LORD blessed him, and the Spirit of the LORD began to stir him while he was in </a:t>
            </a:r>
            <a:r>
              <a:rPr lang="en-US" sz="2800" b="1" dirty="0" err="1">
                <a:solidFill>
                  <a:schemeClr val="bg1"/>
                </a:solidFill>
                <a:latin typeface="Cambria Math" panose="02040503050406030204" pitchFamily="18" charset="0"/>
                <a:ea typeface="Cambria Math" panose="02040503050406030204" pitchFamily="18" charset="0"/>
              </a:rPr>
              <a:t>Mahaneh</a:t>
            </a:r>
            <a:r>
              <a:rPr lang="en-US" sz="2800" b="1" dirty="0">
                <a:solidFill>
                  <a:schemeClr val="bg1"/>
                </a:solidFill>
                <a:latin typeface="Cambria Math" panose="02040503050406030204" pitchFamily="18" charset="0"/>
                <a:ea typeface="Cambria Math" panose="02040503050406030204" pitchFamily="18" charset="0"/>
              </a:rPr>
              <a:t> Dan, between </a:t>
            </a:r>
            <a:r>
              <a:rPr lang="en-US" sz="2800" b="1" dirty="0" err="1">
                <a:solidFill>
                  <a:schemeClr val="bg1"/>
                </a:solidFill>
                <a:latin typeface="Cambria Math" panose="02040503050406030204" pitchFamily="18" charset="0"/>
                <a:ea typeface="Cambria Math" panose="02040503050406030204" pitchFamily="18" charset="0"/>
              </a:rPr>
              <a:t>Zorah</a:t>
            </a:r>
            <a:r>
              <a:rPr lang="en-US" sz="2800" b="1" dirty="0">
                <a:solidFill>
                  <a:schemeClr val="bg1"/>
                </a:solidFill>
                <a:latin typeface="Cambria Math" panose="02040503050406030204" pitchFamily="18" charset="0"/>
                <a:ea typeface="Cambria Math" panose="02040503050406030204" pitchFamily="18" charset="0"/>
              </a:rPr>
              <a:t> and </a:t>
            </a:r>
            <a:r>
              <a:rPr lang="en-US" sz="2800" b="1" dirty="0" err="1">
                <a:solidFill>
                  <a:schemeClr val="bg1"/>
                </a:solidFill>
                <a:latin typeface="Cambria Math" panose="02040503050406030204" pitchFamily="18" charset="0"/>
                <a:ea typeface="Cambria Math" panose="02040503050406030204" pitchFamily="18" charset="0"/>
              </a:rPr>
              <a:t>Eshtaol</a:t>
            </a:r>
            <a:r>
              <a:rPr lang="en-US" sz="2800" b="1" dirty="0">
                <a:solidFill>
                  <a:schemeClr val="bg1"/>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108684946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BB850-FEDE-D242-80A2-BC906019ABAC}"/>
              </a:ext>
            </a:extLst>
          </p:cNvPr>
          <p:cNvSpPr>
            <a:spLocks noGrp="1"/>
          </p:cNvSpPr>
          <p:nvPr>
            <p:ph type="title"/>
          </p:nvPr>
        </p:nvSpPr>
        <p:spPr/>
        <p:txBody>
          <a:bodyPr>
            <a:normAutofit/>
          </a:bodyPr>
          <a:lstStyle/>
          <a:p>
            <a:r>
              <a:rPr lang="en-US" sz="5400" dirty="0">
                <a:latin typeface="Cambria Math" panose="02040503050406030204" pitchFamily="18" charset="0"/>
                <a:ea typeface="Cambria Math" panose="02040503050406030204" pitchFamily="18" charset="0"/>
              </a:rPr>
              <a:t>The Truth</a:t>
            </a:r>
          </a:p>
        </p:txBody>
      </p:sp>
      <p:sp>
        <p:nvSpPr>
          <p:cNvPr id="3" name="Content Placeholder 2">
            <a:extLst>
              <a:ext uri="{FF2B5EF4-FFF2-40B4-BE49-F238E27FC236}">
                <a16:creationId xmlns:a16="http://schemas.microsoft.com/office/drawing/2014/main" xmlns="" id="{D0ABC54E-6967-3A47-9B6B-A456E13A6B6A}"/>
              </a:ext>
            </a:extLst>
          </p:cNvPr>
          <p:cNvSpPr>
            <a:spLocks noGrp="1"/>
          </p:cNvSpPr>
          <p:nvPr>
            <p:ph idx="1"/>
          </p:nvPr>
        </p:nvSpPr>
        <p:spPr>
          <a:xfrm>
            <a:off x="266700" y="2728159"/>
            <a:ext cx="8610600" cy="3352800"/>
          </a:xfrm>
        </p:spPr>
        <p:txBody>
          <a:bodyPr>
            <a:normAutofit/>
          </a:bodyPr>
          <a:lstStyle/>
          <a:p>
            <a:pPr marL="0" indent="0" algn="ctr">
              <a:buNone/>
            </a:pPr>
            <a:r>
              <a:rPr lang="en-US" sz="5400" b="1" dirty="0">
                <a:solidFill>
                  <a:schemeClr val="accent3">
                    <a:lumMod val="20000"/>
                    <a:lumOff val="80000"/>
                  </a:schemeClr>
                </a:solidFill>
                <a:latin typeface="Cambria Math" panose="02040503050406030204" pitchFamily="18" charset="0"/>
                <a:ea typeface="Cambria Math" panose="02040503050406030204" pitchFamily="18" charset="0"/>
              </a:rPr>
              <a:t>God brings hope in times of deep trouble.</a:t>
            </a:r>
          </a:p>
        </p:txBody>
      </p:sp>
    </p:spTree>
    <p:extLst>
      <p:ext uri="{BB962C8B-B14F-4D97-AF65-F5344CB8AC3E}">
        <p14:creationId xmlns:p14="http://schemas.microsoft.com/office/powerpoint/2010/main" val="127543137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6B88B-6604-9D45-9478-70B69BE9D2D6}"/>
              </a:ext>
            </a:extLst>
          </p:cNvPr>
          <p:cNvSpPr>
            <a:spLocks noGrp="1"/>
          </p:cNvSpPr>
          <p:nvPr>
            <p:ph type="title"/>
          </p:nvPr>
        </p:nvSpPr>
        <p:spPr/>
        <p:txBody>
          <a:bodyPr>
            <a:normAutofit/>
          </a:bodyPr>
          <a:lstStyle/>
          <a:p>
            <a:r>
              <a:rPr lang="en-US" sz="5400" dirty="0">
                <a:latin typeface="Cambria Math" panose="02040503050406030204" pitchFamily="18" charset="0"/>
                <a:ea typeface="Cambria Math" panose="02040503050406030204" pitchFamily="18" charset="0"/>
              </a:rPr>
              <a:t>Memory Verse</a:t>
            </a:r>
          </a:p>
        </p:txBody>
      </p:sp>
      <p:sp>
        <p:nvSpPr>
          <p:cNvPr id="3" name="Content Placeholder 2">
            <a:extLst>
              <a:ext uri="{FF2B5EF4-FFF2-40B4-BE49-F238E27FC236}">
                <a16:creationId xmlns:a16="http://schemas.microsoft.com/office/drawing/2014/main" xmlns="" id="{50A9CA46-F3A3-EA4E-9D12-86B98DBFDF7D}"/>
              </a:ext>
            </a:extLst>
          </p:cNvPr>
          <p:cNvSpPr>
            <a:spLocks noGrp="1"/>
          </p:cNvSpPr>
          <p:nvPr>
            <p:ph idx="1"/>
          </p:nvPr>
        </p:nvSpPr>
        <p:spPr>
          <a:xfrm rot="21170055">
            <a:off x="294619" y="1819730"/>
            <a:ext cx="8610599" cy="2819400"/>
          </a:xfrm>
        </p:spPr>
        <p:txBody>
          <a:bodyPr>
            <a:noAutofit/>
          </a:bodyPr>
          <a:lstStyle/>
          <a:p>
            <a:pPr marL="0" indent="0" algn="ctr">
              <a:buNone/>
            </a:pPr>
            <a:r>
              <a:rPr lang="en-US" sz="5400" dirty="0">
                <a:latin typeface="Cambria Math" panose="02040503050406030204" pitchFamily="18" charset="0"/>
                <a:ea typeface="Cambria Math" panose="02040503050406030204" pitchFamily="18" charset="0"/>
              </a:rPr>
              <a:t>“The LORD delights in those who fear Him, who put their hope in His unfailing love.”</a:t>
            </a:r>
          </a:p>
        </p:txBody>
      </p:sp>
      <p:pic>
        <p:nvPicPr>
          <p:cNvPr id="4" name="Picture 3">
            <a:extLst>
              <a:ext uri="{FF2B5EF4-FFF2-40B4-BE49-F238E27FC236}">
                <a16:creationId xmlns:a16="http://schemas.microsoft.com/office/drawing/2014/main" xmlns="" id="{B5DC616F-236F-A248-918E-A04173CA1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945964"/>
            <a:ext cx="2438400" cy="2438400"/>
          </a:xfrm>
          <a:prstGeom prst="rect">
            <a:avLst/>
          </a:prstGeom>
        </p:spPr>
      </p:pic>
      <p:pic>
        <p:nvPicPr>
          <p:cNvPr id="6" name="Picture 5">
            <a:extLst>
              <a:ext uri="{FF2B5EF4-FFF2-40B4-BE49-F238E27FC236}">
                <a16:creationId xmlns:a16="http://schemas.microsoft.com/office/drawing/2014/main" xmlns="" id="{B5637788-5C39-FD4C-9996-492AFB5C3C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581883">
            <a:off x="3310475" y="4278035"/>
            <a:ext cx="2578886" cy="2032868"/>
          </a:xfrm>
          <a:prstGeom prst="rect">
            <a:avLst/>
          </a:prstGeom>
        </p:spPr>
      </p:pic>
    </p:spTree>
    <p:extLst>
      <p:ext uri="{BB962C8B-B14F-4D97-AF65-F5344CB8AC3E}">
        <p14:creationId xmlns:p14="http://schemas.microsoft.com/office/powerpoint/2010/main" val="200346658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81000" y="152399"/>
            <a:ext cx="8534400" cy="2801257"/>
          </a:xfrm>
          <a:effectLst>
            <a:outerShdw blurRad="50800" dist="38100" dir="5400000" algn="t" rotWithShape="0">
              <a:prstClr val="black">
                <a:alpha val="40000"/>
              </a:prstClr>
            </a:outerShdw>
          </a:effectLst>
        </p:spPr>
        <p:txBody>
          <a:bodyPr>
            <a:normAutofit/>
          </a:bodyPr>
          <a:lstStyle/>
          <a:p>
            <a:pPr algn="ctr" eaLnBrk="1" hangingPunct="1">
              <a:defRPr/>
            </a:pPr>
            <a:r>
              <a:rPr lang="en-US" sz="4400" b="1" dirty="0">
                <a:latin typeface="Cambria Math" panose="02040503050406030204" pitchFamily="18" charset="0"/>
                <a:ea typeface="Cambria Math" panose="02040503050406030204" pitchFamily="18" charset="0"/>
              </a:rPr>
              <a:t>Again the Israelites did evil in the eyes of the LORD, so the LORD delivered them into the hands of the Philistines for forty years.</a:t>
            </a:r>
          </a:p>
        </p:txBody>
      </p:sp>
      <p:pic>
        <p:nvPicPr>
          <p:cNvPr id="2" name="Picture 1">
            <a:extLst>
              <a:ext uri="{FF2B5EF4-FFF2-40B4-BE49-F238E27FC236}">
                <a16:creationId xmlns:a16="http://schemas.microsoft.com/office/drawing/2014/main" xmlns="" id="{C7409859-E242-6143-9432-770AE86FA4F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98046" l="2769" r="96692">
                        <a14:foregroundMark x1="11231" y1="59951" x2="11231" y2="59951"/>
                      </a14:backgroundRemoval>
                    </a14:imgEffect>
                  </a14:imgLayer>
                </a14:imgProps>
              </a:ext>
              <a:ext uri="{28A0092B-C50C-407E-A947-70E740481C1C}">
                <a14:useLocalDpi xmlns:a14="http://schemas.microsoft.com/office/drawing/2010/main"/>
              </a:ext>
            </a:extLst>
          </a:blip>
          <a:srcRect/>
          <a:stretch/>
        </p:blipFill>
        <p:spPr>
          <a:xfrm>
            <a:off x="1444171" y="2743200"/>
            <a:ext cx="1936289" cy="1219200"/>
          </a:xfrm>
          <a:prstGeom prst="rect">
            <a:avLst/>
          </a:prstGeom>
        </p:spPr>
      </p:pic>
      <p:pic>
        <p:nvPicPr>
          <p:cNvPr id="3" name="Picture 2">
            <a:extLst>
              <a:ext uri="{FF2B5EF4-FFF2-40B4-BE49-F238E27FC236}">
                <a16:creationId xmlns:a16="http://schemas.microsoft.com/office/drawing/2014/main" xmlns="" id="{00072C25-9186-EE41-A036-83A12C826CAF}"/>
              </a:ext>
            </a:extLst>
          </p:cNvPr>
          <p:cNvPicPr>
            <a:picLocks noChangeAspect="1"/>
          </p:cNvPicPr>
          <p:nvPr/>
        </p:nvPicPr>
        <p:blipFill>
          <a:blip r:embed="rId4"/>
          <a:stretch>
            <a:fillRect/>
          </a:stretch>
        </p:blipFill>
        <p:spPr>
          <a:xfrm>
            <a:off x="1143000" y="4105676"/>
            <a:ext cx="7166429" cy="2752324"/>
          </a:xfrm>
          <a:prstGeom prst="rect">
            <a:avLst/>
          </a:prstGeom>
        </p:spPr>
      </p:pic>
      <p:sp>
        <p:nvSpPr>
          <p:cNvPr id="5" name="Rectangle 4">
            <a:extLst>
              <a:ext uri="{FF2B5EF4-FFF2-40B4-BE49-F238E27FC236}">
                <a16:creationId xmlns:a16="http://schemas.microsoft.com/office/drawing/2014/main" xmlns="" id="{9F6C0E77-4515-764B-BA7C-BBD8B63D111C}"/>
              </a:ext>
            </a:extLst>
          </p:cNvPr>
          <p:cNvSpPr/>
          <p:nvPr/>
        </p:nvSpPr>
        <p:spPr>
          <a:xfrm>
            <a:off x="3192126" y="2743200"/>
            <a:ext cx="2912147" cy="1107996"/>
          </a:xfrm>
          <a:prstGeom prst="rect">
            <a:avLst/>
          </a:prstGeom>
          <a:noFill/>
        </p:spPr>
        <p:txBody>
          <a:bodyPr wrap="square" lIns="91440" tIns="45720" rIns="91440" bIns="45720">
            <a:spAutoFit/>
          </a:bodyPr>
          <a:lstStyle/>
          <a:p>
            <a:pPr algn="ctr"/>
            <a:r>
              <a:rPr lang="en-US" sz="6600" b="0" cap="none" spc="0" dirty="0">
                <a:ln w="0"/>
                <a:solidFill>
                  <a:schemeClr val="tx1"/>
                </a:solidFill>
                <a:effectLst>
                  <a:outerShdw blurRad="38100" dist="19050" dir="2700000" algn="tl" rotWithShape="0">
                    <a:schemeClr val="dk1">
                      <a:alpha val="40000"/>
                    </a:schemeClr>
                  </a:outerShdw>
                </a:effectLst>
              </a:rPr>
              <a:t>Years</a:t>
            </a:r>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130629" y="685800"/>
            <a:ext cx="5029200" cy="6324600"/>
          </a:xfrm>
          <a:effectLst>
            <a:outerShdw blurRad="50800" dist="38100" dir="5400000" algn="t" rotWithShape="0">
              <a:prstClr val="black">
                <a:alpha val="40000"/>
              </a:prstClr>
            </a:outerShdw>
          </a:effectLst>
        </p:spPr>
        <p:txBody>
          <a:bodyPr>
            <a:noAutofit/>
          </a:bodyPr>
          <a:lstStyle/>
          <a:p>
            <a:pPr algn="ctr" eaLnBrk="1" hangingPunct="1">
              <a:defRPr/>
            </a:pPr>
            <a:r>
              <a:rPr lang="en-US" sz="4800" b="1" dirty="0">
                <a:latin typeface="Cambria Math" panose="02040503050406030204" pitchFamily="18" charset="0"/>
                <a:ea typeface="Cambria Math" panose="02040503050406030204" pitchFamily="18" charset="0"/>
              </a:rPr>
              <a:t>A certain man of </a:t>
            </a:r>
            <a:r>
              <a:rPr lang="en-US" sz="4800" b="1" dirty="0" err="1">
                <a:latin typeface="Cambria Math" panose="02040503050406030204" pitchFamily="18" charset="0"/>
                <a:ea typeface="Cambria Math" panose="02040503050406030204" pitchFamily="18" charset="0"/>
              </a:rPr>
              <a:t>Zorah</a:t>
            </a:r>
            <a:r>
              <a:rPr lang="en-US" sz="4800" b="1" dirty="0">
                <a:latin typeface="Cambria Math" panose="02040503050406030204" pitchFamily="18" charset="0"/>
                <a:ea typeface="Cambria Math" panose="02040503050406030204" pitchFamily="18" charset="0"/>
              </a:rPr>
              <a:t>, named Manoah, from the clan of the Danites, had a wife who was childless, unable to give birth.</a:t>
            </a:r>
          </a:p>
        </p:txBody>
      </p:sp>
      <p:pic>
        <p:nvPicPr>
          <p:cNvPr id="4" name="Picture 3">
            <a:extLst>
              <a:ext uri="{FF2B5EF4-FFF2-40B4-BE49-F238E27FC236}">
                <a16:creationId xmlns:a16="http://schemas.microsoft.com/office/drawing/2014/main" xmlns="" id="{A41DC279-839D-2A4D-BFBA-0E76CAB4EB7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0200" y="1524000"/>
            <a:ext cx="2917371" cy="5148301"/>
          </a:xfrm>
          <a:prstGeom prst="rect">
            <a:avLst/>
          </a:prstGeom>
        </p:spPr>
      </p:pic>
      <p:sp>
        <p:nvSpPr>
          <p:cNvPr id="3" name="Cloud Callout 2">
            <a:extLst>
              <a:ext uri="{FF2B5EF4-FFF2-40B4-BE49-F238E27FC236}">
                <a16:creationId xmlns:a16="http://schemas.microsoft.com/office/drawing/2014/main" xmlns="" id="{53CF3599-AC71-8D4B-A690-7C3C580F00BD}"/>
              </a:ext>
            </a:extLst>
          </p:cNvPr>
          <p:cNvSpPr/>
          <p:nvPr/>
        </p:nvSpPr>
        <p:spPr>
          <a:xfrm>
            <a:off x="5562600" y="325931"/>
            <a:ext cx="2912355" cy="1524000"/>
          </a:xfrm>
          <a:prstGeom prst="cloudCallout">
            <a:avLst>
              <a:gd name="adj1" fmla="val -8491"/>
              <a:gd name="adj2" fmla="val 5773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latin typeface="Cambria Math" panose="02040503050406030204" pitchFamily="18" charset="0"/>
                <a:ea typeface="Cambria Math" panose="02040503050406030204" pitchFamily="18" charset="0"/>
              </a:rPr>
              <a:t>No children…</a:t>
            </a:r>
          </a:p>
        </p:txBody>
      </p:sp>
    </p:spTree>
    <p:extLst>
      <p:ext uri="{BB962C8B-B14F-4D97-AF65-F5344CB8AC3E}">
        <p14:creationId xmlns:p14="http://schemas.microsoft.com/office/powerpoint/2010/main" val="107166888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81000" y="381000"/>
            <a:ext cx="8534400" cy="1143000"/>
          </a:xfrm>
          <a:effectLst>
            <a:outerShdw blurRad="50800" dist="38100" dir="5400000" algn="t" rotWithShape="0">
              <a:prstClr val="black">
                <a:alpha val="40000"/>
              </a:prstClr>
            </a:outerShdw>
          </a:effectLst>
        </p:spPr>
        <p:txBody>
          <a:bodyPr>
            <a:normAutofit/>
          </a:bodyPr>
          <a:lstStyle/>
          <a:p>
            <a:pPr algn="ctr" eaLnBrk="1" hangingPunct="1">
              <a:defRPr/>
            </a:pPr>
            <a:endParaRPr lang="en-US" sz="5400" b="1" dirty="0">
              <a:latin typeface="Cambria Math" panose="02040503050406030204" pitchFamily="18" charset="0"/>
              <a:ea typeface="Cambria Math" panose="02040503050406030204" pitchFamily="18" charset="0"/>
            </a:endParaRPr>
          </a:p>
        </p:txBody>
      </p:sp>
      <p:sp>
        <p:nvSpPr>
          <p:cNvPr id="6" name="Rounded Rectangular Callout 5">
            <a:extLst>
              <a:ext uri="{FF2B5EF4-FFF2-40B4-BE49-F238E27FC236}">
                <a16:creationId xmlns:a16="http://schemas.microsoft.com/office/drawing/2014/main" xmlns="" id="{6592F57F-5B21-4F41-9C49-813E513F6119}"/>
              </a:ext>
            </a:extLst>
          </p:cNvPr>
          <p:cNvSpPr/>
          <p:nvPr/>
        </p:nvSpPr>
        <p:spPr>
          <a:xfrm>
            <a:off x="76200" y="228600"/>
            <a:ext cx="9067800" cy="1447800"/>
          </a:xfrm>
          <a:prstGeom prst="wedgeRoundRectCallout">
            <a:avLst>
              <a:gd name="adj1" fmla="val -20197"/>
              <a:gd name="adj2" fmla="val -601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3">
                    <a:lumMod val="20000"/>
                    <a:lumOff val="80000"/>
                  </a:schemeClr>
                </a:solidFill>
                <a:latin typeface="Cambria Math" panose="02040503050406030204" pitchFamily="18" charset="0"/>
                <a:ea typeface="Cambria Math" panose="02040503050406030204" pitchFamily="18" charset="0"/>
              </a:rPr>
              <a:t>The angel of the LORD appeared to her and said,</a:t>
            </a:r>
          </a:p>
        </p:txBody>
      </p:sp>
      <p:pic>
        <p:nvPicPr>
          <p:cNvPr id="5" name="Picture 4">
            <a:extLst>
              <a:ext uri="{FF2B5EF4-FFF2-40B4-BE49-F238E27FC236}">
                <a16:creationId xmlns:a16="http://schemas.microsoft.com/office/drawing/2014/main" xmlns="" id="{58BE3B61-FA14-AE41-98D9-5E6C2C6074A7}"/>
              </a:ext>
            </a:extLst>
          </p:cNvPr>
          <p:cNvPicPr>
            <a:picLocks noChangeAspect="1"/>
          </p:cNvPicPr>
          <p:nvPr/>
        </p:nvPicPr>
        <p:blipFill>
          <a:blip r:embed="rId2"/>
          <a:stretch>
            <a:fillRect/>
          </a:stretch>
        </p:blipFill>
        <p:spPr>
          <a:xfrm>
            <a:off x="108856" y="2571750"/>
            <a:ext cx="5976257" cy="4286250"/>
          </a:xfrm>
          <a:prstGeom prst="rect">
            <a:avLst/>
          </a:prstGeom>
        </p:spPr>
      </p:pic>
      <p:sp>
        <p:nvSpPr>
          <p:cNvPr id="4" name="Rectangular Callout 3">
            <a:extLst>
              <a:ext uri="{FF2B5EF4-FFF2-40B4-BE49-F238E27FC236}">
                <a16:creationId xmlns:a16="http://schemas.microsoft.com/office/drawing/2014/main" xmlns="" id="{09831D8E-1E37-CA43-A074-F35431C0797B}"/>
              </a:ext>
            </a:extLst>
          </p:cNvPr>
          <p:cNvSpPr/>
          <p:nvPr/>
        </p:nvSpPr>
        <p:spPr>
          <a:xfrm>
            <a:off x="6085114" y="2133600"/>
            <a:ext cx="2941674" cy="4413777"/>
          </a:xfrm>
          <a:prstGeom prst="wedgeRectCallout">
            <a:avLst>
              <a:gd name="adj1" fmla="val -61592"/>
              <a:gd name="adj2" fmla="val -99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Math" panose="02040503050406030204" pitchFamily="18" charset="0"/>
                <a:ea typeface="Cambria Math" panose="02040503050406030204" pitchFamily="18" charset="0"/>
              </a:rPr>
              <a:t>“You are barren and childless, but you are going to become pregnant and give birth to a son…”</a:t>
            </a:r>
          </a:p>
        </p:txBody>
      </p:sp>
    </p:spTree>
    <p:extLst>
      <p:ext uri="{BB962C8B-B14F-4D97-AF65-F5344CB8AC3E}">
        <p14:creationId xmlns:p14="http://schemas.microsoft.com/office/powerpoint/2010/main" val="350892793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63349DE-CD11-9647-9BFD-18319CD5A7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78565" y="3041106"/>
            <a:ext cx="1664970" cy="1752600"/>
          </a:xfrm>
          <a:prstGeom prst="rect">
            <a:avLst/>
          </a:prstGeom>
        </p:spPr>
      </p:pic>
      <p:pic>
        <p:nvPicPr>
          <p:cNvPr id="8" name="Picture 7">
            <a:extLst>
              <a:ext uri="{FF2B5EF4-FFF2-40B4-BE49-F238E27FC236}">
                <a16:creationId xmlns:a16="http://schemas.microsoft.com/office/drawing/2014/main" xmlns="" id="{43857DF6-776D-5942-BA75-36778D1BB2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2778" y="5159827"/>
            <a:ext cx="3971497" cy="1197781"/>
          </a:xfrm>
          <a:prstGeom prst="rect">
            <a:avLst/>
          </a:prstGeom>
        </p:spPr>
      </p:pic>
      <p:pic>
        <p:nvPicPr>
          <p:cNvPr id="9" name="Picture 8">
            <a:extLst>
              <a:ext uri="{FF2B5EF4-FFF2-40B4-BE49-F238E27FC236}">
                <a16:creationId xmlns:a16="http://schemas.microsoft.com/office/drawing/2014/main" xmlns="" id="{5B18ED7A-035E-0347-8F8D-55A2D3AB5E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3451" y="5487851"/>
            <a:ext cx="1370149" cy="1370149"/>
          </a:xfrm>
          <a:prstGeom prst="rect">
            <a:avLst/>
          </a:prstGeom>
        </p:spPr>
      </p:pic>
      <p:pic>
        <p:nvPicPr>
          <p:cNvPr id="10" name="Picture 9">
            <a:extLst>
              <a:ext uri="{FF2B5EF4-FFF2-40B4-BE49-F238E27FC236}">
                <a16:creationId xmlns:a16="http://schemas.microsoft.com/office/drawing/2014/main" xmlns="" id="{92C8D5C7-FFF4-3645-BA90-343C801BF362}"/>
              </a:ext>
            </a:extLst>
          </p:cNvPr>
          <p:cNvPicPr>
            <a:picLocks noChangeAspect="1"/>
          </p:cNvPicPr>
          <p:nvPr/>
        </p:nvPicPr>
        <p:blipFill>
          <a:blip r:embed="rId5"/>
          <a:stretch>
            <a:fillRect/>
          </a:stretch>
        </p:blipFill>
        <p:spPr>
          <a:xfrm>
            <a:off x="-9071" y="3041106"/>
            <a:ext cx="5089192" cy="3816894"/>
          </a:xfrm>
          <a:prstGeom prst="rect">
            <a:avLst/>
          </a:prstGeom>
        </p:spPr>
      </p:pic>
      <p:sp>
        <p:nvSpPr>
          <p:cNvPr id="6" name="Rounded Rectangular Callout 5">
            <a:extLst>
              <a:ext uri="{FF2B5EF4-FFF2-40B4-BE49-F238E27FC236}">
                <a16:creationId xmlns:a16="http://schemas.microsoft.com/office/drawing/2014/main" xmlns="" id="{6592F57F-5B21-4F41-9C49-813E513F6119}"/>
              </a:ext>
            </a:extLst>
          </p:cNvPr>
          <p:cNvSpPr/>
          <p:nvPr/>
        </p:nvSpPr>
        <p:spPr>
          <a:xfrm>
            <a:off x="152400" y="159657"/>
            <a:ext cx="8763000" cy="2659743"/>
          </a:xfrm>
          <a:prstGeom prst="wedgeRoundRectCallout">
            <a:avLst>
              <a:gd name="adj1" fmla="val -31890"/>
              <a:gd name="adj2" fmla="val 681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3">
                    <a:lumMod val="20000"/>
                    <a:lumOff val="80000"/>
                  </a:schemeClr>
                </a:solidFill>
                <a:latin typeface="Cambria Math" panose="02040503050406030204" pitchFamily="18" charset="0"/>
                <a:ea typeface="Cambria Math" panose="02040503050406030204" pitchFamily="18" charset="0"/>
              </a:rPr>
              <a:t>”Now see to it that you drink no wine or other fermented drink and that you do not eat anything unclean. </a:t>
            </a:r>
          </a:p>
        </p:txBody>
      </p:sp>
    </p:spTree>
    <p:extLst>
      <p:ext uri="{BB962C8B-B14F-4D97-AF65-F5344CB8AC3E}">
        <p14:creationId xmlns:p14="http://schemas.microsoft.com/office/powerpoint/2010/main" val="263814719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A5E4D8A-F176-934E-AE8A-B6387522253D}"/>
              </a:ext>
            </a:extLst>
          </p:cNvPr>
          <p:cNvPicPr>
            <a:picLocks noChangeAspect="1"/>
          </p:cNvPicPr>
          <p:nvPr/>
        </p:nvPicPr>
        <p:blipFill>
          <a:blip r:embed="rId2"/>
          <a:stretch>
            <a:fillRect/>
          </a:stretch>
        </p:blipFill>
        <p:spPr>
          <a:xfrm>
            <a:off x="76200" y="2783115"/>
            <a:ext cx="5355772" cy="4016829"/>
          </a:xfrm>
          <a:prstGeom prst="rect">
            <a:avLst/>
          </a:prstGeom>
        </p:spPr>
      </p:pic>
      <p:sp>
        <p:nvSpPr>
          <p:cNvPr id="6" name="Rounded Rectangular Callout 5">
            <a:extLst>
              <a:ext uri="{FF2B5EF4-FFF2-40B4-BE49-F238E27FC236}">
                <a16:creationId xmlns:a16="http://schemas.microsoft.com/office/drawing/2014/main" xmlns="" id="{6592F57F-5B21-4F41-9C49-813E513F6119}"/>
              </a:ext>
            </a:extLst>
          </p:cNvPr>
          <p:cNvSpPr/>
          <p:nvPr/>
        </p:nvSpPr>
        <p:spPr>
          <a:xfrm>
            <a:off x="0" y="152401"/>
            <a:ext cx="9118600" cy="2667000"/>
          </a:xfrm>
          <a:prstGeom prst="wedgeRoundRectCallout">
            <a:avLst>
              <a:gd name="adj1" fmla="val -28344"/>
              <a:gd name="adj2" fmla="val 741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20000"/>
                    <a:lumOff val="80000"/>
                  </a:schemeClr>
                </a:solidFill>
                <a:latin typeface="Cambria Math" panose="02040503050406030204" pitchFamily="18" charset="0"/>
                <a:ea typeface="Cambria Math" panose="02040503050406030204" pitchFamily="18" charset="0"/>
              </a:rPr>
              <a:t>“You will become pregnant and have a son whose head is never to be touched by a razor because the boy is to be a Nazarite, dedicated to God from the womb.</a:t>
            </a:r>
          </a:p>
        </p:txBody>
      </p:sp>
      <p:sp>
        <p:nvSpPr>
          <p:cNvPr id="4" name="Cloud Callout 3">
            <a:extLst>
              <a:ext uri="{FF2B5EF4-FFF2-40B4-BE49-F238E27FC236}">
                <a16:creationId xmlns:a16="http://schemas.microsoft.com/office/drawing/2014/main" xmlns="" id="{AEA6914F-E9FF-3141-8B77-38F91A671E39}"/>
              </a:ext>
            </a:extLst>
          </p:cNvPr>
          <p:cNvSpPr/>
          <p:nvPr/>
        </p:nvSpPr>
        <p:spPr>
          <a:xfrm>
            <a:off x="5715001" y="2590799"/>
            <a:ext cx="3242128" cy="3124201"/>
          </a:xfrm>
          <a:prstGeom prst="cloudCallout">
            <a:avLst>
              <a:gd name="adj1" fmla="val -71454"/>
              <a:gd name="adj2" fmla="val -139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0692685C-5B1E-604A-95DD-6CC3E84EC9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0151" y="2990631"/>
            <a:ext cx="1066800" cy="1401064"/>
          </a:xfrm>
          <a:prstGeom prst="rect">
            <a:avLst/>
          </a:prstGeom>
        </p:spPr>
      </p:pic>
      <p:pic>
        <p:nvPicPr>
          <p:cNvPr id="10" name="Picture 9">
            <a:extLst>
              <a:ext uri="{FF2B5EF4-FFF2-40B4-BE49-F238E27FC236}">
                <a16:creationId xmlns:a16="http://schemas.microsoft.com/office/drawing/2014/main" xmlns="" id="{853BF6C8-A85F-3740-AB0E-C6389AE8943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2500" b="97778" l="10000" r="90000"/>
                    </a14:imgEffect>
                  </a14:imgLayer>
                </a14:imgProps>
              </a:ext>
              <a:ext uri="{28A0092B-C50C-407E-A947-70E740481C1C}">
                <a14:useLocalDpi xmlns:a14="http://schemas.microsoft.com/office/drawing/2010/main"/>
              </a:ext>
            </a:extLst>
          </a:blip>
          <a:stretch>
            <a:fillRect/>
          </a:stretch>
        </p:blipFill>
        <p:spPr>
          <a:xfrm>
            <a:off x="6767287" y="3841972"/>
            <a:ext cx="2153556" cy="1211375"/>
          </a:xfrm>
          <a:prstGeom prst="rect">
            <a:avLst/>
          </a:prstGeom>
        </p:spPr>
      </p:pic>
      <p:pic>
        <p:nvPicPr>
          <p:cNvPr id="11" name="Picture 10">
            <a:extLst>
              <a:ext uri="{FF2B5EF4-FFF2-40B4-BE49-F238E27FC236}">
                <a16:creationId xmlns:a16="http://schemas.microsoft.com/office/drawing/2014/main" xmlns="" id="{66A33D57-8688-264D-9D1A-25511CDF10B9}"/>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0" b="97778" l="889" r="93778"/>
                    </a14:imgEffect>
                  </a14:imgLayer>
                </a14:imgProps>
              </a:ext>
              <a:ext uri="{28A0092B-C50C-407E-A947-70E740481C1C}">
                <a14:useLocalDpi xmlns:a14="http://schemas.microsoft.com/office/drawing/2010/main"/>
              </a:ext>
            </a:extLst>
          </a:blip>
          <a:stretch>
            <a:fillRect/>
          </a:stretch>
        </p:blipFill>
        <p:spPr>
          <a:xfrm>
            <a:off x="7381422" y="3656228"/>
            <a:ext cx="925285" cy="925285"/>
          </a:xfrm>
          <a:prstGeom prst="rect">
            <a:avLst/>
          </a:prstGeom>
        </p:spPr>
      </p:pic>
      <p:sp>
        <p:nvSpPr>
          <p:cNvPr id="12" name="Rounded Rectangular Callout 11">
            <a:extLst>
              <a:ext uri="{FF2B5EF4-FFF2-40B4-BE49-F238E27FC236}">
                <a16:creationId xmlns:a16="http://schemas.microsoft.com/office/drawing/2014/main" xmlns="" id="{5100C800-598C-2D4E-B3AB-66F50BBF7A2E}"/>
              </a:ext>
            </a:extLst>
          </p:cNvPr>
          <p:cNvSpPr/>
          <p:nvPr/>
        </p:nvSpPr>
        <p:spPr>
          <a:xfrm>
            <a:off x="3429000" y="6075918"/>
            <a:ext cx="5689600" cy="724026"/>
          </a:xfrm>
          <a:prstGeom prst="wedgeRoundRectCallout">
            <a:avLst>
              <a:gd name="adj1" fmla="val -61348"/>
              <a:gd name="adj2" fmla="val -129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20000"/>
                    <a:lumOff val="80000"/>
                  </a:schemeClr>
                </a:solidFill>
                <a:latin typeface="Cambria Math" panose="02040503050406030204" pitchFamily="18" charset="0"/>
                <a:ea typeface="Cambria Math" panose="02040503050406030204" pitchFamily="18" charset="0"/>
              </a:rPr>
              <a:t>He will take the lead in delivering Israel from the hands of the Philistines.”</a:t>
            </a:r>
          </a:p>
        </p:txBody>
      </p:sp>
    </p:spTree>
    <p:extLst>
      <p:ext uri="{BB962C8B-B14F-4D97-AF65-F5344CB8AC3E}">
        <p14:creationId xmlns:p14="http://schemas.microsoft.com/office/powerpoint/2010/main" val="284782130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theme/theme1.xml><?xml version="1.0" encoding="utf-8"?>
<a:theme xmlns:a="http://schemas.openxmlformats.org/drawingml/2006/main" name="Berli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{CB67E72A-3635-124E-89D3-879513B43D97}tf10001057</Template>
  <TotalTime>7627</TotalTime>
  <Words>813</Words>
  <Application>Microsoft Office PowerPoint</Application>
  <PresentationFormat>On-screen Show (4:3)</PresentationFormat>
  <Paragraphs>44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Cambria Math</vt:lpstr>
      <vt:lpstr>Trebuchet MS</vt:lpstr>
      <vt:lpstr>Berlin</vt:lpstr>
      <vt:lpstr>PowerPoint Presentation</vt:lpstr>
      <vt:lpstr>Faith Words</vt:lpstr>
      <vt:lpstr>The Truth</vt:lpstr>
      <vt:lpstr>Memory 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163</cp:revision>
  <dcterms:created xsi:type="dcterms:W3CDTF">2009-08-14T18:45:46Z</dcterms:created>
  <dcterms:modified xsi:type="dcterms:W3CDTF">2022-01-06T22:22:57Z</dcterms:modified>
</cp:coreProperties>
</file>