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8" r:id="rId1"/>
    <p:sldMasterId id="2147484350" r:id="rId2"/>
    <p:sldMasterId id="2147484368" r:id="rId3"/>
  </p:sldMasterIdLst>
  <p:sldIdLst>
    <p:sldId id="296" r:id="rId4"/>
    <p:sldId id="258" r:id="rId5"/>
    <p:sldId id="297" r:id="rId6"/>
    <p:sldId id="256" r:id="rId7"/>
    <p:sldId id="298" r:id="rId8"/>
    <p:sldId id="299" r:id="rId9"/>
    <p:sldId id="300" r:id="rId10"/>
    <p:sldId id="301" r:id="rId11"/>
    <p:sldId id="302" r:id="rId12"/>
    <p:sldId id="303" r:id="rId13"/>
    <p:sldId id="304" r:id="rId14"/>
    <p:sldId id="306" r:id="rId15"/>
    <p:sldId id="307" r:id="rId16"/>
    <p:sldId id="308" r:id="rId17"/>
    <p:sldId id="310" r:id="rId18"/>
    <p:sldId id="309" r:id="rId19"/>
    <p:sldId id="311" r:id="rId20"/>
    <p:sldId id="318" r:id="rId21"/>
    <p:sldId id="312" r:id="rId22"/>
    <p:sldId id="313" r:id="rId23"/>
    <p:sldId id="314" r:id="rId24"/>
    <p:sldId id="315" r:id="rId25"/>
    <p:sldId id="319" r:id="rId26"/>
    <p:sldId id="316" r:id="rId27"/>
    <p:sldId id="317" r:id="rId28"/>
    <p:sldId id="259"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4636"/>
  </p:normalViewPr>
  <p:slideViewPr>
    <p:cSldViewPr>
      <p:cViewPr varScale="1">
        <p:scale>
          <a:sx n="110" d="100"/>
          <a:sy n="110" d="100"/>
        </p:scale>
        <p:origin x="164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fld id="{BC2E6482-6B1A-4F2D-8A28-B805BB61F58C}" type="slidenum">
              <a:rPr lang="en-US" altLang="en-US" smtClean="0"/>
              <a:pPr/>
              <a:t>‹#›</a:t>
            </a:fld>
            <a:endParaRPr lang="en-US" altLang="en-US"/>
          </a:p>
        </p:txBody>
      </p:sp>
    </p:spTree>
    <p:extLst>
      <p:ext uri="{BB962C8B-B14F-4D97-AF65-F5344CB8AC3E}">
        <p14:creationId xmlns:p14="http://schemas.microsoft.com/office/powerpoint/2010/main" val="2903154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CB8D241-AD07-42AD-8450-D25DC3DD9D11}" type="slidenum">
              <a:rPr lang="en-US" altLang="en-US" smtClean="0"/>
              <a:pPr/>
              <a:t>‹#›</a:t>
            </a:fld>
            <a:endParaRPr lang="en-US" altLang="en-US"/>
          </a:p>
        </p:txBody>
      </p:sp>
    </p:spTree>
    <p:extLst>
      <p:ext uri="{BB962C8B-B14F-4D97-AF65-F5344CB8AC3E}">
        <p14:creationId xmlns:p14="http://schemas.microsoft.com/office/powerpoint/2010/main" val="410845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CB8D241-AD07-42AD-8450-D25DC3DD9D11}" type="slidenum">
              <a:rPr lang="en-US" altLang="en-US" smtClean="0"/>
              <a:pPr/>
              <a:t>‹#›</a:t>
            </a:fld>
            <a:endParaRPr lang="en-US" altLang="en-US"/>
          </a:p>
        </p:txBody>
      </p:sp>
    </p:spTree>
    <p:extLst>
      <p:ext uri="{BB962C8B-B14F-4D97-AF65-F5344CB8AC3E}">
        <p14:creationId xmlns:p14="http://schemas.microsoft.com/office/powerpoint/2010/main" val="1461700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CB8D241-AD07-42AD-8450-D25DC3DD9D11}"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91194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CB8D241-AD07-42AD-8450-D25DC3DD9D11}" type="slidenum">
              <a:rPr lang="en-US" altLang="en-US" smtClean="0"/>
              <a:pPr/>
              <a:t>‹#›</a:t>
            </a:fld>
            <a:endParaRPr lang="en-US" altLang="en-US"/>
          </a:p>
        </p:txBody>
      </p:sp>
    </p:spTree>
    <p:extLst>
      <p:ext uri="{BB962C8B-B14F-4D97-AF65-F5344CB8AC3E}">
        <p14:creationId xmlns:p14="http://schemas.microsoft.com/office/powerpoint/2010/main" val="185626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ECB8D241-AD07-42AD-8450-D25DC3DD9D11}" type="slidenum">
              <a:rPr lang="en-US" altLang="en-US" smtClean="0"/>
              <a:pPr/>
              <a:t>‹#›</a:t>
            </a:fld>
            <a:endParaRPr lang="en-US" altLang="en-US"/>
          </a:p>
        </p:txBody>
      </p:sp>
    </p:spTree>
    <p:extLst>
      <p:ext uri="{BB962C8B-B14F-4D97-AF65-F5344CB8AC3E}">
        <p14:creationId xmlns:p14="http://schemas.microsoft.com/office/powerpoint/2010/main" val="2266905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ECB8D241-AD07-42AD-8450-D25DC3DD9D11}" type="slidenum">
              <a:rPr lang="en-US" altLang="en-US" smtClean="0"/>
              <a:pPr/>
              <a:t>‹#›</a:t>
            </a:fld>
            <a:endParaRPr lang="en-US" altLang="en-US"/>
          </a:p>
        </p:txBody>
      </p:sp>
    </p:spTree>
    <p:extLst>
      <p:ext uri="{BB962C8B-B14F-4D97-AF65-F5344CB8AC3E}">
        <p14:creationId xmlns:p14="http://schemas.microsoft.com/office/powerpoint/2010/main" val="1549373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139F0E2-A1B0-4541-8F98-4E6549DF1750}" type="slidenum">
              <a:rPr lang="en-US" altLang="en-US" smtClean="0"/>
              <a:pPr/>
              <a:t>‹#›</a:t>
            </a:fld>
            <a:endParaRPr lang="en-US" altLang="en-US"/>
          </a:p>
        </p:txBody>
      </p:sp>
    </p:spTree>
    <p:extLst>
      <p:ext uri="{BB962C8B-B14F-4D97-AF65-F5344CB8AC3E}">
        <p14:creationId xmlns:p14="http://schemas.microsoft.com/office/powerpoint/2010/main" val="1654474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4" cy="365125"/>
          </a:xfrm>
        </p:spPr>
        <p:txBody>
          <a:bodyPr/>
          <a:lstStyle/>
          <a:p>
            <a:fld id="{67D08C42-964F-4DA5-97AD-597579EA4A79}" type="slidenum">
              <a:rPr lang="en-US" altLang="en-US" smtClean="0"/>
              <a:pPr/>
              <a:t>‹#›</a:t>
            </a:fld>
            <a:endParaRPr lang="en-US" altLang="en-US"/>
          </a:p>
        </p:txBody>
      </p:sp>
    </p:spTree>
    <p:extLst>
      <p:ext uri="{BB962C8B-B14F-4D97-AF65-F5344CB8AC3E}">
        <p14:creationId xmlns:p14="http://schemas.microsoft.com/office/powerpoint/2010/main" val="234163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fld id="{DDB70B94-AD65-46C6-9F7C-83BE549E3FD5}" type="slidenum">
              <a:rPr lang="en-US" altLang="en-US" smtClean="0"/>
              <a:pPr/>
              <a:t>‹#›</a:t>
            </a:fld>
            <a:endParaRPr lang="en-US" altLang="en-US"/>
          </a:p>
        </p:txBody>
      </p:sp>
    </p:spTree>
    <p:extLst>
      <p:ext uri="{BB962C8B-B14F-4D97-AF65-F5344CB8AC3E}">
        <p14:creationId xmlns:p14="http://schemas.microsoft.com/office/powerpoint/2010/main" val="2329091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D79880E5-B2F6-4C4C-B7E6-D4E13F2FF13E}" type="slidenum">
              <a:rPr lang="en-US" altLang="en-US" smtClean="0"/>
              <a:pPr/>
              <a:t>‹#›</a:t>
            </a:fld>
            <a:endParaRPr lang="en-US" altLang="en-US"/>
          </a:p>
        </p:txBody>
      </p:sp>
    </p:spTree>
    <p:extLst>
      <p:ext uri="{BB962C8B-B14F-4D97-AF65-F5344CB8AC3E}">
        <p14:creationId xmlns:p14="http://schemas.microsoft.com/office/powerpoint/2010/main" val="269096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2A50FE4D-E20C-4911-8128-F55FBE0BB261}" type="slidenum">
              <a:rPr lang="en-US" altLang="en-US" smtClean="0"/>
              <a:pPr/>
              <a:t>‹#›</a:t>
            </a:fld>
            <a:endParaRPr lang="en-US" altLang="en-US"/>
          </a:p>
        </p:txBody>
      </p:sp>
    </p:spTree>
    <p:extLst>
      <p:ext uri="{BB962C8B-B14F-4D97-AF65-F5344CB8AC3E}">
        <p14:creationId xmlns:p14="http://schemas.microsoft.com/office/powerpoint/2010/main" val="980759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fld id="{63BFEFA0-C263-46B9-9783-5F5C7049F9A0}" type="slidenum">
              <a:rPr lang="en-US" altLang="en-US" smtClean="0"/>
              <a:pPr/>
              <a:t>‹#›</a:t>
            </a:fld>
            <a:endParaRPr lang="en-US" altLang="en-US"/>
          </a:p>
        </p:txBody>
      </p:sp>
    </p:spTree>
    <p:extLst>
      <p:ext uri="{BB962C8B-B14F-4D97-AF65-F5344CB8AC3E}">
        <p14:creationId xmlns:p14="http://schemas.microsoft.com/office/powerpoint/2010/main" val="260029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112C91F1-CD31-4A97-8F58-DE8971D4AE7D}" type="slidenum">
              <a:rPr lang="en-US" altLang="en-US" smtClean="0"/>
              <a:pPr/>
              <a:t>‹#›</a:t>
            </a:fld>
            <a:endParaRPr lang="en-US" altLang="en-US"/>
          </a:p>
        </p:txBody>
      </p:sp>
    </p:spTree>
    <p:extLst>
      <p:ext uri="{BB962C8B-B14F-4D97-AF65-F5344CB8AC3E}">
        <p14:creationId xmlns:p14="http://schemas.microsoft.com/office/powerpoint/2010/main" val="202055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46FB7BDC-4714-45F1-80FC-DC75BCCC3CF4}" type="slidenum">
              <a:rPr lang="en-US" altLang="en-US" smtClean="0"/>
              <a:pPr/>
              <a:t>‹#›</a:t>
            </a:fld>
            <a:endParaRPr lang="en-US" altLang="en-US"/>
          </a:p>
        </p:txBody>
      </p:sp>
    </p:spTree>
    <p:extLst>
      <p:ext uri="{BB962C8B-B14F-4D97-AF65-F5344CB8AC3E}">
        <p14:creationId xmlns:p14="http://schemas.microsoft.com/office/powerpoint/2010/main" val="159173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32F365E4-5A64-4E04-A0E0-7056B965EF7B}" type="slidenum">
              <a:rPr lang="en-US" altLang="en-US" smtClean="0"/>
              <a:pPr/>
              <a:t>‹#›</a:t>
            </a:fld>
            <a:endParaRPr lang="en-US" altLang="en-US"/>
          </a:p>
        </p:txBody>
      </p:sp>
    </p:spTree>
    <p:extLst>
      <p:ext uri="{BB962C8B-B14F-4D97-AF65-F5344CB8AC3E}">
        <p14:creationId xmlns:p14="http://schemas.microsoft.com/office/powerpoint/2010/main" val="4223533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0B5E1E79-79D1-43EE-BEB9-0D737FA5C9C1}" type="slidenum">
              <a:rPr lang="en-US" altLang="en-US" smtClean="0"/>
              <a:pPr/>
              <a:t>‹#›</a:t>
            </a:fld>
            <a:endParaRPr lang="en-US" altLang="en-US"/>
          </a:p>
        </p:txBody>
      </p:sp>
    </p:spTree>
    <p:extLst>
      <p:ext uri="{BB962C8B-B14F-4D97-AF65-F5344CB8AC3E}">
        <p14:creationId xmlns:p14="http://schemas.microsoft.com/office/powerpoint/2010/main" val="2146926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59F44C86-CB84-49F6-BE26-EBF2ECF53EF5}" type="slidenum">
              <a:rPr lang="en-US" altLang="en-US" smtClean="0"/>
              <a:pPr/>
              <a:t>‹#›</a:t>
            </a:fld>
            <a:endParaRPr lang="en-US" altLang="en-US"/>
          </a:p>
        </p:txBody>
      </p:sp>
    </p:spTree>
    <p:extLst>
      <p:ext uri="{BB962C8B-B14F-4D97-AF65-F5344CB8AC3E}">
        <p14:creationId xmlns:p14="http://schemas.microsoft.com/office/powerpoint/2010/main" val="115482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CD21ADB-FFBF-4267-94E6-0347BAFC9841}" type="slidenum">
              <a:rPr lang="en-US" altLang="en-US" smtClean="0"/>
              <a:pPr/>
              <a:t>‹#›</a:t>
            </a:fld>
            <a:endParaRPr lang="en-US" altLang="en-US"/>
          </a:p>
        </p:txBody>
      </p:sp>
    </p:spTree>
    <p:extLst>
      <p:ext uri="{BB962C8B-B14F-4D97-AF65-F5344CB8AC3E}">
        <p14:creationId xmlns:p14="http://schemas.microsoft.com/office/powerpoint/2010/main" val="279309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833199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1046271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BE19376B-2FFF-4A21-A4A3-06B57D08572C}"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7071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fld id="{FB10BF38-5E53-4C68-B2D3-430BC8855ABE}" type="slidenum">
              <a:rPr lang="en-US" altLang="en-US" smtClean="0"/>
              <a:pPr/>
              <a:t>‹#›</a:t>
            </a:fld>
            <a:endParaRPr lang="en-US" altLang="en-US"/>
          </a:p>
        </p:txBody>
      </p:sp>
    </p:spTree>
    <p:extLst>
      <p:ext uri="{BB962C8B-B14F-4D97-AF65-F5344CB8AC3E}">
        <p14:creationId xmlns:p14="http://schemas.microsoft.com/office/powerpoint/2010/main" val="60782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2838356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3426361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BE19376B-2FFF-4A21-A4A3-06B57D08572C}" type="slidenum">
              <a:rPr lang="en-US" altLang="en-US" smtClean="0"/>
              <a:pPr/>
              <a:t>‹#›</a:t>
            </a:fld>
            <a:endParaRPr lang="en-US" altLang="en-US"/>
          </a:p>
        </p:txBody>
      </p:sp>
    </p:spTree>
    <p:extLst>
      <p:ext uri="{BB962C8B-B14F-4D97-AF65-F5344CB8AC3E}">
        <p14:creationId xmlns:p14="http://schemas.microsoft.com/office/powerpoint/2010/main" val="39038168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DBDBC53-2234-44CE-8D2E-1759874D05F8}" type="slidenum">
              <a:rPr lang="en-US" altLang="en-US" smtClean="0"/>
              <a:pPr/>
              <a:t>‹#›</a:t>
            </a:fld>
            <a:endParaRPr lang="en-US" altLang="en-US"/>
          </a:p>
        </p:txBody>
      </p:sp>
    </p:spTree>
    <p:extLst>
      <p:ext uri="{BB962C8B-B14F-4D97-AF65-F5344CB8AC3E}">
        <p14:creationId xmlns:p14="http://schemas.microsoft.com/office/powerpoint/2010/main" val="2184785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4" cy="365125"/>
          </a:xfrm>
        </p:spPr>
        <p:txBody>
          <a:bodyPr/>
          <a:lstStyle/>
          <a:p>
            <a:fld id="{F8987FB3-619F-4FBE-A2E1-D448D93B18B7}" type="slidenum">
              <a:rPr lang="en-US" altLang="en-US" smtClean="0"/>
              <a:pPr/>
              <a:t>‹#›</a:t>
            </a:fld>
            <a:endParaRPr lang="en-US" altLang="en-US"/>
          </a:p>
        </p:txBody>
      </p:sp>
    </p:spTree>
    <p:extLst>
      <p:ext uri="{BB962C8B-B14F-4D97-AF65-F5344CB8AC3E}">
        <p14:creationId xmlns:p14="http://schemas.microsoft.com/office/powerpoint/2010/main" val="2534925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n-US" altLang="en-U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US" altLang="en-US"/>
          </a:p>
        </p:txBody>
      </p:sp>
      <p:sp>
        <p:nvSpPr>
          <p:cNvPr id="6" name="Slide Number Placeholder 5"/>
          <p:cNvSpPr>
            <a:spLocks noGrp="1"/>
          </p:cNvSpPr>
          <p:nvPr>
            <p:ph type="sldNum" sz="quarter" idx="12"/>
          </p:nvPr>
        </p:nvSpPr>
        <p:spPr>
          <a:xfrm>
            <a:off x="6057900" y="1430867"/>
            <a:ext cx="2171700" cy="365125"/>
          </a:xfrm>
        </p:spPr>
        <p:txBody>
          <a:bodyPr/>
          <a:lstStyle/>
          <a:p>
            <a:fld id="{70BE1A2C-2E22-4D93-B814-93CCFEE48BA6}" type="slidenum">
              <a:rPr lang="en-US" altLang="en-US" smtClean="0"/>
              <a:pPr/>
              <a:t>‹#›</a:t>
            </a:fld>
            <a:endParaRPr lang="en-US" altLang="en-US"/>
          </a:p>
        </p:txBody>
      </p:sp>
    </p:spTree>
    <p:extLst>
      <p:ext uri="{BB962C8B-B14F-4D97-AF65-F5344CB8AC3E}">
        <p14:creationId xmlns:p14="http://schemas.microsoft.com/office/powerpoint/2010/main" val="2739702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91E42DBF-D036-43B8-B7C5-2AAE89116BAD}" type="slidenum">
              <a:rPr lang="en-US" altLang="en-US" smtClean="0"/>
              <a:pPr/>
              <a:t>‹#›</a:t>
            </a:fld>
            <a:endParaRPr lang="en-US" altLang="en-US"/>
          </a:p>
        </p:txBody>
      </p:sp>
    </p:spTree>
    <p:extLst>
      <p:ext uri="{BB962C8B-B14F-4D97-AF65-F5344CB8AC3E}">
        <p14:creationId xmlns:p14="http://schemas.microsoft.com/office/powerpoint/2010/main" val="67262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3" cy="365125"/>
          </a:xfrm>
        </p:spPr>
        <p:txBody>
          <a:bodyPr/>
          <a:lstStyle/>
          <a:p>
            <a:fld id="{63D4B908-3EED-4912-8C95-27DEEBF4206E}" type="slidenum">
              <a:rPr lang="en-US" altLang="en-US" smtClean="0"/>
              <a:pPr/>
              <a:t>‹#›</a:t>
            </a:fld>
            <a:endParaRPr lang="en-US" altLang="en-US"/>
          </a:p>
        </p:txBody>
      </p:sp>
    </p:spTree>
    <p:extLst>
      <p:ext uri="{BB962C8B-B14F-4D97-AF65-F5344CB8AC3E}">
        <p14:creationId xmlns:p14="http://schemas.microsoft.com/office/powerpoint/2010/main" val="27895321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48F6D22D-99C0-4DCE-89AA-E4011B8A3435}" type="slidenum">
              <a:rPr lang="en-US" altLang="en-US" smtClean="0"/>
              <a:pPr/>
              <a:t>‹#›</a:t>
            </a:fld>
            <a:endParaRPr lang="en-US" altLang="en-US"/>
          </a:p>
        </p:txBody>
      </p:sp>
    </p:spTree>
    <p:extLst>
      <p:ext uri="{BB962C8B-B14F-4D97-AF65-F5344CB8AC3E}">
        <p14:creationId xmlns:p14="http://schemas.microsoft.com/office/powerpoint/2010/main" val="1945723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BA70A73B-ED02-432B-8C13-16920FC26962}" type="slidenum">
              <a:rPr lang="en-US" altLang="en-US" smtClean="0"/>
              <a:pPr/>
              <a:t>‹#›</a:t>
            </a:fld>
            <a:endParaRPr lang="en-US" altLang="en-US"/>
          </a:p>
        </p:txBody>
      </p:sp>
    </p:spTree>
    <p:extLst>
      <p:ext uri="{BB962C8B-B14F-4D97-AF65-F5344CB8AC3E}">
        <p14:creationId xmlns:p14="http://schemas.microsoft.com/office/powerpoint/2010/main" val="307285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23AC9174-6E00-4AEB-BE34-6F3D9FEC681D}" type="slidenum">
              <a:rPr lang="en-US" altLang="en-US" smtClean="0"/>
              <a:pPr/>
              <a:t>‹#›</a:t>
            </a:fld>
            <a:endParaRPr lang="en-US" altLang="en-US"/>
          </a:p>
        </p:txBody>
      </p:sp>
    </p:spTree>
    <p:extLst>
      <p:ext uri="{BB962C8B-B14F-4D97-AF65-F5344CB8AC3E}">
        <p14:creationId xmlns:p14="http://schemas.microsoft.com/office/powerpoint/2010/main" val="3217785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588E94DD-764F-4331-BDCD-0644259A0FA2}" type="slidenum">
              <a:rPr lang="en-US" altLang="en-US" smtClean="0"/>
              <a:pPr/>
              <a:t>‹#›</a:t>
            </a:fld>
            <a:endParaRPr lang="en-US" altLang="en-US"/>
          </a:p>
        </p:txBody>
      </p:sp>
    </p:spTree>
    <p:extLst>
      <p:ext uri="{BB962C8B-B14F-4D97-AF65-F5344CB8AC3E}">
        <p14:creationId xmlns:p14="http://schemas.microsoft.com/office/powerpoint/2010/main" val="4256446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495E70FF-12DB-4F3B-AE35-B82D7C075768}" type="slidenum">
              <a:rPr lang="en-US" altLang="en-US" smtClean="0"/>
              <a:pPr/>
              <a:t>‹#›</a:t>
            </a:fld>
            <a:endParaRPr lang="en-US" altLang="en-US"/>
          </a:p>
        </p:txBody>
      </p:sp>
    </p:spTree>
    <p:extLst>
      <p:ext uri="{BB962C8B-B14F-4D97-AF65-F5344CB8AC3E}">
        <p14:creationId xmlns:p14="http://schemas.microsoft.com/office/powerpoint/2010/main" val="37609549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68B493F-23C2-4030-A75A-53362922B3F1}" type="slidenum">
              <a:rPr lang="en-US" altLang="en-US" smtClean="0"/>
              <a:pPr/>
              <a:t>‹#›</a:t>
            </a:fld>
            <a:endParaRPr lang="en-US" altLang="en-US"/>
          </a:p>
        </p:txBody>
      </p:sp>
    </p:spTree>
    <p:extLst>
      <p:ext uri="{BB962C8B-B14F-4D97-AF65-F5344CB8AC3E}">
        <p14:creationId xmlns:p14="http://schemas.microsoft.com/office/powerpoint/2010/main" val="26867488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A84149EE-679A-48C1-8618-71B33038EDE1}" type="slidenum">
              <a:rPr lang="en-US" altLang="en-US" smtClean="0"/>
              <a:pPr/>
              <a:t>‹#›</a:t>
            </a:fld>
            <a:endParaRPr lang="en-US" altLang="en-US"/>
          </a:p>
        </p:txBody>
      </p:sp>
    </p:spTree>
    <p:extLst>
      <p:ext uri="{BB962C8B-B14F-4D97-AF65-F5344CB8AC3E}">
        <p14:creationId xmlns:p14="http://schemas.microsoft.com/office/powerpoint/2010/main" val="1426720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497598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395440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03CED5A-1EB6-4627-B0CA-D7B25920E5CC}" type="slidenum">
              <a:rPr lang="en-US" altLang="en-US" smtClean="0"/>
              <a:pPr/>
              <a:t>‹#›</a:t>
            </a:fld>
            <a:endParaRPr lang="en-US" altLang="en-U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906766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n-US" altLang="en-U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US" altLang="en-US"/>
          </a:p>
        </p:txBody>
      </p:sp>
      <p:sp>
        <p:nvSpPr>
          <p:cNvPr id="7" name="Slide Number Placeholder 6"/>
          <p:cNvSpPr>
            <a:spLocks noGrp="1"/>
          </p:cNvSpPr>
          <p:nvPr>
            <p:ph type="sldNum" sz="quarter" idx="12"/>
          </p:nvPr>
        </p:nvSpPr>
        <p:spPr>
          <a:xfrm>
            <a:off x="7882466" y="381001"/>
            <a:ext cx="667174" cy="365125"/>
          </a:xfrm>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30601299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276884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332241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B871B26C-F2E2-4720-9B2B-931E2E31C811}" type="slidenum">
              <a:rPr lang="en-US" altLang="en-US" smtClean="0"/>
              <a:pPr/>
              <a:t>‹#›</a:t>
            </a:fld>
            <a:endParaRPr lang="en-US" altLang="en-US"/>
          </a:p>
        </p:txBody>
      </p:sp>
    </p:spTree>
    <p:extLst>
      <p:ext uri="{BB962C8B-B14F-4D97-AF65-F5344CB8AC3E}">
        <p14:creationId xmlns:p14="http://schemas.microsoft.com/office/powerpoint/2010/main" val="17765331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3E40BC49-1158-4289-9C4F-E8AA5DDF6A0A}" type="slidenum">
              <a:rPr lang="en-US" altLang="en-US" smtClean="0"/>
              <a:pPr/>
              <a:t>‹#›</a:t>
            </a:fld>
            <a:endParaRPr lang="en-US" altLang="en-US"/>
          </a:p>
        </p:txBody>
      </p:sp>
    </p:spTree>
    <p:extLst>
      <p:ext uri="{BB962C8B-B14F-4D97-AF65-F5344CB8AC3E}">
        <p14:creationId xmlns:p14="http://schemas.microsoft.com/office/powerpoint/2010/main" val="1213671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n-US" altLang="en-U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US" altLang="en-US"/>
          </a:p>
        </p:txBody>
      </p:sp>
      <p:sp>
        <p:nvSpPr>
          <p:cNvPr id="6" name="Slide Number Placeholder 5"/>
          <p:cNvSpPr>
            <a:spLocks noGrp="1"/>
          </p:cNvSpPr>
          <p:nvPr>
            <p:ph type="sldNum" sz="quarter" idx="12"/>
          </p:nvPr>
        </p:nvSpPr>
        <p:spPr>
          <a:xfrm>
            <a:off x="7882466" y="381001"/>
            <a:ext cx="667174" cy="365125"/>
          </a:xfrm>
        </p:spPr>
        <p:txBody>
          <a:bodyPr/>
          <a:lstStyle/>
          <a:p>
            <a:fld id="{D3296989-D93D-4392-BC44-EE67D7BA0E1F}" type="slidenum">
              <a:rPr lang="en-US" altLang="en-US" smtClean="0"/>
              <a:pPr/>
              <a:t>‹#›</a:t>
            </a:fld>
            <a:endParaRPr lang="en-US" altLang="en-US"/>
          </a:p>
        </p:txBody>
      </p:sp>
    </p:spTree>
    <p:extLst>
      <p:ext uri="{BB962C8B-B14F-4D97-AF65-F5344CB8AC3E}">
        <p14:creationId xmlns:p14="http://schemas.microsoft.com/office/powerpoint/2010/main" val="378187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8121733C-05BF-4A26-BC7F-2807794834E3}" type="slidenum">
              <a:rPr lang="en-US" altLang="en-US" smtClean="0"/>
              <a:pPr/>
              <a:t>‹#›</a:t>
            </a:fld>
            <a:endParaRPr lang="en-US" altLang="en-US"/>
          </a:p>
        </p:txBody>
      </p:sp>
    </p:spTree>
    <p:extLst>
      <p:ext uri="{BB962C8B-B14F-4D97-AF65-F5344CB8AC3E}">
        <p14:creationId xmlns:p14="http://schemas.microsoft.com/office/powerpoint/2010/main" val="2691474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fld id="{82896EFB-ED6C-42F1-8E10-C0A5F0C070E1}" type="slidenum">
              <a:rPr lang="en-US" altLang="en-US" smtClean="0"/>
              <a:pPr/>
              <a:t>‹#›</a:t>
            </a:fld>
            <a:endParaRPr lang="en-US" altLang="en-US"/>
          </a:p>
        </p:txBody>
      </p:sp>
    </p:spTree>
    <p:extLst>
      <p:ext uri="{BB962C8B-B14F-4D97-AF65-F5344CB8AC3E}">
        <p14:creationId xmlns:p14="http://schemas.microsoft.com/office/powerpoint/2010/main" val="130454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3B966089-BC42-4BB2-9420-CADA287D99D2}" type="slidenum">
              <a:rPr lang="en-US" altLang="en-US" smtClean="0"/>
              <a:pPr/>
              <a:t>‹#›</a:t>
            </a:fld>
            <a:endParaRPr lang="en-US" altLang="en-US"/>
          </a:p>
        </p:txBody>
      </p:sp>
    </p:spTree>
    <p:extLst>
      <p:ext uri="{BB962C8B-B14F-4D97-AF65-F5344CB8AC3E}">
        <p14:creationId xmlns:p14="http://schemas.microsoft.com/office/powerpoint/2010/main" val="16917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89B569B7-9FE0-46B5-86D5-D0D31E2BF0EF}" type="slidenum">
              <a:rPr lang="en-US" altLang="en-US" smtClean="0"/>
              <a:pPr/>
              <a:t>‹#›</a:t>
            </a:fld>
            <a:endParaRPr lang="en-US" altLang="en-US"/>
          </a:p>
        </p:txBody>
      </p:sp>
    </p:spTree>
    <p:extLst>
      <p:ext uri="{BB962C8B-B14F-4D97-AF65-F5344CB8AC3E}">
        <p14:creationId xmlns:p14="http://schemas.microsoft.com/office/powerpoint/2010/main" val="3574236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03CED5A-1EB6-4627-B0CA-D7B25920E5CC}" type="slidenum">
              <a:rPr lang="en-US" altLang="en-US" smtClean="0"/>
              <a:pPr/>
              <a:t>‹#›</a:t>
            </a:fld>
            <a:endParaRPr lang="en-US" altLang="en-US"/>
          </a:p>
        </p:txBody>
      </p:sp>
    </p:spTree>
    <p:extLst>
      <p:ext uri="{BB962C8B-B14F-4D97-AF65-F5344CB8AC3E}">
        <p14:creationId xmlns:p14="http://schemas.microsoft.com/office/powerpoint/2010/main" val="812030195"/>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5873C8-D9C1-4DB3-9CBD-B545452E9437}" type="slidenum">
              <a:rPr lang="en-US" altLang="en-US" smtClean="0"/>
              <a:pPr/>
              <a:t>‹#›</a:t>
            </a:fld>
            <a:endParaRPr lang="en-US" altLang="en-US"/>
          </a:p>
        </p:txBody>
      </p:sp>
    </p:spTree>
    <p:extLst>
      <p:ext uri="{BB962C8B-B14F-4D97-AF65-F5344CB8AC3E}">
        <p14:creationId xmlns:p14="http://schemas.microsoft.com/office/powerpoint/2010/main" val="308763687"/>
      </p:ext>
    </p:extLst>
  </p:cSld>
  <p:clrMap bg1="lt1" tx1="dk1" bg2="lt2" tx2="dk2" accent1="accent1" accent2="accent2" accent3="accent3" accent4="accent4" accent5="accent5" accent6="accent6" hlink="hlink" folHlink="folHlink"/>
  <p:sldLayoutIdLst>
    <p:sldLayoutId id="2147484351" r:id="rId1"/>
    <p:sldLayoutId id="2147484352" r:id="rId2"/>
    <p:sldLayoutId id="2147484353" r:id="rId3"/>
    <p:sldLayoutId id="2147484354" r:id="rId4"/>
    <p:sldLayoutId id="2147484355" r:id="rId5"/>
    <p:sldLayoutId id="2147484356" r:id="rId6"/>
    <p:sldLayoutId id="2147484357" r:id="rId7"/>
    <p:sldLayoutId id="2147484358" r:id="rId8"/>
    <p:sldLayoutId id="2147484359" r:id="rId9"/>
    <p:sldLayoutId id="2147484360" r:id="rId10"/>
    <p:sldLayoutId id="2147484361" r:id="rId11"/>
    <p:sldLayoutId id="2147484362" r:id="rId12"/>
    <p:sldLayoutId id="2147484363" r:id="rId13"/>
    <p:sldLayoutId id="2147484364" r:id="rId14"/>
    <p:sldLayoutId id="2147484365" r:id="rId15"/>
    <p:sldLayoutId id="2147484366" r:id="rId16"/>
    <p:sldLayoutId id="21474843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5873C8-D9C1-4DB3-9CBD-B545452E9437}" type="slidenum">
              <a:rPr lang="en-US" altLang="en-US" smtClean="0"/>
              <a:pPr/>
              <a:t>‹#›</a:t>
            </a:fld>
            <a:endParaRPr lang="en-US" altLang="en-US"/>
          </a:p>
        </p:txBody>
      </p:sp>
    </p:spTree>
    <p:extLst>
      <p:ext uri="{BB962C8B-B14F-4D97-AF65-F5344CB8AC3E}">
        <p14:creationId xmlns:p14="http://schemas.microsoft.com/office/powerpoint/2010/main" val="2174711385"/>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 id="2147484380" r:id="rId12"/>
    <p:sldLayoutId id="2147484381" r:id="rId13"/>
    <p:sldLayoutId id="2147484382" r:id="rId14"/>
    <p:sldLayoutId id="2147484383" r:id="rId15"/>
    <p:sldLayoutId id="2147484384" r:id="rId16"/>
    <p:sldLayoutId id="21474843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35.xml"/><Relationship Id="rId4" Type="http://schemas.openxmlformats.org/officeDocument/2006/relationships/image" Target="../media/image19.tiff"/></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35.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tiff"/><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tif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5.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35.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35.xml"/><Relationship Id="rId4" Type="http://schemas.openxmlformats.org/officeDocument/2006/relationships/image" Target="../media/image14.tiff"/></Relationships>
</file>

<file path=ppt/slides/_rels/slide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body" idx="4294967295"/>
          </p:nvPr>
        </p:nvSpPr>
        <p:spPr>
          <a:xfrm>
            <a:off x="14514" y="2419124"/>
            <a:ext cx="8686800" cy="2743200"/>
          </a:xfrm>
        </p:spPr>
        <p:txBody>
          <a:bodyPr>
            <a:normAutofit/>
          </a:bodyPr>
          <a:lstStyle/>
          <a:p>
            <a:pPr algn="ctr" eaLnBrk="1" hangingPunct="1">
              <a:buFont typeface="Wingdings" panose="05000000000000000000" pitchFamily="2" charset="2"/>
              <a:buNone/>
              <a:defRPr/>
            </a:pPr>
            <a:r>
              <a:rPr lang="en-US" altLang="en-US" sz="3600" b="1" dirty="0">
                <a:solidFill>
                  <a:schemeClr val="accent4">
                    <a:lumMod val="50000"/>
                  </a:schemeClr>
                </a:solidFill>
                <a:latin typeface="Cambria Math" panose="02040503050406030204" pitchFamily="18" charset="0"/>
                <a:ea typeface="Cambria Math" panose="02040503050406030204" pitchFamily="18" charset="0"/>
              </a:rPr>
              <a:t>“The LORD your God is with you, the Mighty Warrior who saves.  He will take great delight in you; in His love He will no longer rebuke you, but will rejoice over you with singing.”</a:t>
            </a:r>
            <a:endParaRPr lang="en-US" altLang="en-US" sz="3600" dirty="0">
              <a:solidFill>
                <a:schemeClr val="accent4">
                  <a:lumMod val="50000"/>
                </a:schemeClr>
              </a:solidFill>
              <a:latin typeface="Cambria Math" panose="02040503050406030204" pitchFamily="18" charset="0"/>
              <a:ea typeface="Cambria Math" panose="02040503050406030204" pitchFamily="18" charset="0"/>
            </a:endParaRPr>
          </a:p>
        </p:txBody>
      </p:sp>
      <p:sp>
        <p:nvSpPr>
          <p:cNvPr id="20484" name="WordArt 4"/>
          <p:cNvSpPr>
            <a:spLocks noChangeArrowheads="1" noChangeShapeType="1" noTextEdit="1"/>
          </p:cNvSpPr>
          <p:nvPr/>
        </p:nvSpPr>
        <p:spPr bwMode="auto">
          <a:xfrm>
            <a:off x="457200" y="800100"/>
            <a:ext cx="8229600" cy="11430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
        <p:nvSpPr>
          <p:cNvPr id="20485" name="Text Box 5"/>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latin typeface="Arial" panose="020B0604020202020204" pitchFamily="34" charset="0"/>
              </a:rPr>
              <a:t>#6</a:t>
            </a:r>
          </a:p>
        </p:txBody>
      </p:sp>
      <p:sp>
        <p:nvSpPr>
          <p:cNvPr id="173062" name="Rectangle 3"/>
          <p:cNvSpPr>
            <a:spLocks noChangeArrowheads="1"/>
          </p:cNvSpPr>
          <p:nvPr/>
        </p:nvSpPr>
        <p:spPr bwMode="auto">
          <a:xfrm>
            <a:off x="228600" y="5257800"/>
            <a:ext cx="8915400" cy="1447800"/>
          </a:xfrm>
          <a:prstGeom prst="rect">
            <a:avLst/>
          </a:prstGeom>
          <a:noFill/>
          <a:ln>
            <a:noFill/>
          </a:ln>
          <a:effec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4800" b="1" dirty="0">
                <a:solidFill>
                  <a:schemeClr val="accent2">
                    <a:lumMod val="75000"/>
                  </a:schemeClr>
                </a:solidFill>
              </a:rPr>
              <a:t>Zephaniah 3:17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1000"/>
                                        <p:tgtEl>
                                          <p:spTgt spid="173059">
                                            <p:txEl>
                                              <p:pRg st="0" end="0"/>
                                            </p:txEl>
                                          </p:spTgt>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73062"/>
                                        </p:tgtEl>
                                        <p:attrNameLst>
                                          <p:attrName>style.visibility</p:attrName>
                                        </p:attrNameLst>
                                      </p:cBhvr>
                                      <p:to>
                                        <p:strVal val="visible"/>
                                      </p:to>
                                    </p:set>
                                    <p:animEffect transition="in" filter="checkerboard(across)">
                                      <p:cBhvr>
                                        <p:cTn id="11" dur="10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23EA828-755C-D447-8F5E-D5CAA3E1B224}"/>
              </a:ext>
            </a:extLst>
          </p:cNvPr>
          <p:cNvSpPr txBox="1"/>
          <p:nvPr/>
        </p:nvSpPr>
        <p:spPr>
          <a:xfrm>
            <a:off x="3886200" y="228600"/>
            <a:ext cx="5081367" cy="5632311"/>
          </a:xfrm>
          <a:prstGeom prst="rect">
            <a:avLst/>
          </a:prstGeom>
          <a:noFill/>
        </p:spPr>
        <p:txBody>
          <a:bodyPr wrap="square" rtlCol="0">
            <a:spAutoFit/>
          </a:bodyPr>
          <a:lstStyle/>
          <a:p>
            <a:pPr algn="ctr"/>
            <a:r>
              <a:rPr lang="en-US" sz="3600" b="1" dirty="0">
                <a:latin typeface="Cambria Math" panose="02040503050406030204" pitchFamily="18" charset="0"/>
                <a:ea typeface="Cambria Math" panose="02040503050406030204" pitchFamily="18" charset="0"/>
              </a:rPr>
              <a:t>”I brought you out of Egypt, out of the land of slavery.  I rescued you from the hand of the Egyptians.  And I delivered you from the hand of all your oppressors; I drove them out before you and gave you their land.</a:t>
            </a:r>
          </a:p>
        </p:txBody>
      </p:sp>
      <p:pic>
        <p:nvPicPr>
          <p:cNvPr id="4" name="Picture 3">
            <a:extLst>
              <a:ext uri="{FF2B5EF4-FFF2-40B4-BE49-F238E27FC236}">
                <a16:creationId xmlns:a16="http://schemas.microsoft.com/office/drawing/2014/main" xmlns="" id="{9994866A-101F-3B40-A31D-C7AC07EC1B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477595"/>
            <a:ext cx="3886200" cy="2960192"/>
          </a:xfrm>
          <a:prstGeom prst="rect">
            <a:avLst/>
          </a:prstGeom>
        </p:spPr>
      </p:pic>
    </p:spTree>
    <p:extLst>
      <p:ext uri="{BB962C8B-B14F-4D97-AF65-F5344CB8AC3E}">
        <p14:creationId xmlns:p14="http://schemas.microsoft.com/office/powerpoint/2010/main" val="5584925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304800" y="381000"/>
            <a:ext cx="8610600" cy="2438400"/>
          </a:xfrm>
          <a:prstGeom prst="wedgeRoundRectCallout">
            <a:avLst>
              <a:gd name="adj1" fmla="val 17094"/>
              <a:gd name="adj2" fmla="val -63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I said to you, ‘I am the LORD your God; do not worship the gods of the Amorites, in whose land you live.’  But you have not listened to me.”</a:t>
            </a:r>
          </a:p>
        </p:txBody>
      </p:sp>
      <p:pic>
        <p:nvPicPr>
          <p:cNvPr id="3" name="Picture 2">
            <a:extLst>
              <a:ext uri="{FF2B5EF4-FFF2-40B4-BE49-F238E27FC236}">
                <a16:creationId xmlns:a16="http://schemas.microsoft.com/office/drawing/2014/main" xmlns="" id="{3934F49F-FE36-D043-881B-5522124BD6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979875" y="2819400"/>
            <a:ext cx="2563925" cy="4038601"/>
          </a:xfrm>
          <a:prstGeom prst="rect">
            <a:avLst/>
          </a:prstGeom>
        </p:spPr>
      </p:pic>
      <p:pic>
        <p:nvPicPr>
          <p:cNvPr id="6" name="Picture 5">
            <a:extLst>
              <a:ext uri="{FF2B5EF4-FFF2-40B4-BE49-F238E27FC236}">
                <a16:creationId xmlns:a16="http://schemas.microsoft.com/office/drawing/2014/main" xmlns="" id="{504C6F9D-44FE-1444-803C-D62EFD0AF09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362200" y="2812152"/>
            <a:ext cx="2057400" cy="4032298"/>
          </a:xfrm>
          <a:prstGeom prst="rect">
            <a:avLst/>
          </a:prstGeom>
        </p:spPr>
      </p:pic>
      <p:pic>
        <p:nvPicPr>
          <p:cNvPr id="7" name="Picture 6">
            <a:extLst>
              <a:ext uri="{FF2B5EF4-FFF2-40B4-BE49-F238E27FC236}">
                <a16:creationId xmlns:a16="http://schemas.microsoft.com/office/drawing/2014/main" xmlns="" id="{0F0DA18E-DB51-644A-B73C-5722C85820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20438" y="4114800"/>
            <a:ext cx="2082800" cy="2082800"/>
          </a:xfrm>
          <a:prstGeom prst="rect">
            <a:avLst/>
          </a:prstGeom>
        </p:spPr>
      </p:pic>
      <p:sp>
        <p:nvSpPr>
          <p:cNvPr id="9" name="Rounded Rectangular Callout 8">
            <a:extLst>
              <a:ext uri="{FF2B5EF4-FFF2-40B4-BE49-F238E27FC236}">
                <a16:creationId xmlns:a16="http://schemas.microsoft.com/office/drawing/2014/main" xmlns="" id="{45322513-84E8-FD4B-A22B-6FE5201BBF5D}"/>
              </a:ext>
            </a:extLst>
          </p:cNvPr>
          <p:cNvSpPr/>
          <p:nvPr/>
        </p:nvSpPr>
        <p:spPr>
          <a:xfrm>
            <a:off x="7605486" y="3338287"/>
            <a:ext cx="1447800" cy="1181098"/>
          </a:xfrm>
          <a:prstGeom prst="wedgeRoundRectCallout">
            <a:avLst>
              <a:gd name="adj1" fmla="val -72963"/>
              <a:gd name="adj2" fmla="val 4038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Do Not Worship</a:t>
            </a:r>
          </a:p>
        </p:txBody>
      </p:sp>
      <p:sp>
        <p:nvSpPr>
          <p:cNvPr id="10" name="Rounded Rectangular Callout 9">
            <a:extLst>
              <a:ext uri="{FF2B5EF4-FFF2-40B4-BE49-F238E27FC236}">
                <a16:creationId xmlns:a16="http://schemas.microsoft.com/office/drawing/2014/main" xmlns="" id="{447EF8F2-B431-C344-B920-6F1B2D8734FB}"/>
              </a:ext>
            </a:extLst>
          </p:cNvPr>
          <p:cNvSpPr/>
          <p:nvPr/>
        </p:nvSpPr>
        <p:spPr>
          <a:xfrm>
            <a:off x="600190" y="3200400"/>
            <a:ext cx="1447800" cy="1181098"/>
          </a:xfrm>
          <a:prstGeom prst="wedgeRoundRectCallout">
            <a:avLst>
              <a:gd name="adj1" fmla="val 68390"/>
              <a:gd name="adj2" fmla="val -6898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You did not listen to me!</a:t>
            </a:r>
          </a:p>
        </p:txBody>
      </p:sp>
    </p:spTree>
    <p:extLst>
      <p:ext uri="{BB962C8B-B14F-4D97-AF65-F5344CB8AC3E}">
        <p14:creationId xmlns:p14="http://schemas.microsoft.com/office/powerpoint/2010/main" val="20308059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152399" y="152400"/>
            <a:ext cx="8763000" cy="2957287"/>
          </a:xfrm>
          <a:prstGeom prst="wedgeRoundRectCallout">
            <a:avLst>
              <a:gd name="adj1" fmla="val 18611"/>
              <a:gd name="adj2" fmla="val -501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The angel of the LORD came and sat down under the oak in </a:t>
            </a:r>
            <a:r>
              <a:rPr lang="en-US" sz="3600" dirty="0" err="1">
                <a:latin typeface="Cambria Math" panose="02040503050406030204" pitchFamily="18" charset="0"/>
                <a:ea typeface="Cambria Math" panose="02040503050406030204" pitchFamily="18" charset="0"/>
              </a:rPr>
              <a:t>Ophrah</a:t>
            </a:r>
            <a:r>
              <a:rPr lang="en-US" sz="3600" dirty="0">
                <a:latin typeface="Cambria Math" panose="02040503050406030204" pitchFamily="18" charset="0"/>
                <a:ea typeface="Cambria Math" panose="02040503050406030204" pitchFamily="18" charset="0"/>
              </a:rPr>
              <a:t> that belonged to </a:t>
            </a:r>
            <a:r>
              <a:rPr lang="en-US" sz="3600" dirty="0" err="1">
                <a:latin typeface="Cambria Math" panose="02040503050406030204" pitchFamily="18" charset="0"/>
                <a:ea typeface="Cambria Math" panose="02040503050406030204" pitchFamily="18" charset="0"/>
              </a:rPr>
              <a:t>Joash</a:t>
            </a:r>
            <a:r>
              <a:rPr lang="en-US" sz="3600" dirty="0">
                <a:latin typeface="Cambria Math" panose="02040503050406030204" pitchFamily="18" charset="0"/>
                <a:ea typeface="Cambria Math" panose="02040503050406030204" pitchFamily="18" charset="0"/>
              </a:rPr>
              <a:t> the Abiezrite, where his son Gideon was threshing wheat in a winepress to keep it from the Midianites. </a:t>
            </a:r>
          </a:p>
        </p:txBody>
      </p:sp>
      <p:pic>
        <p:nvPicPr>
          <p:cNvPr id="4" name="Picture 3">
            <a:extLst>
              <a:ext uri="{FF2B5EF4-FFF2-40B4-BE49-F238E27FC236}">
                <a16:creationId xmlns:a16="http://schemas.microsoft.com/office/drawing/2014/main" xmlns="" id="{2F1DA7AF-25E1-4D05-87E0-B9FEE5596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33957" y="3195412"/>
            <a:ext cx="4876086" cy="3657636"/>
          </a:xfrm>
          <a:prstGeom prst="rect">
            <a:avLst/>
          </a:prstGeom>
        </p:spPr>
      </p:pic>
    </p:spTree>
    <p:extLst>
      <p:ext uri="{BB962C8B-B14F-4D97-AF65-F5344CB8AC3E}">
        <p14:creationId xmlns:p14="http://schemas.microsoft.com/office/powerpoint/2010/main" val="477884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152399" y="152401"/>
            <a:ext cx="8763000" cy="1524000"/>
          </a:xfrm>
          <a:prstGeom prst="wedgeRoundRectCallout">
            <a:avLst>
              <a:gd name="adj1" fmla="val 18611"/>
              <a:gd name="adj2" fmla="val -501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When the angel of the LORD appeared to Gideon, he said, </a:t>
            </a:r>
          </a:p>
        </p:txBody>
      </p:sp>
      <p:pic>
        <p:nvPicPr>
          <p:cNvPr id="4" name="Picture 3">
            <a:extLst>
              <a:ext uri="{FF2B5EF4-FFF2-40B4-BE49-F238E27FC236}">
                <a16:creationId xmlns:a16="http://schemas.microsoft.com/office/drawing/2014/main" xmlns="" id="{95CEF101-880F-AB4A-BCC6-2772FB1BFE56}"/>
              </a:ext>
            </a:extLst>
          </p:cNvPr>
          <p:cNvPicPr>
            <a:picLocks noChangeAspect="1"/>
          </p:cNvPicPr>
          <p:nvPr/>
        </p:nvPicPr>
        <p:blipFill>
          <a:blip r:embed="rId2"/>
          <a:stretch>
            <a:fillRect/>
          </a:stretch>
        </p:blipFill>
        <p:spPr>
          <a:xfrm>
            <a:off x="2286000" y="1788795"/>
            <a:ext cx="3937000" cy="5078730"/>
          </a:xfrm>
          <a:prstGeom prst="rect">
            <a:avLst/>
          </a:prstGeom>
        </p:spPr>
      </p:pic>
      <p:sp>
        <p:nvSpPr>
          <p:cNvPr id="5" name="Rounded Rectangular Callout 4">
            <a:extLst>
              <a:ext uri="{FF2B5EF4-FFF2-40B4-BE49-F238E27FC236}">
                <a16:creationId xmlns:a16="http://schemas.microsoft.com/office/drawing/2014/main" xmlns="" id="{AF502D3A-52FB-9A49-AE68-9BFE2CE014C4}"/>
              </a:ext>
            </a:extLst>
          </p:cNvPr>
          <p:cNvSpPr/>
          <p:nvPr/>
        </p:nvSpPr>
        <p:spPr>
          <a:xfrm>
            <a:off x="152399" y="1905000"/>
            <a:ext cx="1981201" cy="1524000"/>
          </a:xfrm>
          <a:prstGeom prst="wedgeRoundRectCallout">
            <a:avLst>
              <a:gd name="adj1" fmla="val 66786"/>
              <a:gd name="adj2" fmla="val -3187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“The LORD is with you, Mighty Warrior!”</a:t>
            </a:r>
          </a:p>
        </p:txBody>
      </p:sp>
      <p:sp>
        <p:nvSpPr>
          <p:cNvPr id="6" name="Rounded Rectangular Callout 5">
            <a:extLst>
              <a:ext uri="{FF2B5EF4-FFF2-40B4-BE49-F238E27FC236}">
                <a16:creationId xmlns:a16="http://schemas.microsoft.com/office/drawing/2014/main" xmlns="" id="{835B6FE4-3DC0-F542-8F89-096628189C3B}"/>
              </a:ext>
            </a:extLst>
          </p:cNvPr>
          <p:cNvSpPr/>
          <p:nvPr/>
        </p:nvSpPr>
        <p:spPr>
          <a:xfrm>
            <a:off x="6223000" y="1905000"/>
            <a:ext cx="2920999" cy="4419600"/>
          </a:xfrm>
          <a:prstGeom prst="wedgeRoundRectCallout">
            <a:avLst>
              <a:gd name="adj1" fmla="val -65912"/>
              <a:gd name="adj2" fmla="val -3706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Math" panose="02040503050406030204" pitchFamily="18" charset="0"/>
                <a:ea typeface="Cambria Math" panose="02040503050406030204" pitchFamily="18" charset="0"/>
              </a:rPr>
              <a:t>“Pardon me, my lord, but if the LORD is with us, why has all this happened to us? Where are all his wonders that our ancestors told us about when they said, ‘Did not the Lord bring us up out of Egypt?’ But now the Lord has abandoned us and given us into the hand of Midian.”</a:t>
            </a:r>
          </a:p>
        </p:txBody>
      </p:sp>
    </p:spTree>
    <p:extLst>
      <p:ext uri="{BB962C8B-B14F-4D97-AF65-F5344CB8AC3E}">
        <p14:creationId xmlns:p14="http://schemas.microsoft.com/office/powerpoint/2010/main" val="4095822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152399" y="-29028"/>
            <a:ext cx="8763000" cy="838200"/>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Cambria Math" panose="02040503050406030204" pitchFamily="18" charset="0"/>
              <a:ea typeface="Cambria Math" panose="02040503050406030204" pitchFamily="18" charset="0"/>
            </a:endParaRPr>
          </a:p>
        </p:txBody>
      </p:sp>
      <p:sp>
        <p:nvSpPr>
          <p:cNvPr id="5" name="Rounded Rectangular Callout 4">
            <a:extLst>
              <a:ext uri="{FF2B5EF4-FFF2-40B4-BE49-F238E27FC236}">
                <a16:creationId xmlns:a16="http://schemas.microsoft.com/office/drawing/2014/main" xmlns="" id="{AF502D3A-52FB-9A49-AE68-9BFE2CE014C4}"/>
              </a:ext>
            </a:extLst>
          </p:cNvPr>
          <p:cNvSpPr/>
          <p:nvPr/>
        </p:nvSpPr>
        <p:spPr>
          <a:xfrm>
            <a:off x="123368" y="228600"/>
            <a:ext cx="2362201" cy="2743200"/>
          </a:xfrm>
          <a:prstGeom prst="wedgeRoundRectCallout">
            <a:avLst>
              <a:gd name="adj1" fmla="val 59526"/>
              <a:gd name="adj2" fmla="val -23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“Go in the strength you have and save Israel out of Midian’s hand.  Am I not sending you?”</a:t>
            </a:r>
          </a:p>
        </p:txBody>
      </p:sp>
      <p:sp>
        <p:nvSpPr>
          <p:cNvPr id="6" name="Rounded Rectangular Callout 5">
            <a:extLst>
              <a:ext uri="{FF2B5EF4-FFF2-40B4-BE49-F238E27FC236}">
                <a16:creationId xmlns:a16="http://schemas.microsoft.com/office/drawing/2014/main" xmlns="" id="{835B6FE4-3DC0-F542-8F89-096628189C3B}"/>
              </a:ext>
            </a:extLst>
          </p:cNvPr>
          <p:cNvSpPr/>
          <p:nvPr/>
        </p:nvSpPr>
        <p:spPr>
          <a:xfrm>
            <a:off x="6190343" y="914400"/>
            <a:ext cx="2725056" cy="3048000"/>
          </a:xfrm>
          <a:prstGeom prst="wedgeRoundRectCallout">
            <a:avLst>
              <a:gd name="adj1" fmla="val -62734"/>
              <a:gd name="adj2" fmla="val -10474"/>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“Pardon me, my lord, but how can I save Israel?  My clan is the weakest in Manasseh, and I am the least in my family.”</a:t>
            </a:r>
          </a:p>
        </p:txBody>
      </p:sp>
      <p:pic>
        <p:nvPicPr>
          <p:cNvPr id="3" name="Picture 2">
            <a:extLst>
              <a:ext uri="{FF2B5EF4-FFF2-40B4-BE49-F238E27FC236}">
                <a16:creationId xmlns:a16="http://schemas.microsoft.com/office/drawing/2014/main" xmlns="" id="{78CCB066-E284-7E45-BE80-69790C62D7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2813" y="1104138"/>
            <a:ext cx="2895600" cy="3735324"/>
          </a:xfrm>
          <a:prstGeom prst="rect">
            <a:avLst/>
          </a:prstGeom>
        </p:spPr>
      </p:pic>
      <p:sp>
        <p:nvSpPr>
          <p:cNvPr id="7" name="Rounded Rectangular Callout 6">
            <a:extLst>
              <a:ext uri="{FF2B5EF4-FFF2-40B4-BE49-F238E27FC236}">
                <a16:creationId xmlns:a16="http://schemas.microsoft.com/office/drawing/2014/main" xmlns="" id="{2DB5A25B-4649-9A4F-8B0A-F2E1EC9FE4A5}"/>
              </a:ext>
            </a:extLst>
          </p:cNvPr>
          <p:cNvSpPr/>
          <p:nvPr/>
        </p:nvSpPr>
        <p:spPr>
          <a:xfrm>
            <a:off x="152399" y="3429000"/>
            <a:ext cx="2362201" cy="3276599"/>
          </a:xfrm>
          <a:prstGeom prst="wedgeRoundRectCallout">
            <a:avLst>
              <a:gd name="adj1" fmla="val 61369"/>
              <a:gd name="adj2" fmla="val -5314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The Lord answered, “I will be with you, and you will strike down all the Midianites leaving none alive.”</a:t>
            </a:r>
          </a:p>
        </p:txBody>
      </p:sp>
      <p:sp>
        <p:nvSpPr>
          <p:cNvPr id="8" name="Rounded Rectangular Callout 7">
            <a:extLst>
              <a:ext uri="{FF2B5EF4-FFF2-40B4-BE49-F238E27FC236}">
                <a16:creationId xmlns:a16="http://schemas.microsoft.com/office/drawing/2014/main" xmlns="" id="{D69640A5-DEF8-754D-9E53-E860AD4FA8FB}"/>
              </a:ext>
            </a:extLst>
          </p:cNvPr>
          <p:cNvSpPr/>
          <p:nvPr/>
        </p:nvSpPr>
        <p:spPr>
          <a:xfrm>
            <a:off x="2561770" y="4905828"/>
            <a:ext cx="6549573" cy="1952171"/>
          </a:xfrm>
          <a:prstGeom prst="wedgeRoundRectCallout">
            <a:avLst>
              <a:gd name="adj1" fmla="val -48886"/>
              <a:gd name="adj2" fmla="val -13807"/>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Cambria Math" panose="02040503050406030204" pitchFamily="18" charset="0"/>
                <a:ea typeface="Cambria Math" panose="02040503050406030204" pitchFamily="18" charset="0"/>
              </a:rPr>
              <a:t>Gideon replied, “If now I have found favor in your eyes, give me a sign that it is really you talking to me. Please do not go away until I come back and bring my offering and set it before you.” </a:t>
            </a:r>
          </a:p>
          <a:p>
            <a:pPr algn="ctr"/>
            <a:r>
              <a:rPr lang="en-US" sz="2200" dirty="0">
                <a:solidFill>
                  <a:schemeClr val="bg1"/>
                </a:solidFill>
                <a:latin typeface="Cambria Math" panose="02040503050406030204" pitchFamily="18" charset="0"/>
                <a:ea typeface="Cambria Math" panose="02040503050406030204" pitchFamily="18" charset="0"/>
              </a:rPr>
              <a:t>And the Lord said, “I will wait until you return.”</a:t>
            </a:r>
          </a:p>
        </p:txBody>
      </p:sp>
      <p:sp>
        <p:nvSpPr>
          <p:cNvPr id="4" name="TextBox 3">
            <a:extLst>
              <a:ext uri="{FF2B5EF4-FFF2-40B4-BE49-F238E27FC236}">
                <a16:creationId xmlns:a16="http://schemas.microsoft.com/office/drawing/2014/main" xmlns="" id="{3970DAD9-9311-4369-931B-0E1933C978AD}"/>
              </a:ext>
            </a:extLst>
          </p:cNvPr>
          <p:cNvSpPr txBox="1"/>
          <p:nvPr/>
        </p:nvSpPr>
        <p:spPr>
          <a:xfrm>
            <a:off x="2561770" y="128462"/>
            <a:ext cx="5972630" cy="523220"/>
          </a:xfrm>
          <a:prstGeom prst="rect">
            <a:avLst/>
          </a:prstGeom>
          <a:noFill/>
        </p:spPr>
        <p:txBody>
          <a:bodyPr wrap="square" rtlCol="0">
            <a:spAutoFit/>
          </a:bodyPr>
          <a:lstStyle/>
          <a:p>
            <a:r>
              <a:rPr lang="en-US" sz="2800" dirty="0">
                <a:solidFill>
                  <a:schemeClr val="bg1"/>
                </a:solidFill>
              </a:rPr>
              <a:t>The Lord turned to him and said,</a:t>
            </a:r>
          </a:p>
        </p:txBody>
      </p:sp>
    </p:spTree>
    <p:extLst>
      <p:ext uri="{BB962C8B-B14F-4D97-AF65-F5344CB8AC3E}">
        <p14:creationId xmlns:p14="http://schemas.microsoft.com/office/powerpoint/2010/main" val="17834157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228600" y="18370"/>
            <a:ext cx="8763000" cy="2343830"/>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Gideon went inside, prepared a young goat, and from an ephah of flour he made bread without yeast. Putting the meat in a basket and its broth in a pot, he brought them out and offered them to him under the oak.</a:t>
            </a:r>
          </a:p>
        </p:txBody>
      </p:sp>
      <p:pic>
        <p:nvPicPr>
          <p:cNvPr id="6" name="Picture 5">
            <a:extLst>
              <a:ext uri="{FF2B5EF4-FFF2-40B4-BE49-F238E27FC236}">
                <a16:creationId xmlns:a16="http://schemas.microsoft.com/office/drawing/2014/main" xmlns="" id="{EDF122D2-8CC7-BE4B-8769-0B2F95022F33}"/>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0" b="100000" l="222" r="100000"/>
                    </a14:imgEffect>
                  </a14:imgLayer>
                </a14:imgProps>
              </a:ext>
              <a:ext uri="{28A0092B-C50C-407E-A947-70E740481C1C}">
                <a14:useLocalDpi xmlns:a14="http://schemas.microsoft.com/office/drawing/2010/main"/>
              </a:ext>
            </a:extLst>
          </a:blip>
          <a:stretch>
            <a:fillRect/>
          </a:stretch>
        </p:blipFill>
        <p:spPr>
          <a:xfrm>
            <a:off x="2286000" y="4059576"/>
            <a:ext cx="4305300" cy="2793661"/>
          </a:xfrm>
          <a:prstGeom prst="rect">
            <a:avLst/>
          </a:prstGeom>
        </p:spPr>
      </p:pic>
      <p:pic>
        <p:nvPicPr>
          <p:cNvPr id="7" name="Picture 6">
            <a:extLst>
              <a:ext uri="{FF2B5EF4-FFF2-40B4-BE49-F238E27FC236}">
                <a16:creationId xmlns:a16="http://schemas.microsoft.com/office/drawing/2014/main" xmlns="" id="{56A1676E-22C2-384A-96F5-3B0E464ADBFE}"/>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3298" b="98191" l="222" r="100000">
                        <a14:foregroundMark x1="19111" y1="30106" x2="19111" y2="30106"/>
                        <a14:foregroundMark x1="19889" y1="29362" x2="19889" y2="29362"/>
                        <a14:foregroundMark x1="17333" y1="41489" x2="17333" y2="41489"/>
                        <a14:foregroundMark x1="11444" y1="46383" x2="11444" y2="46383"/>
                        <a14:foregroundMark x1="8889" y1="41489" x2="8889" y2="41489"/>
                        <a14:foregroundMark x1="36000" y1="21170" x2="36000" y2="21170"/>
                      </a14:backgroundRemoval>
                    </a14:imgEffect>
                  </a14:imgLayer>
                </a14:imgProps>
              </a:ext>
              <a:ext uri="{28A0092B-C50C-407E-A947-70E740481C1C}">
                <a14:useLocalDpi xmlns:a14="http://schemas.microsoft.com/office/drawing/2010/main"/>
              </a:ext>
            </a:extLst>
          </a:blip>
          <a:stretch>
            <a:fillRect/>
          </a:stretch>
        </p:blipFill>
        <p:spPr>
          <a:xfrm>
            <a:off x="2895600" y="2484211"/>
            <a:ext cx="1714500" cy="1790700"/>
          </a:xfrm>
          <a:prstGeom prst="rect">
            <a:avLst/>
          </a:prstGeom>
        </p:spPr>
      </p:pic>
      <p:pic>
        <p:nvPicPr>
          <p:cNvPr id="8" name="Picture 7">
            <a:extLst>
              <a:ext uri="{FF2B5EF4-FFF2-40B4-BE49-F238E27FC236}">
                <a16:creationId xmlns:a16="http://schemas.microsoft.com/office/drawing/2014/main" xmlns="" id="{FAAAABBA-0044-4144-8C09-03926B34C96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4610100" y="3010354"/>
            <a:ext cx="1913164" cy="1275443"/>
          </a:xfrm>
          <a:prstGeom prst="rect">
            <a:avLst/>
          </a:prstGeom>
        </p:spPr>
      </p:pic>
    </p:spTree>
    <p:extLst>
      <p:ext uri="{BB962C8B-B14F-4D97-AF65-F5344CB8AC3E}">
        <p14:creationId xmlns:p14="http://schemas.microsoft.com/office/powerpoint/2010/main" val="117689090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76200" y="0"/>
            <a:ext cx="8915400" cy="2895600"/>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dirty="0">
                <a:latin typeface="Cambria Math" panose="02040503050406030204" pitchFamily="18" charset="0"/>
                <a:ea typeface="Cambria Math" panose="02040503050406030204" pitchFamily="18" charset="0"/>
              </a:rPr>
              <a:t>The angel of God said to him, “Take the meat and the unleavened bread, place them on this rock, and pour out the broth. Then the angel of the Lord touched the meat and the unleavened bread with the tip of the staff that was in his hand. Fire flared from the rock, consuming the meat and the bread. And the angel of the Lord disappeared.</a:t>
            </a:r>
          </a:p>
        </p:txBody>
      </p:sp>
      <p:pic>
        <p:nvPicPr>
          <p:cNvPr id="4" name="Picture 3">
            <a:extLst>
              <a:ext uri="{FF2B5EF4-FFF2-40B4-BE49-F238E27FC236}">
                <a16:creationId xmlns:a16="http://schemas.microsoft.com/office/drawing/2014/main" xmlns="" id="{7487223F-DB7A-2C43-88DF-89F94FC116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0150" y="3068598"/>
            <a:ext cx="6743700" cy="3789402"/>
          </a:xfrm>
          <a:prstGeom prst="rect">
            <a:avLst/>
          </a:prstGeom>
        </p:spPr>
      </p:pic>
    </p:spTree>
    <p:extLst>
      <p:ext uri="{BB962C8B-B14F-4D97-AF65-F5344CB8AC3E}">
        <p14:creationId xmlns:p14="http://schemas.microsoft.com/office/powerpoint/2010/main" val="5476615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B94876AF-A0AC-4B4C-9232-9FC5CE4E62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8678" y="125403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ular Callout 1">
            <a:extLst>
              <a:ext uri="{FF2B5EF4-FFF2-40B4-BE49-F238E27FC236}">
                <a16:creationId xmlns:a16="http://schemas.microsoft.com/office/drawing/2014/main" xmlns="" id="{6FDD33F8-95D6-464C-8156-3C3FB8307877}"/>
              </a:ext>
            </a:extLst>
          </p:cNvPr>
          <p:cNvSpPr/>
          <p:nvPr/>
        </p:nvSpPr>
        <p:spPr>
          <a:xfrm>
            <a:off x="114300" y="74375"/>
            <a:ext cx="8915400" cy="1186223"/>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When Gideon realized it was the angel of the Lord, he exclaimed…!</a:t>
            </a:r>
          </a:p>
        </p:txBody>
      </p:sp>
      <p:sp>
        <p:nvSpPr>
          <p:cNvPr id="5" name="Rounded Rectangular Callout 4">
            <a:extLst>
              <a:ext uri="{FF2B5EF4-FFF2-40B4-BE49-F238E27FC236}">
                <a16:creationId xmlns:a16="http://schemas.microsoft.com/office/drawing/2014/main" xmlns="" id="{00D1ADA9-49BA-A74E-91DA-CC108AC51A3E}"/>
              </a:ext>
            </a:extLst>
          </p:cNvPr>
          <p:cNvSpPr/>
          <p:nvPr/>
        </p:nvSpPr>
        <p:spPr>
          <a:xfrm>
            <a:off x="6765845" y="1724839"/>
            <a:ext cx="2147888" cy="3373519"/>
          </a:xfrm>
          <a:custGeom>
            <a:avLst/>
            <a:gdLst>
              <a:gd name="connsiteX0" fmla="*/ 0 w 2133600"/>
              <a:gd name="connsiteY0" fmla="*/ 355607 h 2490416"/>
              <a:gd name="connsiteX1" fmla="*/ 355607 w 2133600"/>
              <a:gd name="connsiteY1" fmla="*/ 0 h 2490416"/>
              <a:gd name="connsiteX2" fmla="*/ 1244600 w 2133600"/>
              <a:gd name="connsiteY2" fmla="*/ 0 h 2490416"/>
              <a:gd name="connsiteX3" fmla="*/ 1244600 w 2133600"/>
              <a:gd name="connsiteY3" fmla="*/ 0 h 2490416"/>
              <a:gd name="connsiteX4" fmla="*/ 1778000 w 2133600"/>
              <a:gd name="connsiteY4" fmla="*/ 0 h 2490416"/>
              <a:gd name="connsiteX5" fmla="*/ 1777993 w 2133600"/>
              <a:gd name="connsiteY5" fmla="*/ 0 h 2490416"/>
              <a:gd name="connsiteX6" fmla="*/ 2133600 w 2133600"/>
              <a:gd name="connsiteY6" fmla="*/ 355607 h 2490416"/>
              <a:gd name="connsiteX7" fmla="*/ 2133600 w 2133600"/>
              <a:gd name="connsiteY7" fmla="*/ 415069 h 2490416"/>
              <a:gd name="connsiteX8" fmla="*/ 2538173 w 2133600"/>
              <a:gd name="connsiteY8" fmla="*/ 1214900 h 2490416"/>
              <a:gd name="connsiteX9" fmla="*/ 2133600 w 2133600"/>
              <a:gd name="connsiteY9" fmla="*/ 1037673 h 2490416"/>
              <a:gd name="connsiteX10" fmla="*/ 2133600 w 2133600"/>
              <a:gd name="connsiteY10" fmla="*/ 2134809 h 2490416"/>
              <a:gd name="connsiteX11" fmla="*/ 1777993 w 2133600"/>
              <a:gd name="connsiteY11" fmla="*/ 2490416 h 2490416"/>
              <a:gd name="connsiteX12" fmla="*/ 1778000 w 2133600"/>
              <a:gd name="connsiteY12" fmla="*/ 2490416 h 2490416"/>
              <a:gd name="connsiteX13" fmla="*/ 1244600 w 2133600"/>
              <a:gd name="connsiteY13" fmla="*/ 2490416 h 2490416"/>
              <a:gd name="connsiteX14" fmla="*/ 1244600 w 2133600"/>
              <a:gd name="connsiteY14" fmla="*/ 2490416 h 2490416"/>
              <a:gd name="connsiteX15" fmla="*/ 355607 w 2133600"/>
              <a:gd name="connsiteY15" fmla="*/ 2490416 h 2490416"/>
              <a:gd name="connsiteX16" fmla="*/ 0 w 2133600"/>
              <a:gd name="connsiteY16" fmla="*/ 2134809 h 2490416"/>
              <a:gd name="connsiteX17" fmla="*/ 0 w 2133600"/>
              <a:gd name="connsiteY17" fmla="*/ 1037673 h 2490416"/>
              <a:gd name="connsiteX18" fmla="*/ 0 w 2133600"/>
              <a:gd name="connsiteY18" fmla="*/ 415069 h 2490416"/>
              <a:gd name="connsiteX19" fmla="*/ 0 w 2133600"/>
              <a:gd name="connsiteY19" fmla="*/ 415069 h 2490416"/>
              <a:gd name="connsiteX20" fmla="*/ 0 w 2133600"/>
              <a:gd name="connsiteY20" fmla="*/ 355607 h 2490416"/>
              <a:gd name="connsiteX0" fmla="*/ 0 w 2133600"/>
              <a:gd name="connsiteY0" fmla="*/ 355607 h 2490416"/>
              <a:gd name="connsiteX1" fmla="*/ 355607 w 2133600"/>
              <a:gd name="connsiteY1" fmla="*/ 0 h 2490416"/>
              <a:gd name="connsiteX2" fmla="*/ 1244600 w 2133600"/>
              <a:gd name="connsiteY2" fmla="*/ 0 h 2490416"/>
              <a:gd name="connsiteX3" fmla="*/ 1244600 w 2133600"/>
              <a:gd name="connsiteY3" fmla="*/ 0 h 2490416"/>
              <a:gd name="connsiteX4" fmla="*/ 1778000 w 2133600"/>
              <a:gd name="connsiteY4" fmla="*/ 0 h 2490416"/>
              <a:gd name="connsiteX5" fmla="*/ 1777993 w 2133600"/>
              <a:gd name="connsiteY5" fmla="*/ 0 h 2490416"/>
              <a:gd name="connsiteX6" fmla="*/ 2133600 w 2133600"/>
              <a:gd name="connsiteY6" fmla="*/ 355607 h 2490416"/>
              <a:gd name="connsiteX7" fmla="*/ 2133600 w 2133600"/>
              <a:gd name="connsiteY7" fmla="*/ 415069 h 2490416"/>
              <a:gd name="connsiteX8" fmla="*/ 2123835 w 2133600"/>
              <a:gd name="connsiteY8" fmla="*/ 857712 h 2490416"/>
              <a:gd name="connsiteX9" fmla="*/ 2133600 w 2133600"/>
              <a:gd name="connsiteY9" fmla="*/ 1037673 h 2490416"/>
              <a:gd name="connsiteX10" fmla="*/ 2133600 w 2133600"/>
              <a:gd name="connsiteY10" fmla="*/ 2134809 h 2490416"/>
              <a:gd name="connsiteX11" fmla="*/ 1777993 w 2133600"/>
              <a:gd name="connsiteY11" fmla="*/ 2490416 h 2490416"/>
              <a:gd name="connsiteX12" fmla="*/ 1778000 w 2133600"/>
              <a:gd name="connsiteY12" fmla="*/ 2490416 h 2490416"/>
              <a:gd name="connsiteX13" fmla="*/ 1244600 w 2133600"/>
              <a:gd name="connsiteY13" fmla="*/ 2490416 h 2490416"/>
              <a:gd name="connsiteX14" fmla="*/ 1244600 w 2133600"/>
              <a:gd name="connsiteY14" fmla="*/ 2490416 h 2490416"/>
              <a:gd name="connsiteX15" fmla="*/ 355607 w 2133600"/>
              <a:gd name="connsiteY15" fmla="*/ 2490416 h 2490416"/>
              <a:gd name="connsiteX16" fmla="*/ 0 w 2133600"/>
              <a:gd name="connsiteY16" fmla="*/ 2134809 h 2490416"/>
              <a:gd name="connsiteX17" fmla="*/ 0 w 2133600"/>
              <a:gd name="connsiteY17" fmla="*/ 1037673 h 2490416"/>
              <a:gd name="connsiteX18" fmla="*/ 0 w 2133600"/>
              <a:gd name="connsiteY18" fmla="*/ 415069 h 2490416"/>
              <a:gd name="connsiteX19" fmla="*/ 0 w 2133600"/>
              <a:gd name="connsiteY19" fmla="*/ 415069 h 2490416"/>
              <a:gd name="connsiteX20" fmla="*/ 0 w 2133600"/>
              <a:gd name="connsiteY20" fmla="*/ 355607 h 2490416"/>
              <a:gd name="connsiteX0" fmla="*/ 0 w 2133600"/>
              <a:gd name="connsiteY0" fmla="*/ 427045 h 2490416"/>
              <a:gd name="connsiteX1" fmla="*/ 355607 w 2133600"/>
              <a:gd name="connsiteY1" fmla="*/ 0 h 2490416"/>
              <a:gd name="connsiteX2" fmla="*/ 1244600 w 2133600"/>
              <a:gd name="connsiteY2" fmla="*/ 0 h 2490416"/>
              <a:gd name="connsiteX3" fmla="*/ 1244600 w 2133600"/>
              <a:gd name="connsiteY3" fmla="*/ 0 h 2490416"/>
              <a:gd name="connsiteX4" fmla="*/ 1778000 w 2133600"/>
              <a:gd name="connsiteY4" fmla="*/ 0 h 2490416"/>
              <a:gd name="connsiteX5" fmla="*/ 1777993 w 2133600"/>
              <a:gd name="connsiteY5" fmla="*/ 0 h 2490416"/>
              <a:gd name="connsiteX6" fmla="*/ 2133600 w 2133600"/>
              <a:gd name="connsiteY6" fmla="*/ 355607 h 2490416"/>
              <a:gd name="connsiteX7" fmla="*/ 2133600 w 2133600"/>
              <a:gd name="connsiteY7" fmla="*/ 415069 h 2490416"/>
              <a:gd name="connsiteX8" fmla="*/ 2123835 w 2133600"/>
              <a:gd name="connsiteY8" fmla="*/ 857712 h 2490416"/>
              <a:gd name="connsiteX9" fmla="*/ 2133600 w 2133600"/>
              <a:gd name="connsiteY9" fmla="*/ 1037673 h 2490416"/>
              <a:gd name="connsiteX10" fmla="*/ 2133600 w 2133600"/>
              <a:gd name="connsiteY10" fmla="*/ 2134809 h 2490416"/>
              <a:gd name="connsiteX11" fmla="*/ 1777993 w 2133600"/>
              <a:gd name="connsiteY11" fmla="*/ 2490416 h 2490416"/>
              <a:gd name="connsiteX12" fmla="*/ 1778000 w 2133600"/>
              <a:gd name="connsiteY12" fmla="*/ 2490416 h 2490416"/>
              <a:gd name="connsiteX13" fmla="*/ 1244600 w 2133600"/>
              <a:gd name="connsiteY13" fmla="*/ 2490416 h 2490416"/>
              <a:gd name="connsiteX14" fmla="*/ 1244600 w 2133600"/>
              <a:gd name="connsiteY14" fmla="*/ 2490416 h 2490416"/>
              <a:gd name="connsiteX15" fmla="*/ 355607 w 2133600"/>
              <a:gd name="connsiteY15" fmla="*/ 2490416 h 2490416"/>
              <a:gd name="connsiteX16" fmla="*/ 0 w 2133600"/>
              <a:gd name="connsiteY16" fmla="*/ 2134809 h 2490416"/>
              <a:gd name="connsiteX17" fmla="*/ 0 w 2133600"/>
              <a:gd name="connsiteY17" fmla="*/ 1037673 h 2490416"/>
              <a:gd name="connsiteX18" fmla="*/ 0 w 2133600"/>
              <a:gd name="connsiteY18" fmla="*/ 415069 h 2490416"/>
              <a:gd name="connsiteX19" fmla="*/ 0 w 2133600"/>
              <a:gd name="connsiteY19" fmla="*/ 415069 h 2490416"/>
              <a:gd name="connsiteX20" fmla="*/ 0 w 2133600"/>
              <a:gd name="connsiteY20" fmla="*/ 427045 h 2490416"/>
              <a:gd name="connsiteX0" fmla="*/ 0 w 2133600"/>
              <a:gd name="connsiteY0" fmla="*/ 427045 h 2490416"/>
              <a:gd name="connsiteX1" fmla="*/ 355607 w 2133600"/>
              <a:gd name="connsiteY1" fmla="*/ 0 h 2490416"/>
              <a:gd name="connsiteX2" fmla="*/ 1244600 w 2133600"/>
              <a:gd name="connsiteY2" fmla="*/ 0 h 2490416"/>
              <a:gd name="connsiteX3" fmla="*/ 1244600 w 2133600"/>
              <a:gd name="connsiteY3" fmla="*/ 0 h 2490416"/>
              <a:gd name="connsiteX4" fmla="*/ 1778000 w 2133600"/>
              <a:gd name="connsiteY4" fmla="*/ 0 h 2490416"/>
              <a:gd name="connsiteX5" fmla="*/ 1777993 w 2133600"/>
              <a:gd name="connsiteY5" fmla="*/ 0 h 2490416"/>
              <a:gd name="connsiteX6" fmla="*/ 2133600 w 2133600"/>
              <a:gd name="connsiteY6" fmla="*/ 355607 h 2490416"/>
              <a:gd name="connsiteX7" fmla="*/ 2133600 w 2133600"/>
              <a:gd name="connsiteY7" fmla="*/ 415069 h 2490416"/>
              <a:gd name="connsiteX8" fmla="*/ 2123835 w 2133600"/>
              <a:gd name="connsiteY8" fmla="*/ 857712 h 2490416"/>
              <a:gd name="connsiteX9" fmla="*/ 2133600 w 2133600"/>
              <a:gd name="connsiteY9" fmla="*/ 1037673 h 2490416"/>
              <a:gd name="connsiteX10" fmla="*/ 2133600 w 2133600"/>
              <a:gd name="connsiteY10" fmla="*/ 2134809 h 2490416"/>
              <a:gd name="connsiteX11" fmla="*/ 1777993 w 2133600"/>
              <a:gd name="connsiteY11" fmla="*/ 2490416 h 2490416"/>
              <a:gd name="connsiteX12" fmla="*/ 1778000 w 2133600"/>
              <a:gd name="connsiteY12" fmla="*/ 2490416 h 2490416"/>
              <a:gd name="connsiteX13" fmla="*/ 1244600 w 2133600"/>
              <a:gd name="connsiteY13" fmla="*/ 2490416 h 2490416"/>
              <a:gd name="connsiteX14" fmla="*/ 1244600 w 2133600"/>
              <a:gd name="connsiteY14" fmla="*/ 2490416 h 2490416"/>
              <a:gd name="connsiteX15" fmla="*/ 355607 w 2133600"/>
              <a:gd name="connsiteY15" fmla="*/ 2490416 h 2490416"/>
              <a:gd name="connsiteX16" fmla="*/ 0 w 2133600"/>
              <a:gd name="connsiteY16" fmla="*/ 2134809 h 2490416"/>
              <a:gd name="connsiteX17" fmla="*/ 0 w 2133600"/>
              <a:gd name="connsiteY17" fmla="*/ 1037673 h 2490416"/>
              <a:gd name="connsiteX18" fmla="*/ 0 w 2133600"/>
              <a:gd name="connsiteY18" fmla="*/ 415069 h 2490416"/>
              <a:gd name="connsiteX19" fmla="*/ 0 w 2133600"/>
              <a:gd name="connsiteY19" fmla="*/ 415069 h 2490416"/>
              <a:gd name="connsiteX20" fmla="*/ 0 w 2133600"/>
              <a:gd name="connsiteY20" fmla="*/ 427045 h 2490416"/>
              <a:gd name="connsiteX0" fmla="*/ 14288 w 2147888"/>
              <a:gd name="connsiteY0" fmla="*/ 427045 h 2490416"/>
              <a:gd name="connsiteX1" fmla="*/ 369895 w 2147888"/>
              <a:gd name="connsiteY1" fmla="*/ 0 h 2490416"/>
              <a:gd name="connsiteX2" fmla="*/ 1258888 w 2147888"/>
              <a:gd name="connsiteY2" fmla="*/ 0 h 2490416"/>
              <a:gd name="connsiteX3" fmla="*/ 1258888 w 2147888"/>
              <a:gd name="connsiteY3" fmla="*/ 0 h 2490416"/>
              <a:gd name="connsiteX4" fmla="*/ 1792288 w 2147888"/>
              <a:gd name="connsiteY4" fmla="*/ 0 h 2490416"/>
              <a:gd name="connsiteX5" fmla="*/ 1792281 w 2147888"/>
              <a:gd name="connsiteY5" fmla="*/ 0 h 2490416"/>
              <a:gd name="connsiteX6" fmla="*/ 2147888 w 2147888"/>
              <a:gd name="connsiteY6" fmla="*/ 355607 h 2490416"/>
              <a:gd name="connsiteX7" fmla="*/ 2147888 w 2147888"/>
              <a:gd name="connsiteY7" fmla="*/ 415069 h 2490416"/>
              <a:gd name="connsiteX8" fmla="*/ 2138123 w 2147888"/>
              <a:gd name="connsiteY8" fmla="*/ 857712 h 2490416"/>
              <a:gd name="connsiteX9" fmla="*/ 2147888 w 2147888"/>
              <a:gd name="connsiteY9" fmla="*/ 1037673 h 2490416"/>
              <a:gd name="connsiteX10" fmla="*/ 2147888 w 2147888"/>
              <a:gd name="connsiteY10" fmla="*/ 2134809 h 2490416"/>
              <a:gd name="connsiteX11" fmla="*/ 1792281 w 2147888"/>
              <a:gd name="connsiteY11" fmla="*/ 2490416 h 2490416"/>
              <a:gd name="connsiteX12" fmla="*/ 1792288 w 2147888"/>
              <a:gd name="connsiteY12" fmla="*/ 2490416 h 2490416"/>
              <a:gd name="connsiteX13" fmla="*/ 1258888 w 2147888"/>
              <a:gd name="connsiteY13" fmla="*/ 2490416 h 2490416"/>
              <a:gd name="connsiteX14" fmla="*/ 1258888 w 2147888"/>
              <a:gd name="connsiteY14" fmla="*/ 2490416 h 2490416"/>
              <a:gd name="connsiteX15" fmla="*/ 369895 w 2147888"/>
              <a:gd name="connsiteY15" fmla="*/ 2490416 h 2490416"/>
              <a:gd name="connsiteX16" fmla="*/ 14288 w 2147888"/>
              <a:gd name="connsiteY16" fmla="*/ 2134809 h 2490416"/>
              <a:gd name="connsiteX17" fmla="*/ 0 w 2147888"/>
              <a:gd name="connsiteY17" fmla="*/ 1066248 h 2490416"/>
              <a:gd name="connsiteX18" fmla="*/ 14288 w 2147888"/>
              <a:gd name="connsiteY18" fmla="*/ 415069 h 2490416"/>
              <a:gd name="connsiteX19" fmla="*/ 14288 w 2147888"/>
              <a:gd name="connsiteY19" fmla="*/ 415069 h 2490416"/>
              <a:gd name="connsiteX20" fmla="*/ 14288 w 2147888"/>
              <a:gd name="connsiteY20" fmla="*/ 427045 h 2490416"/>
              <a:gd name="connsiteX0" fmla="*/ 149278 w 2282878"/>
              <a:gd name="connsiteY0" fmla="*/ 427045 h 2490416"/>
              <a:gd name="connsiteX1" fmla="*/ 504885 w 2282878"/>
              <a:gd name="connsiteY1" fmla="*/ 0 h 2490416"/>
              <a:gd name="connsiteX2" fmla="*/ 1393878 w 2282878"/>
              <a:gd name="connsiteY2" fmla="*/ 0 h 2490416"/>
              <a:gd name="connsiteX3" fmla="*/ 1393878 w 2282878"/>
              <a:gd name="connsiteY3" fmla="*/ 0 h 2490416"/>
              <a:gd name="connsiteX4" fmla="*/ 1927278 w 2282878"/>
              <a:gd name="connsiteY4" fmla="*/ 0 h 2490416"/>
              <a:gd name="connsiteX5" fmla="*/ 1927271 w 2282878"/>
              <a:gd name="connsiteY5" fmla="*/ 0 h 2490416"/>
              <a:gd name="connsiteX6" fmla="*/ 2282878 w 2282878"/>
              <a:gd name="connsiteY6" fmla="*/ 355607 h 2490416"/>
              <a:gd name="connsiteX7" fmla="*/ 2282878 w 2282878"/>
              <a:gd name="connsiteY7" fmla="*/ 415069 h 2490416"/>
              <a:gd name="connsiteX8" fmla="*/ 2273113 w 2282878"/>
              <a:gd name="connsiteY8" fmla="*/ 857712 h 2490416"/>
              <a:gd name="connsiteX9" fmla="*/ 2282878 w 2282878"/>
              <a:gd name="connsiteY9" fmla="*/ 1037673 h 2490416"/>
              <a:gd name="connsiteX10" fmla="*/ 2282878 w 2282878"/>
              <a:gd name="connsiteY10" fmla="*/ 2134809 h 2490416"/>
              <a:gd name="connsiteX11" fmla="*/ 1927271 w 2282878"/>
              <a:gd name="connsiteY11" fmla="*/ 2490416 h 2490416"/>
              <a:gd name="connsiteX12" fmla="*/ 1927278 w 2282878"/>
              <a:gd name="connsiteY12" fmla="*/ 2490416 h 2490416"/>
              <a:gd name="connsiteX13" fmla="*/ 1393878 w 2282878"/>
              <a:gd name="connsiteY13" fmla="*/ 2490416 h 2490416"/>
              <a:gd name="connsiteX14" fmla="*/ 1393878 w 2282878"/>
              <a:gd name="connsiteY14" fmla="*/ 2490416 h 2490416"/>
              <a:gd name="connsiteX15" fmla="*/ 504885 w 2282878"/>
              <a:gd name="connsiteY15" fmla="*/ 2490416 h 2490416"/>
              <a:gd name="connsiteX16" fmla="*/ 149278 w 2282878"/>
              <a:gd name="connsiteY16" fmla="*/ 2134809 h 2490416"/>
              <a:gd name="connsiteX17" fmla="*/ 134990 w 2282878"/>
              <a:gd name="connsiteY17" fmla="*/ 1066248 h 2490416"/>
              <a:gd name="connsiteX18" fmla="*/ 149278 w 2282878"/>
              <a:gd name="connsiteY18" fmla="*/ 415069 h 2490416"/>
              <a:gd name="connsiteX19" fmla="*/ 149278 w 2282878"/>
              <a:gd name="connsiteY19" fmla="*/ 415069 h 2490416"/>
              <a:gd name="connsiteX20" fmla="*/ 149278 w 2282878"/>
              <a:gd name="connsiteY20" fmla="*/ 427045 h 2490416"/>
              <a:gd name="connsiteX0" fmla="*/ 14288 w 2147888"/>
              <a:gd name="connsiteY0" fmla="*/ 427045 h 2490416"/>
              <a:gd name="connsiteX1" fmla="*/ 369895 w 2147888"/>
              <a:gd name="connsiteY1" fmla="*/ 0 h 2490416"/>
              <a:gd name="connsiteX2" fmla="*/ 1258888 w 2147888"/>
              <a:gd name="connsiteY2" fmla="*/ 0 h 2490416"/>
              <a:gd name="connsiteX3" fmla="*/ 1258888 w 2147888"/>
              <a:gd name="connsiteY3" fmla="*/ 0 h 2490416"/>
              <a:gd name="connsiteX4" fmla="*/ 1792288 w 2147888"/>
              <a:gd name="connsiteY4" fmla="*/ 0 h 2490416"/>
              <a:gd name="connsiteX5" fmla="*/ 1792281 w 2147888"/>
              <a:gd name="connsiteY5" fmla="*/ 0 h 2490416"/>
              <a:gd name="connsiteX6" fmla="*/ 2147888 w 2147888"/>
              <a:gd name="connsiteY6" fmla="*/ 355607 h 2490416"/>
              <a:gd name="connsiteX7" fmla="*/ 2147888 w 2147888"/>
              <a:gd name="connsiteY7" fmla="*/ 415069 h 2490416"/>
              <a:gd name="connsiteX8" fmla="*/ 2138123 w 2147888"/>
              <a:gd name="connsiteY8" fmla="*/ 857712 h 2490416"/>
              <a:gd name="connsiteX9" fmla="*/ 2147888 w 2147888"/>
              <a:gd name="connsiteY9" fmla="*/ 1037673 h 2490416"/>
              <a:gd name="connsiteX10" fmla="*/ 2147888 w 2147888"/>
              <a:gd name="connsiteY10" fmla="*/ 2134809 h 2490416"/>
              <a:gd name="connsiteX11" fmla="*/ 1792281 w 2147888"/>
              <a:gd name="connsiteY11" fmla="*/ 2490416 h 2490416"/>
              <a:gd name="connsiteX12" fmla="*/ 1792288 w 2147888"/>
              <a:gd name="connsiteY12" fmla="*/ 2490416 h 2490416"/>
              <a:gd name="connsiteX13" fmla="*/ 1258888 w 2147888"/>
              <a:gd name="connsiteY13" fmla="*/ 2490416 h 2490416"/>
              <a:gd name="connsiteX14" fmla="*/ 1258888 w 2147888"/>
              <a:gd name="connsiteY14" fmla="*/ 2490416 h 2490416"/>
              <a:gd name="connsiteX15" fmla="*/ 369895 w 2147888"/>
              <a:gd name="connsiteY15" fmla="*/ 2490416 h 2490416"/>
              <a:gd name="connsiteX16" fmla="*/ 14288 w 2147888"/>
              <a:gd name="connsiteY16" fmla="*/ 2134809 h 2490416"/>
              <a:gd name="connsiteX17" fmla="*/ 0 w 2147888"/>
              <a:gd name="connsiteY17" fmla="*/ 1066248 h 2490416"/>
              <a:gd name="connsiteX18" fmla="*/ 14288 w 2147888"/>
              <a:gd name="connsiteY18" fmla="*/ 415069 h 2490416"/>
              <a:gd name="connsiteX19" fmla="*/ 14288 w 2147888"/>
              <a:gd name="connsiteY19" fmla="*/ 415069 h 2490416"/>
              <a:gd name="connsiteX20" fmla="*/ 14288 w 2147888"/>
              <a:gd name="connsiteY20" fmla="*/ 427045 h 2490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47888" h="2490416">
                <a:moveTo>
                  <a:pt x="14288" y="427045"/>
                </a:moveTo>
                <a:cubicBezTo>
                  <a:pt x="14288" y="230649"/>
                  <a:pt x="173499" y="0"/>
                  <a:pt x="369895" y="0"/>
                </a:cubicBezTo>
                <a:lnTo>
                  <a:pt x="1258888" y="0"/>
                </a:lnTo>
                <a:lnTo>
                  <a:pt x="1258888" y="0"/>
                </a:lnTo>
                <a:lnTo>
                  <a:pt x="1792288" y="0"/>
                </a:lnTo>
                <a:lnTo>
                  <a:pt x="1792281" y="0"/>
                </a:lnTo>
                <a:cubicBezTo>
                  <a:pt x="1988677" y="0"/>
                  <a:pt x="2147888" y="159211"/>
                  <a:pt x="2147888" y="355607"/>
                </a:cubicBezTo>
                <a:lnTo>
                  <a:pt x="2147888" y="415069"/>
                </a:lnTo>
                <a:lnTo>
                  <a:pt x="2138123" y="857712"/>
                </a:lnTo>
                <a:lnTo>
                  <a:pt x="2147888" y="1037673"/>
                </a:lnTo>
                <a:lnTo>
                  <a:pt x="2147888" y="2134809"/>
                </a:lnTo>
                <a:cubicBezTo>
                  <a:pt x="2147888" y="2331205"/>
                  <a:pt x="1988677" y="2490416"/>
                  <a:pt x="1792281" y="2490416"/>
                </a:cubicBezTo>
                <a:lnTo>
                  <a:pt x="1792288" y="2490416"/>
                </a:lnTo>
                <a:lnTo>
                  <a:pt x="1258888" y="2490416"/>
                </a:lnTo>
                <a:lnTo>
                  <a:pt x="1258888" y="2490416"/>
                </a:lnTo>
                <a:lnTo>
                  <a:pt x="369895" y="2490416"/>
                </a:lnTo>
                <a:cubicBezTo>
                  <a:pt x="173499" y="2490416"/>
                  <a:pt x="14288" y="2331205"/>
                  <a:pt x="14288" y="2134809"/>
                </a:cubicBezTo>
                <a:lnTo>
                  <a:pt x="0" y="1066248"/>
                </a:lnTo>
                <a:cubicBezTo>
                  <a:pt x="4763" y="477713"/>
                  <a:pt x="9525" y="632129"/>
                  <a:pt x="14288" y="415069"/>
                </a:cubicBezTo>
                <a:lnTo>
                  <a:pt x="14288" y="415069"/>
                </a:lnTo>
                <a:lnTo>
                  <a:pt x="14288" y="42704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Math" panose="02040503050406030204" pitchFamily="18" charset="0"/>
                <a:ea typeface="Cambria Math" panose="02040503050406030204" pitchFamily="18" charset="0"/>
              </a:rPr>
              <a:t>”Alas, Sovereign LORD! I have seen the angel of the LORD face to face!”</a:t>
            </a:r>
          </a:p>
        </p:txBody>
      </p:sp>
      <p:sp>
        <p:nvSpPr>
          <p:cNvPr id="6" name="Rounded Rectangular Callout 5">
            <a:extLst>
              <a:ext uri="{FF2B5EF4-FFF2-40B4-BE49-F238E27FC236}">
                <a16:creationId xmlns:a16="http://schemas.microsoft.com/office/drawing/2014/main" xmlns="" id="{0C84EF84-844A-9049-8D55-945DAFEFF1D4}"/>
              </a:ext>
            </a:extLst>
          </p:cNvPr>
          <p:cNvSpPr/>
          <p:nvPr/>
        </p:nvSpPr>
        <p:spPr>
          <a:xfrm>
            <a:off x="0" y="5562600"/>
            <a:ext cx="9173029" cy="1143000"/>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Cambria Math" panose="02040503050406030204" pitchFamily="18" charset="0"/>
                <a:ea typeface="Cambria Math" panose="02040503050406030204" pitchFamily="18" charset="0"/>
              </a:rPr>
              <a:t>But the Lord said to him, “Peace! Do not be afraid. You are not going to die.”</a:t>
            </a:r>
          </a:p>
        </p:txBody>
      </p:sp>
      <p:sp>
        <p:nvSpPr>
          <p:cNvPr id="9" name="Speech Bubble: Rectangle with Corners Rounded 8">
            <a:extLst>
              <a:ext uri="{FF2B5EF4-FFF2-40B4-BE49-F238E27FC236}">
                <a16:creationId xmlns:a16="http://schemas.microsoft.com/office/drawing/2014/main" xmlns="" id="{3031F094-8BAD-4A00-A736-F7CC0B3FDCD1}"/>
              </a:ext>
            </a:extLst>
          </p:cNvPr>
          <p:cNvSpPr/>
          <p:nvPr/>
        </p:nvSpPr>
        <p:spPr>
          <a:xfrm>
            <a:off x="7345681" y="1524000"/>
            <a:ext cx="45719" cy="45719"/>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C8CFCCE5-8C48-466D-B8E9-E45E4C1E4670}"/>
              </a:ext>
            </a:extLst>
          </p:cNvPr>
          <p:cNvSpPr txBox="1"/>
          <p:nvPr/>
        </p:nvSpPr>
        <p:spPr>
          <a:xfrm>
            <a:off x="6573678" y="5163835"/>
            <a:ext cx="1635444" cy="707886"/>
          </a:xfrm>
          <a:prstGeom prst="rect">
            <a:avLst/>
          </a:prstGeom>
          <a:noFill/>
        </p:spPr>
        <p:txBody>
          <a:bodyPr wrap="square" rtlCol="0">
            <a:spAutoFit/>
          </a:bodyPr>
          <a:lstStyle/>
          <a:p>
            <a:r>
              <a:rPr lang="en-US" sz="1100" dirty="0"/>
              <a:t>Sweet Publishing/</a:t>
            </a:r>
          </a:p>
          <a:p>
            <a:r>
              <a:rPr lang="en-US" sz="1100" dirty="0"/>
              <a:t>FreeBibleimages.com</a:t>
            </a:r>
          </a:p>
          <a:p>
            <a:endParaRPr lang="en-US" dirty="0"/>
          </a:p>
        </p:txBody>
      </p:sp>
    </p:spTree>
    <p:extLst>
      <p:ext uri="{BB962C8B-B14F-4D97-AF65-F5344CB8AC3E}">
        <p14:creationId xmlns:p14="http://schemas.microsoft.com/office/powerpoint/2010/main" val="17982965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3DD8D05-8808-AB4E-83DA-53E7767A8C14}"/>
              </a:ext>
            </a:extLst>
          </p:cNvPr>
          <p:cNvPicPr>
            <a:picLocks noChangeAspect="1"/>
          </p:cNvPicPr>
          <p:nvPr/>
        </p:nvPicPr>
        <p:blipFill>
          <a:blip r:embed="rId2"/>
          <a:stretch>
            <a:fillRect/>
          </a:stretch>
        </p:blipFill>
        <p:spPr>
          <a:xfrm>
            <a:off x="2121807" y="1419225"/>
            <a:ext cx="4900386" cy="3479274"/>
          </a:xfrm>
          <a:prstGeom prst="rect">
            <a:avLst/>
          </a:prstGeom>
        </p:spPr>
      </p:pic>
      <p:sp>
        <p:nvSpPr>
          <p:cNvPr id="2" name="Rounded Rectangular Callout 1">
            <a:extLst>
              <a:ext uri="{FF2B5EF4-FFF2-40B4-BE49-F238E27FC236}">
                <a16:creationId xmlns:a16="http://schemas.microsoft.com/office/drawing/2014/main" xmlns="" id="{6FDD33F8-95D6-464C-8156-3C3FB8307877}"/>
              </a:ext>
            </a:extLst>
          </p:cNvPr>
          <p:cNvSpPr/>
          <p:nvPr/>
        </p:nvSpPr>
        <p:spPr>
          <a:xfrm>
            <a:off x="114300" y="74376"/>
            <a:ext cx="8915400" cy="1373424"/>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So Gideon built an altar to the Lord there and called it </a:t>
            </a:r>
            <a:r>
              <a:rPr lang="en-US" sz="3200" b="1" dirty="0">
                <a:latin typeface="Cambria Math" panose="02040503050406030204" pitchFamily="18" charset="0"/>
                <a:ea typeface="Cambria Math" panose="02040503050406030204" pitchFamily="18" charset="0"/>
              </a:rPr>
              <a:t>The Lord Is Peace</a:t>
            </a:r>
            <a:r>
              <a:rPr lang="en-US" sz="3200" dirty="0">
                <a:latin typeface="Cambria Math" panose="02040503050406030204" pitchFamily="18" charset="0"/>
                <a:ea typeface="Cambria Math" panose="02040503050406030204" pitchFamily="18" charset="0"/>
              </a:rPr>
              <a:t>. To this day it stands in </a:t>
            </a:r>
            <a:r>
              <a:rPr lang="en-US" sz="3200" dirty="0" err="1">
                <a:latin typeface="Cambria Math" panose="02040503050406030204" pitchFamily="18" charset="0"/>
                <a:ea typeface="Cambria Math" panose="02040503050406030204" pitchFamily="18" charset="0"/>
              </a:rPr>
              <a:t>Ophrah</a:t>
            </a:r>
            <a:r>
              <a:rPr lang="en-US" sz="3200" dirty="0">
                <a:latin typeface="Cambria Math" panose="02040503050406030204" pitchFamily="18" charset="0"/>
                <a:ea typeface="Cambria Math" panose="02040503050406030204" pitchFamily="18" charset="0"/>
              </a:rPr>
              <a:t> of the Abiezrites.</a:t>
            </a:r>
            <a:endParaRPr lang="en-US" sz="3200" b="1" dirty="0">
              <a:latin typeface="Cambria Math" panose="02040503050406030204" pitchFamily="18" charset="0"/>
              <a:ea typeface="Cambria Math" panose="02040503050406030204" pitchFamily="18" charset="0"/>
            </a:endParaRPr>
          </a:p>
        </p:txBody>
      </p:sp>
      <p:sp>
        <p:nvSpPr>
          <p:cNvPr id="6" name="Rounded Rectangular Callout 5">
            <a:extLst>
              <a:ext uri="{FF2B5EF4-FFF2-40B4-BE49-F238E27FC236}">
                <a16:creationId xmlns:a16="http://schemas.microsoft.com/office/drawing/2014/main" xmlns="" id="{0C84EF84-844A-9049-8D55-945DAFEFF1D4}"/>
              </a:ext>
            </a:extLst>
          </p:cNvPr>
          <p:cNvSpPr/>
          <p:nvPr/>
        </p:nvSpPr>
        <p:spPr>
          <a:xfrm>
            <a:off x="0" y="4800600"/>
            <a:ext cx="9173029" cy="1905000"/>
          </a:xfrm>
          <a:prstGeom prst="wedgeRoundRectCallout">
            <a:avLst>
              <a:gd name="adj1" fmla="val -15178"/>
              <a:gd name="adj2" fmla="val 504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mbria Math" panose="02040503050406030204" pitchFamily="18" charset="0"/>
                <a:ea typeface="Cambria Math" panose="02040503050406030204" pitchFamily="18" charset="0"/>
              </a:rPr>
              <a:t>That same night the Lord said to him, “Take the second bull from your father’s herd, the one seven years old. Tear down your father’s altar to Baal and cut down the Asherah pole beside it. Then build a proper kind of altar to the Lord your God on top of this height. Using the wood of the Asherah pole that you cut down, offer the second bull as a burnt offering.”</a:t>
            </a:r>
          </a:p>
        </p:txBody>
      </p:sp>
      <p:pic>
        <p:nvPicPr>
          <p:cNvPr id="10" name="Picture 9">
            <a:extLst>
              <a:ext uri="{FF2B5EF4-FFF2-40B4-BE49-F238E27FC236}">
                <a16:creationId xmlns:a16="http://schemas.microsoft.com/office/drawing/2014/main" xmlns="" id="{5B621A24-69DC-46E9-A4BB-72EB2FA234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4200" y="4443953"/>
            <a:ext cx="1639966" cy="713294"/>
          </a:xfrm>
          <a:prstGeom prst="rect">
            <a:avLst/>
          </a:prstGeom>
        </p:spPr>
      </p:pic>
    </p:spTree>
    <p:extLst>
      <p:ext uri="{BB962C8B-B14F-4D97-AF65-F5344CB8AC3E}">
        <p14:creationId xmlns:p14="http://schemas.microsoft.com/office/powerpoint/2010/main" val="7386389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0" y="-10886"/>
            <a:ext cx="9144000" cy="2939142"/>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So Gideon took ten of his servants and did as the Lord told him. But because he was afraid of his family and the townspeople, he did it at night rather than in the daytime.</a:t>
            </a:r>
          </a:p>
        </p:txBody>
      </p:sp>
      <p:pic>
        <p:nvPicPr>
          <p:cNvPr id="4" name="Picture 3">
            <a:extLst>
              <a:ext uri="{FF2B5EF4-FFF2-40B4-BE49-F238E27FC236}">
                <a16:creationId xmlns:a16="http://schemas.microsoft.com/office/drawing/2014/main" xmlns="" id="{6636156F-72B8-3F4D-9AA6-3313E37F7DE1}"/>
              </a:ext>
            </a:extLst>
          </p:cNvPr>
          <p:cNvPicPr>
            <a:picLocks noChangeAspect="1"/>
          </p:cNvPicPr>
          <p:nvPr/>
        </p:nvPicPr>
        <p:blipFill>
          <a:blip r:embed="rId2"/>
          <a:stretch>
            <a:fillRect/>
          </a:stretch>
        </p:blipFill>
        <p:spPr>
          <a:xfrm>
            <a:off x="3886200" y="2921339"/>
            <a:ext cx="5272314" cy="3936661"/>
          </a:xfrm>
          <a:prstGeom prst="rect">
            <a:avLst/>
          </a:prstGeom>
        </p:spPr>
      </p:pic>
      <p:sp>
        <p:nvSpPr>
          <p:cNvPr id="7" name="Rounded Rectangular Callout 6">
            <a:extLst>
              <a:ext uri="{FF2B5EF4-FFF2-40B4-BE49-F238E27FC236}">
                <a16:creationId xmlns:a16="http://schemas.microsoft.com/office/drawing/2014/main" xmlns="" id="{0B7E27B5-5CDF-314C-9612-64AF43ED4862}"/>
              </a:ext>
            </a:extLst>
          </p:cNvPr>
          <p:cNvSpPr/>
          <p:nvPr/>
        </p:nvSpPr>
        <p:spPr>
          <a:xfrm>
            <a:off x="319314" y="3320144"/>
            <a:ext cx="3276600" cy="1034142"/>
          </a:xfrm>
          <a:prstGeom prst="wedgeRoundRectCallout">
            <a:avLst>
              <a:gd name="adj1" fmla="val -9806"/>
              <a:gd name="adj2" fmla="val 473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10 servants!!</a:t>
            </a:r>
          </a:p>
        </p:txBody>
      </p:sp>
      <p:sp>
        <p:nvSpPr>
          <p:cNvPr id="8" name="Rounded Rectangular Callout 7">
            <a:extLst>
              <a:ext uri="{FF2B5EF4-FFF2-40B4-BE49-F238E27FC236}">
                <a16:creationId xmlns:a16="http://schemas.microsoft.com/office/drawing/2014/main" xmlns="" id="{84537792-315E-1E4A-A4DD-95E8EC56F1F3}"/>
              </a:ext>
            </a:extLst>
          </p:cNvPr>
          <p:cNvSpPr/>
          <p:nvPr/>
        </p:nvSpPr>
        <p:spPr>
          <a:xfrm>
            <a:off x="3886200" y="2939482"/>
            <a:ext cx="3276600" cy="515255"/>
          </a:xfrm>
          <a:prstGeom prst="wedgeRoundRectCallout">
            <a:avLst>
              <a:gd name="adj1" fmla="val -9806"/>
              <a:gd name="adj2" fmla="val 4739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Cambria Math" panose="02040503050406030204" pitchFamily="18" charset="0"/>
                <a:ea typeface="Cambria Math" panose="02040503050406030204" pitchFamily="18" charset="0"/>
              </a:rPr>
              <a:t>At night</a:t>
            </a:r>
          </a:p>
        </p:txBody>
      </p:sp>
      <p:sp>
        <p:nvSpPr>
          <p:cNvPr id="6" name="TextBox 5">
            <a:extLst>
              <a:ext uri="{FF2B5EF4-FFF2-40B4-BE49-F238E27FC236}">
                <a16:creationId xmlns:a16="http://schemas.microsoft.com/office/drawing/2014/main" xmlns="" id="{F438FF78-F5B1-4441-889F-C72442DFBFB4}"/>
              </a:ext>
            </a:extLst>
          </p:cNvPr>
          <p:cNvSpPr txBox="1"/>
          <p:nvPr/>
        </p:nvSpPr>
        <p:spPr>
          <a:xfrm>
            <a:off x="3871912" y="6504057"/>
            <a:ext cx="1635444" cy="707886"/>
          </a:xfrm>
          <a:prstGeom prst="rect">
            <a:avLst/>
          </a:prstGeom>
          <a:noFill/>
        </p:spPr>
        <p:txBody>
          <a:bodyPr wrap="square" rtlCol="0">
            <a:spAutoFit/>
          </a:bodyPr>
          <a:lstStyle/>
          <a:p>
            <a:r>
              <a:rPr lang="en-US" sz="1100" dirty="0"/>
              <a:t>Sweet Publishing/</a:t>
            </a:r>
          </a:p>
          <a:p>
            <a:r>
              <a:rPr lang="en-US" sz="1100" dirty="0"/>
              <a:t>FreeBibleimages.com</a:t>
            </a:r>
          </a:p>
          <a:p>
            <a:endParaRPr lang="en-US" dirty="0"/>
          </a:p>
        </p:txBody>
      </p:sp>
    </p:spTree>
    <p:extLst>
      <p:ext uri="{BB962C8B-B14F-4D97-AF65-F5344CB8AC3E}">
        <p14:creationId xmlns:p14="http://schemas.microsoft.com/office/powerpoint/2010/main" val="31924094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69D3E77-8592-6844-A239-C9E9307CFA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1143000"/>
            <a:ext cx="4572000" cy="3429000"/>
          </a:xfrm>
          <a:prstGeom prst="rect">
            <a:avLst/>
          </a:prstGeom>
        </p:spPr>
      </p:pic>
      <p:sp>
        <p:nvSpPr>
          <p:cNvPr id="4098" name="Rectangle 2"/>
          <p:cNvSpPr>
            <a:spLocks noGrp="1" noChangeArrowheads="1"/>
          </p:cNvSpPr>
          <p:nvPr>
            <p:ph type="subTitle" idx="1"/>
          </p:nvPr>
        </p:nvSpPr>
        <p:spPr>
          <a:xfrm>
            <a:off x="1828800" y="914400"/>
            <a:ext cx="8610600" cy="6248400"/>
          </a:xfrm>
        </p:spPr>
        <p:txBody>
          <a:bodyPr>
            <a:normAutofit/>
          </a:bodyPr>
          <a:lstStyle/>
          <a:p>
            <a:pPr algn="ctr" eaLnBrk="1" hangingPunct="1">
              <a:defRPr/>
            </a:pPr>
            <a:r>
              <a:rPr lang="en-US" altLang="en-US" sz="6600" dirty="0">
                <a:solidFill>
                  <a:schemeClr val="accent4">
                    <a:lumMod val="50000"/>
                  </a:schemeClr>
                </a:solidFill>
                <a:latin typeface="Cambria Math" panose="02040503050406030204" pitchFamily="18" charset="0"/>
                <a:ea typeface="Cambria Math" panose="02040503050406030204" pitchFamily="18" charset="0"/>
              </a:rPr>
              <a:t>Lesson #14</a:t>
            </a:r>
          </a:p>
          <a:p>
            <a:pPr algn="ctr" eaLnBrk="1" hangingPunct="1">
              <a:defRPr/>
            </a:pPr>
            <a:r>
              <a:rPr lang="en-US" altLang="en-US" sz="6600" dirty="0">
                <a:solidFill>
                  <a:schemeClr val="accent4">
                    <a:lumMod val="50000"/>
                  </a:schemeClr>
                </a:solidFill>
                <a:latin typeface="Cambria Math" panose="02040503050406030204" pitchFamily="18" charset="0"/>
                <a:ea typeface="Cambria Math" panose="02040503050406030204" pitchFamily="18" charset="0"/>
              </a:rPr>
              <a:t>Judges </a:t>
            </a:r>
          </a:p>
          <a:p>
            <a:pPr algn="ctr" eaLnBrk="1" hangingPunct="1">
              <a:defRPr/>
            </a:pPr>
            <a:r>
              <a:rPr lang="en-US" altLang="en-US" sz="6600" dirty="0">
                <a:solidFill>
                  <a:schemeClr val="accent4">
                    <a:lumMod val="50000"/>
                  </a:schemeClr>
                </a:solidFill>
                <a:latin typeface="Cambria Math" panose="02040503050406030204" pitchFamily="18" charset="0"/>
                <a:ea typeface="Cambria Math" panose="02040503050406030204" pitchFamily="18" charset="0"/>
              </a:rPr>
              <a:t>6:1-40</a:t>
            </a:r>
          </a:p>
          <a:p>
            <a:pPr algn="ctr" eaLnBrk="1" hangingPunct="1">
              <a:defRPr/>
            </a:pPr>
            <a:endParaRPr lang="en-US" altLang="en-US" sz="1800" dirty="0">
              <a:solidFill>
                <a:schemeClr val="accent4">
                  <a:lumMod val="50000"/>
                </a:schemeClr>
              </a:solidFill>
              <a:latin typeface="Cambria Math" panose="02040503050406030204" pitchFamily="18" charset="0"/>
              <a:ea typeface="Cambria Math" panose="02040503050406030204" pitchFamily="18" charset="0"/>
            </a:endParaRPr>
          </a:p>
          <a:p>
            <a:pPr algn="ctr" eaLnBrk="1" hangingPunct="1">
              <a:defRPr/>
            </a:pPr>
            <a:r>
              <a:rPr lang="en-US" altLang="en-US" sz="5400" dirty="0">
                <a:solidFill>
                  <a:schemeClr val="accent4">
                    <a:lumMod val="50000"/>
                  </a:schemeClr>
                </a:solidFill>
                <a:latin typeface="Cambria Math" panose="02040503050406030204" pitchFamily="18" charset="0"/>
                <a:ea typeface="Cambria Math" panose="02040503050406030204" pitchFamily="18" charset="0"/>
              </a:rPr>
              <a:t>“Get a Grip, Gideon!”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0" y="-10886"/>
            <a:ext cx="9144000" cy="1534886"/>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Cambria Math" panose="02040503050406030204" pitchFamily="18" charset="0"/>
                <a:ea typeface="Cambria Math" panose="02040503050406030204" pitchFamily="18" charset="0"/>
              </a:rPr>
              <a:t>In the morning when the people of the town got up, there was Baal’s altar, demolished, with the Asherah pole beside it cut down and the second bull sacrificed on the newly built altar!</a:t>
            </a:r>
          </a:p>
        </p:txBody>
      </p:sp>
      <p:pic>
        <p:nvPicPr>
          <p:cNvPr id="3" name="Picture 2">
            <a:extLst>
              <a:ext uri="{FF2B5EF4-FFF2-40B4-BE49-F238E27FC236}">
                <a16:creationId xmlns:a16="http://schemas.microsoft.com/office/drawing/2014/main" xmlns="" id="{789FE274-F5DB-A946-A4C1-6CC6B39A8153}"/>
              </a:ext>
            </a:extLst>
          </p:cNvPr>
          <p:cNvPicPr>
            <a:picLocks noChangeAspect="1"/>
          </p:cNvPicPr>
          <p:nvPr/>
        </p:nvPicPr>
        <p:blipFill>
          <a:blip r:embed="rId2"/>
          <a:stretch>
            <a:fillRect/>
          </a:stretch>
        </p:blipFill>
        <p:spPr>
          <a:xfrm>
            <a:off x="1070429" y="1647201"/>
            <a:ext cx="5936343" cy="4432470"/>
          </a:xfrm>
          <a:prstGeom prst="rect">
            <a:avLst/>
          </a:prstGeom>
        </p:spPr>
      </p:pic>
      <p:sp>
        <p:nvSpPr>
          <p:cNvPr id="7" name="Rounded Rectangular Callout 6">
            <a:extLst>
              <a:ext uri="{FF2B5EF4-FFF2-40B4-BE49-F238E27FC236}">
                <a16:creationId xmlns:a16="http://schemas.microsoft.com/office/drawing/2014/main" xmlns="" id="{0B7E27B5-5CDF-314C-9612-64AF43ED4862}"/>
              </a:ext>
            </a:extLst>
          </p:cNvPr>
          <p:cNvSpPr/>
          <p:nvPr/>
        </p:nvSpPr>
        <p:spPr>
          <a:xfrm>
            <a:off x="5934075" y="1495425"/>
            <a:ext cx="3200400" cy="1034142"/>
          </a:xfrm>
          <a:prstGeom prst="wedgeRoundRectCallout">
            <a:avLst>
              <a:gd name="adj1" fmla="val -16396"/>
              <a:gd name="adj2" fmla="val 9090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Math" panose="02040503050406030204" pitchFamily="18" charset="0"/>
                <a:ea typeface="Cambria Math" panose="02040503050406030204" pitchFamily="18" charset="0"/>
              </a:rPr>
              <a:t>They asked each other,</a:t>
            </a:r>
          </a:p>
          <a:p>
            <a:pPr algn="ctr"/>
            <a:r>
              <a:rPr lang="en-US" sz="3600" dirty="0">
                <a:solidFill>
                  <a:schemeClr val="tx1"/>
                </a:solidFill>
                <a:latin typeface="Cambria Math" panose="02040503050406030204" pitchFamily="18" charset="0"/>
                <a:ea typeface="Cambria Math" panose="02040503050406030204" pitchFamily="18" charset="0"/>
              </a:rPr>
              <a:t>“Who did this?</a:t>
            </a:r>
          </a:p>
        </p:txBody>
      </p:sp>
      <p:sp>
        <p:nvSpPr>
          <p:cNvPr id="9" name="Rounded Rectangular Callout 8">
            <a:extLst>
              <a:ext uri="{FF2B5EF4-FFF2-40B4-BE49-F238E27FC236}">
                <a16:creationId xmlns:a16="http://schemas.microsoft.com/office/drawing/2014/main" xmlns="" id="{FAA7A9EA-7B67-DC42-9C2F-762F104481EA}"/>
              </a:ext>
            </a:extLst>
          </p:cNvPr>
          <p:cNvSpPr/>
          <p:nvPr/>
        </p:nvSpPr>
        <p:spPr>
          <a:xfrm>
            <a:off x="381000" y="5791200"/>
            <a:ext cx="7162800" cy="1034143"/>
          </a:xfrm>
          <a:prstGeom prst="wedgeRoundRectCallout">
            <a:avLst>
              <a:gd name="adj1" fmla="val 32570"/>
              <a:gd name="adj2" fmla="val 4778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When they carefully investigated, they were told, </a:t>
            </a:r>
            <a:r>
              <a:rPr lang="en-US" sz="2800" b="1" dirty="0">
                <a:solidFill>
                  <a:schemeClr val="tx1"/>
                </a:solidFill>
                <a:latin typeface="Cambria Math" panose="02040503050406030204" pitchFamily="18" charset="0"/>
                <a:ea typeface="Cambria Math" panose="02040503050406030204" pitchFamily="18" charset="0"/>
              </a:rPr>
              <a:t>“Gideon son of </a:t>
            </a:r>
            <a:r>
              <a:rPr lang="en-US" sz="2800" b="1" dirty="0" err="1">
                <a:solidFill>
                  <a:schemeClr val="tx1"/>
                </a:solidFill>
                <a:latin typeface="Cambria Math" panose="02040503050406030204" pitchFamily="18" charset="0"/>
                <a:ea typeface="Cambria Math" panose="02040503050406030204" pitchFamily="18" charset="0"/>
              </a:rPr>
              <a:t>Joash</a:t>
            </a:r>
            <a:r>
              <a:rPr lang="en-US" sz="2800" b="1" dirty="0">
                <a:solidFill>
                  <a:schemeClr val="tx1"/>
                </a:solidFill>
                <a:latin typeface="Cambria Math" panose="02040503050406030204" pitchFamily="18" charset="0"/>
                <a:ea typeface="Cambria Math" panose="02040503050406030204" pitchFamily="18" charset="0"/>
              </a:rPr>
              <a:t> did it.”</a:t>
            </a:r>
            <a:endParaRPr lang="en-US" sz="2400" b="1" dirty="0">
              <a:solidFill>
                <a:schemeClr val="tx1"/>
              </a:solidFill>
              <a:latin typeface="Cambria Math" panose="02040503050406030204" pitchFamily="18" charset="0"/>
              <a:ea typeface="Cambria Math" panose="02040503050406030204" pitchFamily="18" charset="0"/>
            </a:endParaRPr>
          </a:p>
        </p:txBody>
      </p:sp>
      <p:sp>
        <p:nvSpPr>
          <p:cNvPr id="6" name="TextBox 5">
            <a:extLst>
              <a:ext uri="{FF2B5EF4-FFF2-40B4-BE49-F238E27FC236}">
                <a16:creationId xmlns:a16="http://schemas.microsoft.com/office/drawing/2014/main" xmlns="" id="{469DD48D-1F7D-438C-8EA6-F6F7881C8BB2}"/>
              </a:ext>
            </a:extLst>
          </p:cNvPr>
          <p:cNvSpPr txBox="1"/>
          <p:nvPr/>
        </p:nvSpPr>
        <p:spPr>
          <a:xfrm>
            <a:off x="6921047" y="5362575"/>
            <a:ext cx="1635444" cy="707886"/>
          </a:xfrm>
          <a:prstGeom prst="rect">
            <a:avLst/>
          </a:prstGeom>
          <a:noFill/>
        </p:spPr>
        <p:txBody>
          <a:bodyPr wrap="square" rtlCol="0">
            <a:spAutoFit/>
          </a:bodyPr>
          <a:lstStyle/>
          <a:p>
            <a:r>
              <a:rPr lang="en-US" sz="1100" dirty="0"/>
              <a:t>Sweet Publishing/</a:t>
            </a:r>
          </a:p>
          <a:p>
            <a:r>
              <a:rPr lang="en-US" sz="1100" dirty="0"/>
              <a:t>FreeBibleimages.com</a:t>
            </a:r>
          </a:p>
          <a:p>
            <a:endParaRPr lang="en-US" dirty="0"/>
          </a:p>
        </p:txBody>
      </p:sp>
    </p:spTree>
    <p:extLst>
      <p:ext uri="{BB962C8B-B14F-4D97-AF65-F5344CB8AC3E}">
        <p14:creationId xmlns:p14="http://schemas.microsoft.com/office/powerpoint/2010/main" val="396713359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89FE274-F5DB-A946-A4C1-6CC6B39A8153}"/>
              </a:ext>
            </a:extLst>
          </p:cNvPr>
          <p:cNvPicPr>
            <a:picLocks noChangeAspect="1"/>
          </p:cNvPicPr>
          <p:nvPr/>
        </p:nvPicPr>
        <p:blipFill>
          <a:blip r:embed="rId2"/>
          <a:stretch>
            <a:fillRect/>
          </a:stretch>
        </p:blipFill>
        <p:spPr>
          <a:xfrm>
            <a:off x="152400" y="1398777"/>
            <a:ext cx="5336043" cy="3984246"/>
          </a:xfrm>
          <a:prstGeom prst="rect">
            <a:avLst/>
          </a:prstGeom>
        </p:spPr>
      </p:pic>
      <p:sp>
        <p:nvSpPr>
          <p:cNvPr id="2" name="Rounded Rectangular Callout 1">
            <a:extLst>
              <a:ext uri="{FF2B5EF4-FFF2-40B4-BE49-F238E27FC236}">
                <a16:creationId xmlns:a16="http://schemas.microsoft.com/office/drawing/2014/main" xmlns="" id="{6FDD33F8-95D6-464C-8156-3C3FB8307877}"/>
              </a:ext>
            </a:extLst>
          </p:cNvPr>
          <p:cNvSpPr/>
          <p:nvPr/>
        </p:nvSpPr>
        <p:spPr>
          <a:xfrm>
            <a:off x="0" y="-10886"/>
            <a:ext cx="9144000" cy="1230086"/>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Math" panose="02040503050406030204" pitchFamily="18" charset="0"/>
                <a:ea typeface="Cambria Math" panose="02040503050406030204" pitchFamily="18" charset="0"/>
              </a:rPr>
              <a:t>The people of the town demanded of </a:t>
            </a:r>
            <a:r>
              <a:rPr lang="en-US" sz="2800" dirty="0" err="1">
                <a:latin typeface="Cambria Math" panose="02040503050406030204" pitchFamily="18" charset="0"/>
                <a:ea typeface="Cambria Math" panose="02040503050406030204" pitchFamily="18" charset="0"/>
              </a:rPr>
              <a:t>Joash</a:t>
            </a:r>
            <a:r>
              <a:rPr lang="en-US" sz="2800" dirty="0">
                <a:latin typeface="Cambria Math" panose="02040503050406030204" pitchFamily="18" charset="0"/>
                <a:ea typeface="Cambria Math" panose="02040503050406030204" pitchFamily="18" charset="0"/>
              </a:rPr>
              <a:t>, “Bring out your son. He must die, because he has broken down Baal’s altar and cut down the Asherah pole beside it.”</a:t>
            </a:r>
          </a:p>
        </p:txBody>
      </p:sp>
      <p:sp>
        <p:nvSpPr>
          <p:cNvPr id="7" name="Rounded Rectangular Callout 6">
            <a:extLst>
              <a:ext uri="{FF2B5EF4-FFF2-40B4-BE49-F238E27FC236}">
                <a16:creationId xmlns:a16="http://schemas.microsoft.com/office/drawing/2014/main" xmlns="" id="{0B7E27B5-5CDF-314C-9612-64AF43ED4862}"/>
              </a:ext>
            </a:extLst>
          </p:cNvPr>
          <p:cNvSpPr/>
          <p:nvPr/>
        </p:nvSpPr>
        <p:spPr>
          <a:xfrm>
            <a:off x="5638800" y="1397379"/>
            <a:ext cx="3198356" cy="5383023"/>
          </a:xfrm>
          <a:prstGeom prst="wedgeRoundRectCallout">
            <a:avLst>
              <a:gd name="adj1" fmla="val 49687"/>
              <a:gd name="adj2" fmla="val -302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Cambria Math" panose="02040503050406030204" pitchFamily="18" charset="0"/>
                <a:ea typeface="Cambria Math" panose="02040503050406030204" pitchFamily="18" charset="0"/>
              </a:rPr>
              <a:t>But </a:t>
            </a:r>
            <a:r>
              <a:rPr lang="en-US" sz="2400" dirty="0" err="1">
                <a:solidFill>
                  <a:schemeClr val="tx1"/>
                </a:solidFill>
                <a:latin typeface="Cambria Math" panose="02040503050406030204" pitchFamily="18" charset="0"/>
                <a:ea typeface="Cambria Math" panose="02040503050406030204" pitchFamily="18" charset="0"/>
              </a:rPr>
              <a:t>Joash</a:t>
            </a:r>
            <a:r>
              <a:rPr lang="en-US" sz="2400" dirty="0">
                <a:solidFill>
                  <a:schemeClr val="tx1"/>
                </a:solidFill>
                <a:latin typeface="Cambria Math" panose="02040503050406030204" pitchFamily="18" charset="0"/>
                <a:ea typeface="Cambria Math" panose="02040503050406030204" pitchFamily="18" charset="0"/>
              </a:rPr>
              <a:t> replied to the hostile crowd around him,  “Are you gong to plead Baal’s cause? Are you trying to save him? Whoever fights for him shall be put to death by morning! </a:t>
            </a:r>
            <a:r>
              <a:rPr lang="en-US" sz="2400" b="1" dirty="0">
                <a:solidFill>
                  <a:schemeClr val="tx1"/>
                </a:solidFill>
                <a:latin typeface="Cambria Math" panose="02040503050406030204" pitchFamily="18" charset="0"/>
                <a:ea typeface="Cambria Math" panose="02040503050406030204" pitchFamily="18" charset="0"/>
              </a:rPr>
              <a:t>If Baal really is a god, he can defend himself </a:t>
            </a:r>
            <a:r>
              <a:rPr lang="en-US" sz="2400" dirty="0">
                <a:solidFill>
                  <a:schemeClr val="tx1"/>
                </a:solidFill>
                <a:latin typeface="Cambria Math" panose="02040503050406030204" pitchFamily="18" charset="0"/>
                <a:ea typeface="Cambria Math" panose="02040503050406030204" pitchFamily="18" charset="0"/>
              </a:rPr>
              <a:t>when someone breaks down his altar.”</a:t>
            </a:r>
          </a:p>
        </p:txBody>
      </p:sp>
      <p:pic>
        <p:nvPicPr>
          <p:cNvPr id="5" name="Picture 4">
            <a:extLst>
              <a:ext uri="{FF2B5EF4-FFF2-40B4-BE49-F238E27FC236}">
                <a16:creationId xmlns:a16="http://schemas.microsoft.com/office/drawing/2014/main" xmlns="" id="{724777B1-6F35-4DDC-967C-F822927FEC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8834" y="5026376"/>
            <a:ext cx="1639966" cy="713294"/>
          </a:xfrm>
          <a:prstGeom prst="rect">
            <a:avLst/>
          </a:prstGeom>
        </p:spPr>
      </p:pic>
      <p:sp>
        <p:nvSpPr>
          <p:cNvPr id="6" name="Rectangle: Rounded Corners 5">
            <a:extLst>
              <a:ext uri="{FF2B5EF4-FFF2-40B4-BE49-F238E27FC236}">
                <a16:creationId xmlns:a16="http://schemas.microsoft.com/office/drawing/2014/main" xmlns="" id="{C57F7991-89D0-4442-A000-D196A438E01F}"/>
              </a:ext>
            </a:extLst>
          </p:cNvPr>
          <p:cNvSpPr/>
          <p:nvPr/>
        </p:nvSpPr>
        <p:spPr>
          <a:xfrm>
            <a:off x="0" y="5562600"/>
            <a:ext cx="5638800" cy="121780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4BEF1771-7D4E-4AC1-B1F8-EDD2ACDE90FF}"/>
              </a:ext>
            </a:extLst>
          </p:cNvPr>
          <p:cNvSpPr txBox="1"/>
          <p:nvPr/>
        </p:nvSpPr>
        <p:spPr>
          <a:xfrm>
            <a:off x="152400" y="5644993"/>
            <a:ext cx="5336043" cy="1015663"/>
          </a:xfrm>
          <a:prstGeom prst="rect">
            <a:avLst/>
          </a:prstGeom>
          <a:noFill/>
        </p:spPr>
        <p:txBody>
          <a:bodyPr wrap="square" rtlCol="0">
            <a:spAutoFit/>
          </a:bodyPr>
          <a:lstStyle/>
          <a:p>
            <a:r>
              <a:rPr lang="en-US" sz="2000" dirty="0">
                <a:solidFill>
                  <a:schemeClr val="bg1"/>
                </a:solidFill>
              </a:rPr>
              <a:t>So because Gideon broke down Baal’s altar, they gave him the name </a:t>
            </a:r>
            <a:r>
              <a:rPr lang="en-US" sz="2000" dirty="0" err="1">
                <a:solidFill>
                  <a:schemeClr val="bg1"/>
                </a:solidFill>
              </a:rPr>
              <a:t>Jerub</a:t>
            </a:r>
            <a:r>
              <a:rPr lang="en-US" sz="2000" dirty="0">
                <a:solidFill>
                  <a:schemeClr val="bg1"/>
                </a:solidFill>
              </a:rPr>
              <a:t>-Baal that day, saying, “Let Baal contend with him.”</a:t>
            </a:r>
          </a:p>
        </p:txBody>
      </p:sp>
    </p:spTree>
    <p:extLst>
      <p:ext uri="{BB962C8B-B14F-4D97-AF65-F5344CB8AC3E}">
        <p14:creationId xmlns:p14="http://schemas.microsoft.com/office/powerpoint/2010/main" val="23283977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0" y="0"/>
            <a:ext cx="9144000" cy="3276600"/>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latin typeface="Cambria Math" panose="02040503050406030204" pitchFamily="18" charset="0"/>
                <a:ea typeface="Cambria Math" panose="02040503050406030204" pitchFamily="18" charset="0"/>
              </a:rPr>
              <a:t>Now all the Midianites, Amalekites, and other eastern peoples joined forces and crossed over the Jordan and camped in the Valley of Jezreel. Then the Spirit of the Lord came on Gideon, and he blew a trumpet, summoning the Abiezrites to follow him. He sent messengers throughout Manasseh, calling them to arms, and also into Asher, Zebulun and Naphtali, so that they too went up to meet them.</a:t>
            </a:r>
          </a:p>
        </p:txBody>
      </p:sp>
      <p:pic>
        <p:nvPicPr>
          <p:cNvPr id="5" name="Picture 2">
            <a:extLst>
              <a:ext uri="{FF2B5EF4-FFF2-40B4-BE49-F238E27FC236}">
                <a16:creationId xmlns:a16="http://schemas.microsoft.com/office/drawing/2014/main" xmlns="" id="{EDFE629A-5A47-4EF3-BE0F-2F433AE351D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3200" y="3429000"/>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6FE3ECF8-F739-40F3-B1D0-24E3429514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6969" y="3429000"/>
            <a:ext cx="4368118" cy="3276600"/>
          </a:xfrm>
          <a:prstGeom prst="rect">
            <a:avLst/>
          </a:prstGeom>
        </p:spPr>
      </p:pic>
      <p:pic>
        <p:nvPicPr>
          <p:cNvPr id="6" name="Picture 5">
            <a:extLst>
              <a:ext uri="{FF2B5EF4-FFF2-40B4-BE49-F238E27FC236}">
                <a16:creationId xmlns:a16="http://schemas.microsoft.com/office/drawing/2014/main" xmlns="" id="{1FB85B62-21CC-42C6-8E20-11D3831DFF2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2609" y="6348953"/>
            <a:ext cx="1639966" cy="713294"/>
          </a:xfrm>
          <a:prstGeom prst="rect">
            <a:avLst/>
          </a:prstGeom>
        </p:spPr>
      </p:pic>
    </p:spTree>
    <p:extLst>
      <p:ext uri="{BB962C8B-B14F-4D97-AF65-F5344CB8AC3E}">
        <p14:creationId xmlns:p14="http://schemas.microsoft.com/office/powerpoint/2010/main" val="286926764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0" y="0"/>
            <a:ext cx="5334000" cy="6781800"/>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Math" panose="02040503050406030204" pitchFamily="18" charset="0"/>
                <a:ea typeface="Cambria Math" panose="02040503050406030204" pitchFamily="18" charset="0"/>
              </a:rPr>
              <a:t>Gideon said to God, “If you will save Israel by my hand as you have promised – look, I will place a wool fleece on the threshing floor. If there is dew only on the fleece and all the ground is dry, then I will know that you will save Israel by my hand, as you said.”</a:t>
            </a:r>
            <a:endParaRPr lang="en-US" sz="3600" dirty="0">
              <a:latin typeface="Cambria Math" panose="02040503050406030204" pitchFamily="18" charset="0"/>
              <a:ea typeface="Cambria Math" panose="02040503050406030204" pitchFamily="18" charset="0"/>
            </a:endParaRPr>
          </a:p>
        </p:txBody>
      </p:sp>
      <p:pic>
        <p:nvPicPr>
          <p:cNvPr id="4" name="Picture 3">
            <a:extLst>
              <a:ext uri="{FF2B5EF4-FFF2-40B4-BE49-F238E27FC236}">
                <a16:creationId xmlns:a16="http://schemas.microsoft.com/office/drawing/2014/main" xmlns="" id="{49DFAD76-E35A-284A-B23B-FE05DB07FE16}"/>
              </a:ext>
            </a:extLst>
          </p:cNvPr>
          <p:cNvPicPr>
            <a:picLocks noChangeAspect="1"/>
          </p:cNvPicPr>
          <p:nvPr/>
        </p:nvPicPr>
        <p:blipFill>
          <a:blip r:embed="rId2"/>
          <a:stretch>
            <a:fillRect/>
          </a:stretch>
        </p:blipFill>
        <p:spPr>
          <a:xfrm>
            <a:off x="5074653" y="914400"/>
            <a:ext cx="4083861" cy="5290457"/>
          </a:xfrm>
          <a:prstGeom prst="rect">
            <a:avLst/>
          </a:prstGeom>
        </p:spPr>
      </p:pic>
    </p:spTree>
    <p:extLst>
      <p:ext uri="{BB962C8B-B14F-4D97-AF65-F5344CB8AC3E}">
        <p14:creationId xmlns:p14="http://schemas.microsoft.com/office/powerpoint/2010/main" val="355518762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675D9BB-D28C-9643-A18B-F813273A9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2100" y="14287"/>
            <a:ext cx="6019800" cy="4447127"/>
          </a:xfrm>
          <a:prstGeom prst="rect">
            <a:avLst/>
          </a:prstGeom>
        </p:spPr>
      </p:pic>
      <p:sp>
        <p:nvSpPr>
          <p:cNvPr id="2" name="Rounded Rectangular Callout 1">
            <a:extLst>
              <a:ext uri="{FF2B5EF4-FFF2-40B4-BE49-F238E27FC236}">
                <a16:creationId xmlns:a16="http://schemas.microsoft.com/office/drawing/2014/main" xmlns="" id="{6FDD33F8-95D6-464C-8156-3C3FB8307877}"/>
              </a:ext>
            </a:extLst>
          </p:cNvPr>
          <p:cNvSpPr/>
          <p:nvPr/>
        </p:nvSpPr>
        <p:spPr>
          <a:xfrm>
            <a:off x="0" y="4724399"/>
            <a:ext cx="9144000" cy="2119313"/>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Math" panose="02040503050406030204" pitchFamily="18" charset="0"/>
                <a:ea typeface="Cambria Math" panose="02040503050406030204" pitchFamily="18" charset="0"/>
              </a:rPr>
              <a:t>And that is what happened. Gideon rose early the next day; he squeezed the fleece and wrung out the dew – a bowlful of water.</a:t>
            </a:r>
          </a:p>
        </p:txBody>
      </p:sp>
      <p:pic>
        <p:nvPicPr>
          <p:cNvPr id="4" name="Picture 3">
            <a:extLst>
              <a:ext uri="{FF2B5EF4-FFF2-40B4-BE49-F238E27FC236}">
                <a16:creationId xmlns:a16="http://schemas.microsoft.com/office/drawing/2014/main" xmlns="" id="{CC82288A-BF72-4842-8096-89B835B29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4104767"/>
            <a:ext cx="1639966" cy="713294"/>
          </a:xfrm>
          <a:prstGeom prst="rect">
            <a:avLst/>
          </a:prstGeom>
        </p:spPr>
      </p:pic>
    </p:spTree>
    <p:extLst>
      <p:ext uri="{BB962C8B-B14F-4D97-AF65-F5344CB8AC3E}">
        <p14:creationId xmlns:p14="http://schemas.microsoft.com/office/powerpoint/2010/main" val="12391361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xmlns="" id="{6FDD33F8-95D6-464C-8156-3C3FB8307877}"/>
              </a:ext>
            </a:extLst>
          </p:cNvPr>
          <p:cNvSpPr/>
          <p:nvPr/>
        </p:nvSpPr>
        <p:spPr>
          <a:xfrm>
            <a:off x="876300" y="122960"/>
            <a:ext cx="7391400" cy="562840"/>
          </a:xfrm>
          <a:prstGeom prst="wedgeRoundRectCallout">
            <a:avLst>
              <a:gd name="adj1" fmla="val -9806"/>
              <a:gd name="adj2" fmla="val 4739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Math" panose="02040503050406030204" pitchFamily="18" charset="0"/>
                <a:ea typeface="Cambria Math" panose="02040503050406030204" pitchFamily="18" charset="0"/>
              </a:rPr>
              <a:t>Then Gideon said to God,</a:t>
            </a:r>
          </a:p>
        </p:txBody>
      </p:sp>
      <p:pic>
        <p:nvPicPr>
          <p:cNvPr id="4" name="Picture 3">
            <a:extLst>
              <a:ext uri="{FF2B5EF4-FFF2-40B4-BE49-F238E27FC236}">
                <a16:creationId xmlns:a16="http://schemas.microsoft.com/office/drawing/2014/main" xmlns="" id="{18647347-2D83-174C-A496-BEB61DE9139C}"/>
              </a:ext>
            </a:extLst>
          </p:cNvPr>
          <p:cNvPicPr>
            <a:picLocks noChangeAspect="1"/>
          </p:cNvPicPr>
          <p:nvPr/>
        </p:nvPicPr>
        <p:blipFill>
          <a:blip r:embed="rId2"/>
          <a:stretch>
            <a:fillRect/>
          </a:stretch>
        </p:blipFill>
        <p:spPr>
          <a:xfrm>
            <a:off x="29029" y="1128486"/>
            <a:ext cx="4343400" cy="5776274"/>
          </a:xfrm>
          <a:prstGeom prst="rect">
            <a:avLst/>
          </a:prstGeom>
        </p:spPr>
      </p:pic>
      <p:sp>
        <p:nvSpPr>
          <p:cNvPr id="5" name="Rounded Rectangular Callout 4">
            <a:extLst>
              <a:ext uri="{FF2B5EF4-FFF2-40B4-BE49-F238E27FC236}">
                <a16:creationId xmlns:a16="http://schemas.microsoft.com/office/drawing/2014/main" xmlns="" id="{5BE5F42B-ACF9-794E-9617-8E31265CB18C}"/>
              </a:ext>
            </a:extLst>
          </p:cNvPr>
          <p:cNvSpPr/>
          <p:nvPr/>
        </p:nvSpPr>
        <p:spPr>
          <a:xfrm>
            <a:off x="4361543" y="838200"/>
            <a:ext cx="4619171" cy="3429000"/>
          </a:xfrm>
          <a:prstGeom prst="wedgeRoundRectCallout">
            <a:avLst>
              <a:gd name="adj1" fmla="val -73224"/>
              <a:gd name="adj2" fmla="val 11019"/>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Math" panose="02040503050406030204" pitchFamily="18" charset="0"/>
                <a:ea typeface="Cambria Math" panose="02040503050406030204" pitchFamily="18" charset="0"/>
              </a:rPr>
              <a:t>“Do not be angry with me. Let me make just one more request. Allow me one more test with the fleece, </a:t>
            </a:r>
            <a:r>
              <a:rPr lang="en-US" sz="2800" b="1" dirty="0">
                <a:solidFill>
                  <a:schemeClr val="tx1"/>
                </a:solidFill>
                <a:latin typeface="Cambria Math" panose="02040503050406030204" pitchFamily="18" charset="0"/>
                <a:ea typeface="Cambria Math" panose="02040503050406030204" pitchFamily="18" charset="0"/>
              </a:rPr>
              <a:t>but this time make the fleece dry and let the ground be covered with dew.” </a:t>
            </a:r>
          </a:p>
        </p:txBody>
      </p:sp>
      <p:sp>
        <p:nvSpPr>
          <p:cNvPr id="6" name="Rounded Rectangular Callout 5">
            <a:extLst>
              <a:ext uri="{FF2B5EF4-FFF2-40B4-BE49-F238E27FC236}">
                <a16:creationId xmlns:a16="http://schemas.microsoft.com/office/drawing/2014/main" xmlns="" id="{80EB6A9C-F980-4942-AB65-4818743E9A86}"/>
              </a:ext>
            </a:extLst>
          </p:cNvPr>
          <p:cNvSpPr/>
          <p:nvPr/>
        </p:nvSpPr>
        <p:spPr>
          <a:xfrm>
            <a:off x="4132943" y="4557486"/>
            <a:ext cx="5011057" cy="1995714"/>
          </a:xfrm>
          <a:prstGeom prst="wedgeRoundRectCallout">
            <a:avLst>
              <a:gd name="adj1" fmla="val -9806"/>
              <a:gd name="adj2" fmla="val 47399"/>
              <a:gd name="adj3" fmla="val 166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Math" panose="02040503050406030204" pitchFamily="18" charset="0"/>
                <a:ea typeface="Cambria Math" panose="02040503050406030204" pitchFamily="18" charset="0"/>
              </a:rPr>
              <a:t>That night God did so.  </a:t>
            </a:r>
            <a:r>
              <a:rPr lang="en-US" sz="3200" dirty="0">
                <a:latin typeface="Cambria Math" panose="02040503050406030204" pitchFamily="18" charset="0"/>
                <a:ea typeface="Cambria Math" panose="02040503050406030204" pitchFamily="18" charset="0"/>
              </a:rPr>
              <a:t>Only the fleece was dry; all the ground was covered with dew.</a:t>
            </a:r>
          </a:p>
        </p:txBody>
      </p:sp>
    </p:spTree>
    <p:extLst>
      <p:ext uri="{BB962C8B-B14F-4D97-AF65-F5344CB8AC3E}">
        <p14:creationId xmlns:p14="http://schemas.microsoft.com/office/powerpoint/2010/main" val="17523874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subTitle" idx="1"/>
          </p:nvPr>
        </p:nvSpPr>
        <p:spPr>
          <a:xfrm>
            <a:off x="152400" y="1143000"/>
            <a:ext cx="8610600" cy="3124200"/>
          </a:xfrm>
        </p:spPr>
        <p:txBody>
          <a:bodyPr>
            <a:normAutofit/>
          </a:bodyPr>
          <a:lstStyle/>
          <a:p>
            <a:pPr algn="ctr" eaLnBrk="1" hangingPunct="1">
              <a:defRPr/>
            </a:pPr>
            <a:r>
              <a:rPr lang="en-US" altLang="en-US" sz="5400" b="1" dirty="0">
                <a:solidFill>
                  <a:schemeClr val="accent4">
                    <a:lumMod val="50000"/>
                  </a:schemeClr>
                </a:solidFill>
                <a:latin typeface="Cambria Math" panose="02040503050406030204" pitchFamily="18" charset="0"/>
                <a:ea typeface="Cambria Math" panose="02040503050406030204" pitchFamily="18" charset="0"/>
              </a:rPr>
              <a:t>God works through our weaknesses.  </a:t>
            </a:r>
          </a:p>
          <a:p>
            <a:pPr algn="ctr" eaLnBrk="1" hangingPunct="1">
              <a:defRPr/>
            </a:pPr>
            <a:r>
              <a:rPr lang="en-US" altLang="en-US" sz="5400" b="1" dirty="0">
                <a:solidFill>
                  <a:schemeClr val="accent1">
                    <a:lumMod val="75000"/>
                  </a:schemeClr>
                </a:solidFill>
                <a:latin typeface="Cambria Math" panose="02040503050406030204" pitchFamily="18" charset="0"/>
                <a:ea typeface="Cambria Math" panose="02040503050406030204" pitchFamily="18" charset="0"/>
              </a:rPr>
              <a:t>His will always prevails!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762000"/>
            <a:ext cx="8610600" cy="6248400"/>
          </a:xfrm>
        </p:spPr>
        <p:txBody>
          <a:bodyPr/>
          <a:lstStyle/>
          <a:p>
            <a:pPr algn="ctr" eaLnBrk="1" hangingPunct="1">
              <a:defRPr/>
            </a:pPr>
            <a:r>
              <a:rPr lang="en-US" altLang="en-US" sz="8800" dirty="0">
                <a:solidFill>
                  <a:schemeClr val="accent3">
                    <a:lumMod val="50000"/>
                  </a:schemeClr>
                </a:solidFill>
                <a:latin typeface="Cambria Math" panose="02040503050406030204" pitchFamily="18" charset="0"/>
                <a:ea typeface="Cambria Math" panose="02040503050406030204" pitchFamily="18" charset="0"/>
              </a:rPr>
              <a:t>The Truth</a:t>
            </a:r>
          </a:p>
          <a:p>
            <a:pPr algn="ctr" eaLnBrk="1" hangingPunct="1">
              <a:defRPr/>
            </a:pPr>
            <a:endParaRPr lang="en-US" altLang="en-US" sz="1600" dirty="0">
              <a:solidFill>
                <a:schemeClr val="accent3">
                  <a:lumMod val="50000"/>
                </a:schemeClr>
              </a:solidFill>
              <a:latin typeface="Cambria Math" panose="02040503050406030204" pitchFamily="18" charset="0"/>
              <a:ea typeface="Cambria Math" panose="02040503050406030204" pitchFamily="18" charset="0"/>
            </a:endParaRPr>
          </a:p>
          <a:p>
            <a:pPr algn="ctr" eaLnBrk="1" hangingPunct="1">
              <a:defRPr/>
            </a:pPr>
            <a:r>
              <a:rPr lang="en-US" altLang="en-US" sz="6000" dirty="0">
                <a:solidFill>
                  <a:schemeClr val="accent3">
                    <a:lumMod val="50000"/>
                  </a:schemeClr>
                </a:solidFill>
                <a:latin typeface="Cambria Math" panose="02040503050406030204" pitchFamily="18" charset="0"/>
                <a:ea typeface="Cambria Math" panose="02040503050406030204" pitchFamily="18" charset="0"/>
              </a:rPr>
              <a:t>God can work through our weaknesses as well as through our strengths.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53432BB-52BC-1749-BF78-2470BBFB0AAD}"/>
              </a:ext>
            </a:extLst>
          </p:cNvPr>
          <p:cNvPicPr>
            <a:picLocks noChangeAspect="1"/>
          </p:cNvPicPr>
          <p:nvPr/>
        </p:nvPicPr>
        <p:blipFill>
          <a:blip r:embed="rId2"/>
          <a:stretch>
            <a:fillRect/>
          </a:stretch>
        </p:blipFill>
        <p:spPr>
          <a:xfrm>
            <a:off x="2667000" y="2263100"/>
            <a:ext cx="6291213" cy="4605332"/>
          </a:xfrm>
          <a:prstGeom prst="rect">
            <a:avLst/>
          </a:prstGeom>
        </p:spPr>
      </p:pic>
      <p:sp>
        <p:nvSpPr>
          <p:cNvPr id="8" name="TextBox 7">
            <a:extLst>
              <a:ext uri="{FF2B5EF4-FFF2-40B4-BE49-F238E27FC236}">
                <a16:creationId xmlns:a16="http://schemas.microsoft.com/office/drawing/2014/main" xmlns="" id="{F23EA828-755C-D447-8F5E-D5CAA3E1B224}"/>
              </a:ext>
            </a:extLst>
          </p:cNvPr>
          <p:cNvSpPr txBox="1"/>
          <p:nvPr/>
        </p:nvSpPr>
        <p:spPr>
          <a:xfrm>
            <a:off x="1" y="228600"/>
            <a:ext cx="9144000" cy="1754326"/>
          </a:xfrm>
          <a:prstGeom prst="rect">
            <a:avLst/>
          </a:prstGeom>
          <a:solidFill>
            <a:schemeClr val="accent1"/>
          </a:solidFill>
        </p:spPr>
        <p:txBody>
          <a:bodyPr wrap="square" rtlCol="0">
            <a:spAutoFit/>
          </a:bodyPr>
          <a:lstStyle/>
          <a:p>
            <a:pPr algn="ctr"/>
            <a:r>
              <a:rPr lang="en-US" sz="3600" b="1" dirty="0">
                <a:solidFill>
                  <a:schemeClr val="bg1"/>
                </a:solidFill>
                <a:latin typeface="Cambria Math" panose="02040503050406030204" pitchFamily="18" charset="0"/>
                <a:ea typeface="Cambria Math" panose="02040503050406030204" pitchFamily="18" charset="0"/>
              </a:rPr>
              <a:t>The Israelites did evil in the eyes of the LORD, and for seven years He gave them into the hands of the Midianites.</a:t>
            </a:r>
          </a:p>
        </p:txBody>
      </p:sp>
      <p:sp>
        <p:nvSpPr>
          <p:cNvPr id="6" name="Rounded Rectangular Callout 5">
            <a:extLst>
              <a:ext uri="{FF2B5EF4-FFF2-40B4-BE49-F238E27FC236}">
                <a16:creationId xmlns:a16="http://schemas.microsoft.com/office/drawing/2014/main" xmlns="" id="{D13A7AB5-0388-4D40-ADF2-3AAEAC6EE54A}"/>
              </a:ext>
            </a:extLst>
          </p:cNvPr>
          <p:cNvSpPr/>
          <p:nvPr/>
        </p:nvSpPr>
        <p:spPr>
          <a:xfrm rot="20523903">
            <a:off x="275320" y="2363938"/>
            <a:ext cx="2667000" cy="1219200"/>
          </a:xfrm>
          <a:prstGeom prst="wedgeRoundRectCallout">
            <a:avLst>
              <a:gd name="adj1" fmla="val -19200"/>
              <a:gd name="adj2" fmla="val 494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Cambria Math" panose="02040503050406030204" pitchFamily="18" charset="0"/>
                <a:ea typeface="Cambria Math" panose="02040503050406030204" pitchFamily="18" charset="0"/>
              </a:rPr>
              <a:t>7 years oppressed!</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23EA828-755C-D447-8F5E-D5CAA3E1B224}"/>
              </a:ext>
            </a:extLst>
          </p:cNvPr>
          <p:cNvSpPr txBox="1"/>
          <p:nvPr/>
        </p:nvSpPr>
        <p:spPr>
          <a:xfrm>
            <a:off x="4243167" y="581085"/>
            <a:ext cx="4648200" cy="4524315"/>
          </a:xfrm>
          <a:prstGeom prst="rect">
            <a:avLst/>
          </a:prstGeom>
          <a:noFill/>
        </p:spPr>
        <p:txBody>
          <a:bodyPr wrap="square" rtlCol="0">
            <a:spAutoFit/>
          </a:bodyPr>
          <a:lstStyle/>
          <a:p>
            <a:pPr algn="ctr"/>
            <a:r>
              <a:rPr lang="en-US" sz="3600" b="1" dirty="0">
                <a:solidFill>
                  <a:schemeClr val="accent1">
                    <a:lumMod val="50000"/>
                  </a:schemeClr>
                </a:solidFill>
                <a:latin typeface="Cambria Math" panose="02040503050406030204" pitchFamily="18" charset="0"/>
                <a:ea typeface="Cambria Math" panose="02040503050406030204" pitchFamily="18" charset="0"/>
              </a:rPr>
              <a:t>Because the power of Midian was so oppressive, the Israelites prepared shelters for themselves in mountain clefts, caves and strongholds.</a:t>
            </a:r>
          </a:p>
        </p:txBody>
      </p:sp>
      <p:pic>
        <p:nvPicPr>
          <p:cNvPr id="5" name="Picture 4">
            <a:extLst>
              <a:ext uri="{FF2B5EF4-FFF2-40B4-BE49-F238E27FC236}">
                <a16:creationId xmlns:a16="http://schemas.microsoft.com/office/drawing/2014/main" xmlns="" id="{7142EA43-10B0-284B-AA26-022C38E4CF40}"/>
              </a:ext>
            </a:extLst>
          </p:cNvPr>
          <p:cNvPicPr>
            <a:picLocks noChangeAspect="1"/>
          </p:cNvPicPr>
          <p:nvPr/>
        </p:nvPicPr>
        <p:blipFill>
          <a:blip r:embed="rId2"/>
          <a:stretch>
            <a:fillRect/>
          </a:stretch>
        </p:blipFill>
        <p:spPr>
          <a:xfrm>
            <a:off x="152400" y="1066800"/>
            <a:ext cx="4058110" cy="4038600"/>
          </a:xfrm>
          <a:prstGeom prst="rect">
            <a:avLst/>
          </a:prstGeom>
        </p:spPr>
      </p:pic>
    </p:spTree>
    <p:extLst>
      <p:ext uri="{BB962C8B-B14F-4D97-AF65-F5344CB8AC3E}">
        <p14:creationId xmlns:p14="http://schemas.microsoft.com/office/powerpoint/2010/main" val="248785144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23EA828-755C-D447-8F5E-D5CAA3E1B224}"/>
              </a:ext>
            </a:extLst>
          </p:cNvPr>
          <p:cNvSpPr txBox="1"/>
          <p:nvPr/>
        </p:nvSpPr>
        <p:spPr>
          <a:xfrm>
            <a:off x="0" y="-3629"/>
            <a:ext cx="9144000" cy="1754326"/>
          </a:xfrm>
          <a:prstGeom prst="rect">
            <a:avLst/>
          </a:prstGeom>
          <a:solidFill>
            <a:schemeClr val="accent1"/>
          </a:solidFill>
        </p:spPr>
        <p:txBody>
          <a:bodyPr wrap="square" rtlCol="0">
            <a:spAutoFit/>
          </a:bodyPr>
          <a:lstStyle/>
          <a:p>
            <a:pPr algn="ctr"/>
            <a:r>
              <a:rPr lang="en-US" sz="3600" b="1" dirty="0">
                <a:solidFill>
                  <a:schemeClr val="bg1"/>
                </a:solidFill>
                <a:latin typeface="Cambria Math" panose="02040503050406030204" pitchFamily="18" charset="0"/>
                <a:ea typeface="Cambria Math" panose="02040503050406030204" pitchFamily="18" charset="0"/>
              </a:rPr>
              <a:t>Whenever the Israelites planted their crops, the Midianites, Amalekites and other eastern peoples invaded the country. </a:t>
            </a:r>
          </a:p>
        </p:txBody>
      </p:sp>
      <p:pic>
        <p:nvPicPr>
          <p:cNvPr id="4" name="Picture 2">
            <a:extLst>
              <a:ext uri="{FF2B5EF4-FFF2-40B4-BE49-F238E27FC236}">
                <a16:creationId xmlns:a16="http://schemas.microsoft.com/office/drawing/2014/main" xmlns="" id="{4A4C7681-EA6D-4D26-9E79-CAB4C454BA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08100" y="1962150"/>
            <a:ext cx="6527800" cy="4895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5874968D-3FD9-4C16-A918-9936AF085978}"/>
              </a:ext>
            </a:extLst>
          </p:cNvPr>
          <p:cNvSpPr txBox="1"/>
          <p:nvPr/>
        </p:nvSpPr>
        <p:spPr>
          <a:xfrm>
            <a:off x="7800974" y="6472238"/>
            <a:ext cx="1495426" cy="400110"/>
          </a:xfrm>
          <a:prstGeom prst="rect">
            <a:avLst/>
          </a:prstGeom>
          <a:noFill/>
        </p:spPr>
        <p:txBody>
          <a:bodyPr wrap="square" rtlCol="0">
            <a:spAutoFit/>
          </a:bodyPr>
          <a:lstStyle/>
          <a:p>
            <a:r>
              <a:rPr lang="en-US" sz="1000" dirty="0"/>
              <a:t>Sweet Publishing/</a:t>
            </a:r>
          </a:p>
          <a:p>
            <a:r>
              <a:rPr lang="en-US" sz="1000" dirty="0"/>
              <a:t>FreeBibleimages.com</a:t>
            </a:r>
          </a:p>
        </p:txBody>
      </p:sp>
    </p:spTree>
    <p:extLst>
      <p:ext uri="{BB962C8B-B14F-4D97-AF65-F5344CB8AC3E}">
        <p14:creationId xmlns:p14="http://schemas.microsoft.com/office/powerpoint/2010/main" val="121791591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F23EA828-755C-D447-8F5E-D5CAA3E1B224}"/>
              </a:ext>
            </a:extLst>
          </p:cNvPr>
          <p:cNvSpPr txBox="1"/>
          <p:nvPr/>
        </p:nvSpPr>
        <p:spPr>
          <a:xfrm>
            <a:off x="252633" y="838200"/>
            <a:ext cx="8891367" cy="1754326"/>
          </a:xfrm>
          <a:prstGeom prst="rect">
            <a:avLst/>
          </a:prstGeom>
          <a:noFill/>
        </p:spPr>
        <p:txBody>
          <a:bodyPr wrap="square" rtlCol="0">
            <a:spAutoFit/>
          </a:bodyPr>
          <a:lstStyle/>
          <a:p>
            <a:pPr algn="ctr"/>
            <a:r>
              <a:rPr lang="en-US" sz="3600" b="1" dirty="0">
                <a:latin typeface="Cambria Math" panose="02040503050406030204" pitchFamily="18" charset="0"/>
                <a:ea typeface="Cambria Math" panose="02040503050406030204" pitchFamily="18" charset="0"/>
              </a:rPr>
              <a:t>They camped on the land and ruined the crops all the way to Gaza and did not spare a living thing for Israel, neither…</a:t>
            </a:r>
          </a:p>
        </p:txBody>
      </p:sp>
      <p:pic>
        <p:nvPicPr>
          <p:cNvPr id="3" name="Picture 2">
            <a:extLst>
              <a:ext uri="{FF2B5EF4-FFF2-40B4-BE49-F238E27FC236}">
                <a16:creationId xmlns:a16="http://schemas.microsoft.com/office/drawing/2014/main" xmlns="" id="{5CCB1345-1010-3345-9128-1B7DF1003861}"/>
              </a:ext>
            </a:extLst>
          </p:cNvPr>
          <p:cNvPicPr>
            <a:picLocks noChangeAspect="1"/>
          </p:cNvPicPr>
          <p:nvPr/>
        </p:nvPicPr>
        <p:blipFill>
          <a:blip r:embed="rId2"/>
          <a:stretch>
            <a:fillRect/>
          </a:stretch>
        </p:blipFill>
        <p:spPr>
          <a:xfrm>
            <a:off x="0" y="3871836"/>
            <a:ext cx="2572565" cy="1818204"/>
          </a:xfrm>
          <a:prstGeom prst="rect">
            <a:avLst/>
          </a:prstGeom>
        </p:spPr>
      </p:pic>
      <p:pic>
        <p:nvPicPr>
          <p:cNvPr id="4" name="Picture 3">
            <a:extLst>
              <a:ext uri="{FF2B5EF4-FFF2-40B4-BE49-F238E27FC236}">
                <a16:creationId xmlns:a16="http://schemas.microsoft.com/office/drawing/2014/main" xmlns="" id="{71950093-37DC-C64C-AC98-EA81235637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4467" y="3579773"/>
            <a:ext cx="2332734" cy="1315098"/>
          </a:xfrm>
          <a:prstGeom prst="rect">
            <a:avLst/>
          </a:prstGeom>
        </p:spPr>
      </p:pic>
      <p:pic>
        <p:nvPicPr>
          <p:cNvPr id="5" name="Picture 4">
            <a:extLst>
              <a:ext uri="{FF2B5EF4-FFF2-40B4-BE49-F238E27FC236}">
                <a16:creationId xmlns:a16="http://schemas.microsoft.com/office/drawing/2014/main" xmlns="" id="{1138D5E7-B380-BE4C-9196-E743489A55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76147" y="4038600"/>
            <a:ext cx="2831567" cy="2591973"/>
          </a:xfrm>
          <a:prstGeom prst="rect">
            <a:avLst/>
          </a:prstGeom>
        </p:spPr>
      </p:pic>
      <p:sp>
        <p:nvSpPr>
          <p:cNvPr id="6" name="Rectangle 5">
            <a:extLst>
              <a:ext uri="{FF2B5EF4-FFF2-40B4-BE49-F238E27FC236}">
                <a16:creationId xmlns:a16="http://schemas.microsoft.com/office/drawing/2014/main" xmlns="" id="{ED5B24CD-EFE1-FC41-8166-15C106D651C3}"/>
              </a:ext>
            </a:extLst>
          </p:cNvPr>
          <p:cNvSpPr/>
          <p:nvPr/>
        </p:nvSpPr>
        <p:spPr>
          <a:xfrm>
            <a:off x="188347" y="2432456"/>
            <a:ext cx="2262159" cy="923330"/>
          </a:xfrm>
          <a:prstGeom prst="rect">
            <a:avLst/>
          </a:prstGeom>
          <a:noFill/>
        </p:spPr>
        <p:txBody>
          <a:bodyPr wrap="none" lIns="91440" tIns="45720" rIns="91440" bIns="45720">
            <a:spAutoFit/>
          </a:bodyPr>
          <a:lstStyle/>
          <a:p>
            <a:pPr algn="ctr"/>
            <a:r>
              <a:rPr lang="en-US" sz="5400" b="1" cap="none" spc="0" dirty="0">
                <a:ln w="0"/>
                <a:solidFill>
                  <a:srgbClr val="FF0000"/>
                </a:solidFill>
                <a:effectLst>
                  <a:outerShdw blurRad="38100" dist="19050" dir="2700000" algn="tl" rotWithShape="0">
                    <a:schemeClr val="dk1">
                      <a:alpha val="40000"/>
                    </a:schemeClr>
                  </a:outerShdw>
                </a:effectLst>
              </a:rPr>
              <a:t>Sheep</a:t>
            </a:r>
          </a:p>
        </p:txBody>
      </p:sp>
      <p:sp>
        <p:nvSpPr>
          <p:cNvPr id="9" name="Rectangle 8">
            <a:extLst>
              <a:ext uri="{FF2B5EF4-FFF2-40B4-BE49-F238E27FC236}">
                <a16:creationId xmlns:a16="http://schemas.microsoft.com/office/drawing/2014/main" xmlns="" id="{A3F23631-2F6A-724C-BFFF-389F865B3754}"/>
              </a:ext>
            </a:extLst>
          </p:cNvPr>
          <p:cNvSpPr/>
          <p:nvPr/>
        </p:nvSpPr>
        <p:spPr>
          <a:xfrm>
            <a:off x="2504835" y="2488507"/>
            <a:ext cx="2108269" cy="923330"/>
          </a:xfrm>
          <a:prstGeom prst="rect">
            <a:avLst/>
          </a:prstGeom>
          <a:noFill/>
        </p:spPr>
        <p:txBody>
          <a:bodyPr wrap="none" lIns="91440" tIns="45720" rIns="91440" bIns="45720">
            <a:spAutoFit/>
          </a:bodyPr>
          <a:lstStyle/>
          <a:p>
            <a:pPr algn="ctr"/>
            <a:r>
              <a:rPr lang="en-US" sz="5400" b="1" cap="none" spc="0" dirty="0">
                <a:ln w="0"/>
                <a:solidFill>
                  <a:schemeClr val="accent2">
                    <a:lumMod val="50000"/>
                  </a:schemeClr>
                </a:solidFill>
                <a:effectLst>
                  <a:outerShdw blurRad="38100" dist="19050" dir="2700000" algn="tl" rotWithShape="0">
                    <a:schemeClr val="dk1">
                      <a:alpha val="40000"/>
                    </a:schemeClr>
                  </a:outerShdw>
                </a:effectLst>
              </a:rPr>
              <a:t>Cattle</a:t>
            </a:r>
          </a:p>
        </p:txBody>
      </p:sp>
      <p:sp>
        <p:nvSpPr>
          <p:cNvPr id="10" name="Rectangle 9">
            <a:extLst>
              <a:ext uri="{FF2B5EF4-FFF2-40B4-BE49-F238E27FC236}">
                <a16:creationId xmlns:a16="http://schemas.microsoft.com/office/drawing/2014/main" xmlns="" id="{490D4BAD-F48C-8044-9A69-26F953F426F0}"/>
              </a:ext>
            </a:extLst>
          </p:cNvPr>
          <p:cNvSpPr/>
          <p:nvPr/>
        </p:nvSpPr>
        <p:spPr>
          <a:xfrm>
            <a:off x="5882474" y="2738854"/>
            <a:ext cx="3070072" cy="923330"/>
          </a:xfrm>
          <a:prstGeom prst="rect">
            <a:avLst/>
          </a:prstGeom>
          <a:noFill/>
        </p:spPr>
        <p:txBody>
          <a:bodyPr wrap="none" lIns="91440" tIns="45720" rIns="91440" bIns="45720">
            <a:spAutoFit/>
          </a:bodyPr>
          <a:lstStyle/>
          <a:p>
            <a:pPr algn="ctr"/>
            <a:r>
              <a:rPr lang="en-US" sz="5400" b="1" cap="none" spc="0" dirty="0">
                <a:ln w="0"/>
                <a:solidFill>
                  <a:schemeClr val="accent4">
                    <a:lumMod val="50000"/>
                  </a:schemeClr>
                </a:solidFill>
                <a:effectLst>
                  <a:outerShdw blurRad="38100" dist="19050" dir="2700000" algn="tl" rotWithShape="0">
                    <a:schemeClr val="dk1">
                      <a:alpha val="40000"/>
                    </a:schemeClr>
                  </a:outerShdw>
                </a:effectLst>
              </a:rPr>
              <a:t>Donkeys</a:t>
            </a:r>
          </a:p>
        </p:txBody>
      </p:sp>
      <p:sp>
        <p:nvSpPr>
          <p:cNvPr id="11" name="Rectangle 10">
            <a:extLst>
              <a:ext uri="{FF2B5EF4-FFF2-40B4-BE49-F238E27FC236}">
                <a16:creationId xmlns:a16="http://schemas.microsoft.com/office/drawing/2014/main" xmlns="" id="{CC8F2F4C-2A6F-044E-8A9B-B07BBA787972}"/>
              </a:ext>
            </a:extLst>
          </p:cNvPr>
          <p:cNvSpPr/>
          <p:nvPr/>
        </p:nvSpPr>
        <p:spPr>
          <a:xfrm rot="431931">
            <a:off x="4555396" y="2870669"/>
            <a:ext cx="130035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Nor</a:t>
            </a:r>
          </a:p>
        </p:txBody>
      </p:sp>
    </p:spTree>
    <p:extLst>
      <p:ext uri="{BB962C8B-B14F-4D97-AF65-F5344CB8AC3E}">
        <p14:creationId xmlns:p14="http://schemas.microsoft.com/office/powerpoint/2010/main" val="32811203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1D05947-1BBC-E947-8680-B1EA7E145E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3370" y="3147285"/>
            <a:ext cx="4953000" cy="3685315"/>
          </a:xfrm>
          <a:prstGeom prst="rect">
            <a:avLst/>
          </a:prstGeom>
        </p:spPr>
      </p:pic>
      <p:pic>
        <p:nvPicPr>
          <p:cNvPr id="7" name="Picture 6">
            <a:extLst>
              <a:ext uri="{FF2B5EF4-FFF2-40B4-BE49-F238E27FC236}">
                <a16:creationId xmlns:a16="http://schemas.microsoft.com/office/drawing/2014/main" xmlns="" id="{4DAFA470-03BC-0E4A-B634-5853A9EF1B2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8143" y="3987528"/>
            <a:ext cx="4045857" cy="2852329"/>
          </a:xfrm>
          <a:prstGeom prst="rect">
            <a:avLst/>
          </a:prstGeom>
        </p:spPr>
      </p:pic>
      <p:sp>
        <p:nvSpPr>
          <p:cNvPr id="8" name="TextBox 7">
            <a:extLst>
              <a:ext uri="{FF2B5EF4-FFF2-40B4-BE49-F238E27FC236}">
                <a16:creationId xmlns:a16="http://schemas.microsoft.com/office/drawing/2014/main" xmlns="" id="{F23EA828-755C-D447-8F5E-D5CAA3E1B224}"/>
              </a:ext>
            </a:extLst>
          </p:cNvPr>
          <p:cNvSpPr txBox="1"/>
          <p:nvPr/>
        </p:nvSpPr>
        <p:spPr>
          <a:xfrm>
            <a:off x="241747" y="646724"/>
            <a:ext cx="8891367" cy="2308324"/>
          </a:xfrm>
          <a:prstGeom prst="rect">
            <a:avLst/>
          </a:prstGeom>
          <a:noFill/>
        </p:spPr>
        <p:txBody>
          <a:bodyPr wrap="square" rtlCol="0">
            <a:spAutoFit/>
          </a:bodyPr>
          <a:lstStyle/>
          <a:p>
            <a:pPr algn="ctr"/>
            <a:r>
              <a:rPr lang="en-US" sz="3600" b="1" dirty="0">
                <a:latin typeface="Cambria Math" panose="02040503050406030204" pitchFamily="18" charset="0"/>
                <a:ea typeface="Cambria Math" panose="02040503050406030204" pitchFamily="18" charset="0"/>
              </a:rPr>
              <a:t>They came up with their livestock and their tents like swarms of locusts.  It was impossible to count them or their camels; they invaded the land to ravage it. </a:t>
            </a:r>
          </a:p>
        </p:txBody>
      </p:sp>
      <p:pic>
        <p:nvPicPr>
          <p:cNvPr id="13" name="Picture 12">
            <a:extLst>
              <a:ext uri="{FF2B5EF4-FFF2-40B4-BE49-F238E27FC236}">
                <a16:creationId xmlns:a16="http://schemas.microsoft.com/office/drawing/2014/main" xmlns="" id="{7032FCF0-81FA-F343-8FC8-34AD6AC32FA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492681" y="2971800"/>
            <a:ext cx="3256779" cy="1721334"/>
          </a:xfrm>
          <a:prstGeom prst="rect">
            <a:avLst/>
          </a:prstGeom>
        </p:spPr>
      </p:pic>
    </p:spTree>
    <p:extLst>
      <p:ext uri="{BB962C8B-B14F-4D97-AF65-F5344CB8AC3E}">
        <p14:creationId xmlns:p14="http://schemas.microsoft.com/office/powerpoint/2010/main" val="166711254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67499EF-799B-2146-8B46-8F699B18EF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6200" y="1060183"/>
            <a:ext cx="4343400" cy="4130488"/>
          </a:xfrm>
          <a:prstGeom prst="rect">
            <a:avLst/>
          </a:prstGeom>
        </p:spPr>
      </p:pic>
      <p:sp>
        <p:nvSpPr>
          <p:cNvPr id="8" name="TextBox 7">
            <a:extLst>
              <a:ext uri="{FF2B5EF4-FFF2-40B4-BE49-F238E27FC236}">
                <a16:creationId xmlns:a16="http://schemas.microsoft.com/office/drawing/2014/main" xmlns="" id="{F23EA828-755C-D447-8F5E-D5CAA3E1B224}"/>
              </a:ext>
            </a:extLst>
          </p:cNvPr>
          <p:cNvSpPr txBox="1"/>
          <p:nvPr/>
        </p:nvSpPr>
        <p:spPr>
          <a:xfrm>
            <a:off x="4198257" y="666356"/>
            <a:ext cx="4869543" cy="5632311"/>
          </a:xfrm>
          <a:prstGeom prst="rect">
            <a:avLst/>
          </a:prstGeom>
          <a:noFill/>
        </p:spPr>
        <p:txBody>
          <a:bodyPr wrap="square" rtlCol="0">
            <a:spAutoFit/>
          </a:bodyPr>
          <a:lstStyle/>
          <a:p>
            <a:pPr algn="ctr"/>
            <a:r>
              <a:rPr lang="en-US" sz="3600" b="1" dirty="0">
                <a:latin typeface="Cambria Math" panose="02040503050406030204" pitchFamily="18" charset="0"/>
                <a:ea typeface="Cambria Math" panose="02040503050406030204" pitchFamily="18" charset="0"/>
              </a:rPr>
              <a:t>Midian so impoverished the Israelites that they cried out to the LORD for help. When the Israelites cried out to the Lord because of Midian, he sent them a prophet, who said, “This is what the LORD, the God of Israel, says:</a:t>
            </a:r>
          </a:p>
        </p:txBody>
      </p:sp>
    </p:spTree>
    <p:extLst>
      <p:ext uri="{BB962C8B-B14F-4D97-AF65-F5344CB8AC3E}">
        <p14:creationId xmlns:p14="http://schemas.microsoft.com/office/powerpoint/2010/main" val="662750750"/>
      </p:ext>
    </p:extLst>
  </p:cSld>
  <p:clrMapOvr>
    <a:masterClrMapping/>
  </p:clrMapOvr>
  <p:transition/>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2_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3.xml><?xml version="1.0" encoding="utf-8"?>
<a:theme xmlns:a="http://schemas.openxmlformats.org/drawingml/2006/main" name="1_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
  <TotalTime>2044</TotalTime>
  <Words>1395</Words>
  <Application>Microsoft Office PowerPoint</Application>
  <PresentationFormat>On-screen Show (4:3)</PresentationFormat>
  <Paragraphs>70</Paragraphs>
  <Slides>26</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26</vt:i4>
      </vt:variant>
    </vt:vector>
  </HeadingPairs>
  <TitlesOfParts>
    <vt:vector size="35" baseType="lpstr">
      <vt:lpstr>Arial</vt:lpstr>
      <vt:lpstr>Arial Black</vt:lpstr>
      <vt:lpstr>Cambria Math</vt:lpstr>
      <vt:lpstr>Century Gothic</vt:lpstr>
      <vt:lpstr>Tahoma</vt:lpstr>
      <vt:lpstr>Wingdings</vt:lpstr>
      <vt:lpstr>Vapor Trail</vt:lpstr>
      <vt:lpstr>2_Vapor Trail</vt:lpstr>
      <vt:lpstr>1_Vapor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167</cp:revision>
  <dcterms:created xsi:type="dcterms:W3CDTF">2009-08-14T18:45:46Z</dcterms:created>
  <dcterms:modified xsi:type="dcterms:W3CDTF">2021-12-16T20:42:41Z</dcterms:modified>
</cp:coreProperties>
</file>