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7" r:id="rId4"/>
    <p:sldId id="261" r:id="rId5"/>
    <p:sldId id="263" r:id="rId6"/>
    <p:sldId id="285" r:id="rId7"/>
    <p:sldId id="286" r:id="rId8"/>
    <p:sldId id="260" r:id="rId9"/>
    <p:sldId id="264" r:id="rId10"/>
    <p:sldId id="287" r:id="rId11"/>
    <p:sldId id="267" r:id="rId12"/>
    <p:sldId id="288" r:id="rId13"/>
    <p:sldId id="266" r:id="rId14"/>
    <p:sldId id="289" r:id="rId15"/>
    <p:sldId id="268" r:id="rId16"/>
    <p:sldId id="270" r:id="rId17"/>
    <p:sldId id="271" r:id="rId18"/>
    <p:sldId id="272" r:id="rId19"/>
    <p:sldId id="265" r:id="rId20"/>
    <p:sldId id="275" r:id="rId21"/>
    <p:sldId id="274" r:id="rId22"/>
    <p:sldId id="290" r:id="rId23"/>
    <p:sldId id="291" r:id="rId24"/>
    <p:sldId id="278" r:id="rId25"/>
    <p:sldId id="273" r:id="rId26"/>
    <p:sldId id="281" r:id="rId27"/>
    <p:sldId id="282" r:id="rId28"/>
    <p:sldId id="279" r:id="rId29"/>
    <p:sldId id="292" r:id="rId30"/>
    <p:sldId id="283" r:id="rId31"/>
    <p:sldId id="293"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0E9E4FB-9EE9-4DD5-851B-81FA0A6D3920}" type="datetimeFigureOut">
              <a:rPr lang="en-US" smtClean="0"/>
              <a:pPr/>
              <a:t>1/18/2021</a:t>
            </a:fld>
            <a:endParaRPr lang="en-US"/>
          </a:p>
        </p:txBody>
      </p:sp>
      <p:sp>
        <p:nvSpPr>
          <p:cNvPr id="16" name="Slide Number Placeholder 15"/>
          <p:cNvSpPr>
            <a:spLocks noGrp="1"/>
          </p:cNvSpPr>
          <p:nvPr>
            <p:ph type="sldNum" sz="quarter" idx="11"/>
          </p:nvPr>
        </p:nvSpPr>
        <p:spPr/>
        <p:txBody>
          <a:bodyPr/>
          <a:lstStyle/>
          <a:p>
            <a:fld id="{CECA8477-A769-4012-9671-888B0047F363}"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E9E4FB-9EE9-4DD5-851B-81FA0A6D3920}"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A8477-A769-4012-9671-888B0047F3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E9E4FB-9EE9-4DD5-851B-81FA0A6D3920}"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A8477-A769-4012-9671-888B0047F3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0E9E4FB-9EE9-4DD5-851B-81FA0A6D3920}" type="datetimeFigureOut">
              <a:rPr lang="en-US" smtClean="0"/>
              <a:pPr/>
              <a:t>1/18/2021</a:t>
            </a:fld>
            <a:endParaRPr lang="en-US"/>
          </a:p>
        </p:txBody>
      </p:sp>
      <p:sp>
        <p:nvSpPr>
          <p:cNvPr id="15" name="Slide Number Placeholder 14"/>
          <p:cNvSpPr>
            <a:spLocks noGrp="1"/>
          </p:cNvSpPr>
          <p:nvPr>
            <p:ph type="sldNum" sz="quarter" idx="15"/>
          </p:nvPr>
        </p:nvSpPr>
        <p:spPr/>
        <p:txBody>
          <a:bodyPr/>
          <a:lstStyle>
            <a:lvl1pPr algn="ctr">
              <a:defRPr/>
            </a:lvl1pPr>
          </a:lstStyle>
          <a:p>
            <a:fld id="{CECA8477-A769-4012-9671-888B0047F363}"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E9E4FB-9EE9-4DD5-851B-81FA0A6D3920}"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A8477-A769-4012-9671-888B0047F363}"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E9E4FB-9EE9-4DD5-851B-81FA0A6D3920}"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CA8477-A769-4012-9671-888B0047F36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CA8477-A769-4012-9671-888B0047F363}"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0E9E4FB-9EE9-4DD5-851B-81FA0A6D3920}" type="datetimeFigureOut">
              <a:rPr lang="en-US" smtClean="0"/>
              <a:pPr/>
              <a:t>1/18/2021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E9E4FB-9EE9-4DD5-851B-81FA0A6D3920}"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CA8477-A769-4012-9671-888B0047F36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9E4FB-9EE9-4DD5-851B-81FA0A6D3920}"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CA8477-A769-4012-9671-888B0047F3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0E9E4FB-9EE9-4DD5-851B-81FA0A6D3920}" type="datetimeFigureOut">
              <a:rPr lang="en-US" smtClean="0"/>
              <a:pPr/>
              <a:t>1/18/2021</a:t>
            </a:fld>
            <a:endParaRPr lang="en-US"/>
          </a:p>
        </p:txBody>
      </p:sp>
      <p:sp>
        <p:nvSpPr>
          <p:cNvPr id="9" name="Slide Number Placeholder 8"/>
          <p:cNvSpPr>
            <a:spLocks noGrp="1"/>
          </p:cNvSpPr>
          <p:nvPr>
            <p:ph type="sldNum" sz="quarter" idx="15"/>
          </p:nvPr>
        </p:nvSpPr>
        <p:spPr/>
        <p:txBody>
          <a:bodyPr/>
          <a:lstStyle/>
          <a:p>
            <a:fld id="{CECA8477-A769-4012-9671-888B0047F363}"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0E9E4FB-9EE9-4DD5-851B-81FA0A6D3920}" type="datetimeFigureOut">
              <a:rPr lang="en-US" smtClean="0"/>
              <a:pPr/>
              <a:t>1/18/2021</a:t>
            </a:fld>
            <a:endParaRPr lang="en-US"/>
          </a:p>
        </p:txBody>
      </p:sp>
      <p:sp>
        <p:nvSpPr>
          <p:cNvPr id="9" name="Slide Number Placeholder 8"/>
          <p:cNvSpPr>
            <a:spLocks noGrp="1"/>
          </p:cNvSpPr>
          <p:nvPr>
            <p:ph type="sldNum" sz="quarter" idx="11"/>
          </p:nvPr>
        </p:nvSpPr>
        <p:spPr/>
        <p:txBody>
          <a:bodyPr/>
          <a:lstStyle/>
          <a:p>
            <a:fld id="{CECA8477-A769-4012-9671-888B0047F36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0E9E4FB-9EE9-4DD5-851B-81FA0A6D3920}" type="datetimeFigureOut">
              <a:rPr lang="en-US" smtClean="0"/>
              <a:pPr/>
              <a:t>1/18/2021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ECA8477-A769-4012-9671-888B0047F363}"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a:effectLst>
                  <a:outerShdw blurRad="38100" dist="38100" dir="2700000" algn="tl">
                    <a:srgbClr val="000000">
                      <a:alpha val="43137"/>
                    </a:srgbClr>
                  </a:outerShdw>
                </a:effectLst>
              </a:rPr>
              <a:t>Exodus 40:1-38</a:t>
            </a:r>
            <a:endParaRPr lang="en-US" dirty="0"/>
          </a:p>
        </p:txBody>
      </p:sp>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Exodus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Dig Site 20</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blog.ninapaley.com/wp-content/uploads/2012/10/Cherub-curtains2.gif"/>
          <p:cNvPicPr>
            <a:picLocks noChangeAspect="1" noChangeArrowheads="1" noCrop="1"/>
          </p:cNvPicPr>
          <p:nvPr/>
        </p:nvPicPr>
        <p:blipFill>
          <a:blip r:embed="rId2" cstate="print"/>
          <a:srcRect/>
          <a:stretch>
            <a:fillRect/>
          </a:stretch>
        </p:blipFill>
        <p:spPr bwMode="auto">
          <a:xfrm>
            <a:off x="0" y="1828800"/>
            <a:ext cx="9211731" cy="5181600"/>
          </a:xfrm>
          <a:prstGeom prst="rect">
            <a:avLst/>
          </a:prstGeom>
          <a:noFill/>
        </p:spPr>
      </p:pic>
      <p:sp>
        <p:nvSpPr>
          <p:cNvPr id="6" name="Title 1"/>
          <p:cNvSpPr>
            <a:spLocks noGrp="1"/>
          </p:cNvSpPr>
          <p:nvPr>
            <p:ph type="title"/>
          </p:nvPr>
        </p:nvSpPr>
        <p:spPr>
          <a:xfrm>
            <a:off x="0" y="152400"/>
            <a:ext cx="9144000" cy="1524000"/>
          </a:xfrm>
          <a:noFill/>
        </p:spPr>
        <p:txBody>
          <a:bodyPr>
            <a:noAutofit/>
          </a:bodyPr>
          <a:lstStyle/>
          <a:p>
            <a:pPr algn="ctr"/>
            <a:r>
              <a:rPr lang="en-US" sz="3200" b="1" dirty="0" smtClean="0">
                <a:effectLst>
                  <a:outerShdw blurRad="38100" dist="38100" dir="2700000" algn="tl">
                    <a:srgbClr val="000000">
                      <a:alpha val="43137"/>
                    </a:srgbClr>
                  </a:outerShdw>
                </a:effectLst>
              </a:rPr>
              <a:t>Take </a:t>
            </a:r>
            <a:r>
              <a:rPr lang="en-US" sz="3200" b="1" dirty="0">
                <a:effectLst>
                  <a:outerShdw blurRad="38100" dist="38100" dir="2700000" algn="tl">
                    <a:srgbClr val="000000">
                      <a:alpha val="43137"/>
                    </a:srgbClr>
                  </a:outerShdw>
                </a:effectLst>
              </a:rPr>
              <a:t>the anointing oil and anoint the tabernacle and everything in it; consecrate it and all its furnishings, and it will be holy</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7" name="Picture 4" descr="http://www.bigredoil.ca/images/oil_splash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570914">
            <a:off x="-173728" y="2218743"/>
            <a:ext cx="2361451" cy="18742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mishkanministries.org/images/abo2.jpg"/>
          <p:cNvPicPr>
            <a:picLocks noChangeAspect="1" noChangeArrowheads="1"/>
          </p:cNvPicPr>
          <p:nvPr/>
        </p:nvPicPr>
        <p:blipFill>
          <a:blip r:embed="rId2" cstate="print"/>
          <a:srcRect/>
          <a:stretch>
            <a:fillRect/>
          </a:stretch>
        </p:blipFill>
        <p:spPr bwMode="auto">
          <a:xfrm>
            <a:off x="0" y="-261417"/>
            <a:ext cx="9144000" cy="7119418"/>
          </a:xfrm>
          <a:prstGeom prst="rect">
            <a:avLst/>
          </a:prstGeom>
          <a:noFill/>
        </p:spPr>
      </p:pic>
      <p:sp>
        <p:nvSpPr>
          <p:cNvPr id="2" name="Title 1"/>
          <p:cNvSpPr>
            <a:spLocks noGrp="1"/>
          </p:cNvSpPr>
          <p:nvPr>
            <p:ph type="title"/>
          </p:nvPr>
        </p:nvSpPr>
        <p:spPr>
          <a:xfrm>
            <a:off x="457200" y="0"/>
            <a:ext cx="8229600" cy="1600200"/>
          </a:xfrm>
        </p:spPr>
        <p:txBody>
          <a:bodyPr>
            <a:noAutofit/>
          </a:bodyPr>
          <a:lstStyle/>
          <a:p>
            <a:pPr algn="ctr"/>
            <a:r>
              <a:rPr lang="en-US" sz="3200" b="1" dirty="0" smtClean="0">
                <a:solidFill>
                  <a:schemeClr val="bg1"/>
                </a:solidFill>
                <a:effectLst>
                  <a:outerShdw blurRad="38100" dist="38100" dir="2700000" algn="tl">
                    <a:srgbClr val="000000">
                      <a:alpha val="43137"/>
                    </a:srgbClr>
                  </a:outerShdw>
                </a:effectLst>
              </a:rPr>
              <a:t>Then </a:t>
            </a:r>
            <a:r>
              <a:rPr lang="en-US" sz="3200" b="1" dirty="0">
                <a:solidFill>
                  <a:schemeClr val="bg1"/>
                </a:solidFill>
                <a:effectLst>
                  <a:outerShdw blurRad="38100" dist="38100" dir="2700000" algn="tl">
                    <a:srgbClr val="000000">
                      <a:alpha val="43137"/>
                    </a:srgbClr>
                  </a:outerShdw>
                </a:effectLst>
              </a:rPr>
              <a:t>anoint the altar of burnt offering and all its utensils; consecrate the altar, and it will be most holy. </a:t>
            </a:r>
          </a:p>
        </p:txBody>
      </p:sp>
      <p:pic>
        <p:nvPicPr>
          <p:cNvPr id="4" name="Picture 4" descr="http://www.bigredoil.ca/images/oil_splash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570914">
            <a:off x="4013071" y="1947512"/>
            <a:ext cx="2123195" cy="16851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john1715.com/images/John_The_Baptist/8_3_laver.jpg"/>
          <p:cNvPicPr>
            <a:picLocks noChangeAspect="1" noChangeArrowheads="1"/>
          </p:cNvPicPr>
          <p:nvPr/>
        </p:nvPicPr>
        <p:blipFill>
          <a:blip r:embed="rId2" cstate="print"/>
          <a:srcRect/>
          <a:stretch>
            <a:fillRect/>
          </a:stretch>
        </p:blipFill>
        <p:spPr bwMode="auto">
          <a:xfrm>
            <a:off x="0" y="-13066"/>
            <a:ext cx="9144000" cy="6871066"/>
          </a:xfrm>
          <a:prstGeom prst="rect">
            <a:avLst/>
          </a:prstGeom>
          <a:noFill/>
        </p:spPr>
      </p:pic>
      <p:sp>
        <p:nvSpPr>
          <p:cNvPr id="2" name="Title 1"/>
          <p:cNvSpPr>
            <a:spLocks noGrp="1"/>
          </p:cNvSpPr>
          <p:nvPr>
            <p:ph type="title"/>
          </p:nvPr>
        </p:nvSpPr>
        <p:spPr>
          <a:xfrm>
            <a:off x="304800" y="5608638"/>
            <a:ext cx="8458200" cy="1249362"/>
          </a:xfrm>
        </p:spPr>
        <p:txBody>
          <a:bodyPr>
            <a:noAutofit/>
          </a:bodyPr>
          <a:lstStyle/>
          <a:p>
            <a:pPr algn="ctr"/>
            <a:r>
              <a:rPr lang="en-US" sz="4000" b="1" dirty="0" smtClean="0">
                <a:effectLst>
                  <a:outerShdw blurRad="38100" dist="38100" dir="2700000" algn="tl">
                    <a:srgbClr val="000000">
                      <a:alpha val="43137"/>
                    </a:srgbClr>
                  </a:outerShdw>
                </a:effectLst>
              </a:rPr>
              <a:t>Anoint </a:t>
            </a:r>
            <a:r>
              <a:rPr lang="en-US" sz="4000" b="1" dirty="0">
                <a:effectLst>
                  <a:outerShdw blurRad="38100" dist="38100" dir="2700000" algn="tl">
                    <a:srgbClr val="000000">
                      <a:alpha val="43137"/>
                    </a:srgbClr>
                  </a:outerShdw>
                </a:effectLst>
              </a:rPr>
              <a:t>the basin and its stand and consecrate them</a:t>
            </a:r>
            <a:r>
              <a:rPr lang="en-US"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p:txBody>
      </p:sp>
      <p:pic>
        <p:nvPicPr>
          <p:cNvPr id="5" name="Picture 4" descr="http://www.bigredoil.ca/images/oil_splash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570914">
            <a:off x="1791549" y="470865"/>
            <a:ext cx="2000628" cy="158789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www.lds.org/scriptures/bc/scriptures/ot/ex/28/images/015-015-moses-gives-aaron-the-priesthood-full.jpg?download=tru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77" y="-152400"/>
            <a:ext cx="9669777" cy="7162800"/>
          </a:xfrm>
          <a:prstGeom prst="rect">
            <a:avLst/>
          </a:prstGeom>
          <a:noFill/>
        </p:spPr>
      </p:pic>
      <p:sp>
        <p:nvSpPr>
          <p:cNvPr id="2" name="Title 1"/>
          <p:cNvSpPr>
            <a:spLocks noGrp="1"/>
          </p:cNvSpPr>
          <p:nvPr>
            <p:ph type="title"/>
          </p:nvPr>
        </p:nvSpPr>
        <p:spPr>
          <a:xfrm>
            <a:off x="5181600" y="152400"/>
            <a:ext cx="3962400" cy="5791200"/>
          </a:xfrm>
        </p:spPr>
        <p:txBody>
          <a:bodyPr>
            <a:noAutofit/>
          </a:bodyPr>
          <a:lstStyle/>
          <a:p>
            <a:pPr algn="ctr"/>
            <a:r>
              <a:rPr lang="en-US" sz="3400" b="1" dirty="0" smtClean="0">
                <a:solidFill>
                  <a:schemeClr val="bg1"/>
                </a:solidFill>
                <a:effectLst>
                  <a:outerShdw blurRad="38100" dist="38100" dir="2700000" algn="tl">
                    <a:srgbClr val="000000">
                      <a:alpha val="43137"/>
                    </a:srgbClr>
                  </a:outerShdw>
                </a:effectLst>
              </a:rPr>
              <a:t>“Bring </a:t>
            </a:r>
            <a:r>
              <a:rPr lang="en-US" sz="3400" b="1" dirty="0">
                <a:solidFill>
                  <a:schemeClr val="bg1"/>
                </a:solidFill>
                <a:effectLst>
                  <a:outerShdw blurRad="38100" dist="38100" dir="2700000" algn="tl">
                    <a:srgbClr val="000000">
                      <a:alpha val="43137"/>
                    </a:srgbClr>
                  </a:outerShdw>
                </a:effectLst>
              </a:rPr>
              <a:t>Aaron and his sons to the entrance to the tent of meeting and wash them with water. </a:t>
            </a:r>
            <a:r>
              <a:rPr lang="en-US" sz="3400" b="1" dirty="0" smtClean="0">
                <a:solidFill>
                  <a:schemeClr val="bg1"/>
                </a:solidFill>
                <a:effectLst>
                  <a:outerShdw blurRad="38100" dist="38100" dir="2700000" algn="tl">
                    <a:srgbClr val="000000">
                      <a:alpha val="43137"/>
                    </a:srgbClr>
                  </a:outerShdw>
                </a:effectLst>
              </a:rPr>
              <a:t>Then </a:t>
            </a:r>
            <a:r>
              <a:rPr lang="en-US" sz="3400" b="1" dirty="0">
                <a:solidFill>
                  <a:schemeClr val="bg1"/>
                </a:solidFill>
                <a:effectLst>
                  <a:outerShdw blurRad="38100" dist="38100" dir="2700000" algn="tl">
                    <a:srgbClr val="000000">
                      <a:alpha val="43137"/>
                    </a:srgbClr>
                  </a:outerShdw>
                </a:effectLst>
              </a:rPr>
              <a:t>dress Aaron in the sacred garments, anoint him and consecrate him so he may serve me as priest</a:t>
            </a:r>
            <a:r>
              <a:rPr lang="en-US" sz="3400" b="1" dirty="0" smtClean="0">
                <a:solidFill>
                  <a:schemeClr val="bg1"/>
                </a:solidFill>
                <a:effectLst>
                  <a:outerShdw blurRad="38100" dist="38100" dir="2700000" algn="tl">
                    <a:srgbClr val="000000">
                      <a:alpha val="43137"/>
                    </a:srgbClr>
                  </a:outerShdw>
                </a:effectLst>
              </a:rPr>
              <a:t>.</a:t>
            </a:r>
            <a:endParaRPr lang="en-US" sz="3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www.lds.org/scriptures/bc/scriptures/ot/ex/28/images/015-015-moses-gives-aaron-the-priesthood-full.jpg?download=tru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77" y="-152400"/>
            <a:ext cx="9669777" cy="7162800"/>
          </a:xfrm>
          <a:prstGeom prst="rect">
            <a:avLst/>
          </a:prstGeom>
          <a:noFill/>
        </p:spPr>
      </p:pic>
      <p:sp>
        <p:nvSpPr>
          <p:cNvPr id="2" name="Title 1"/>
          <p:cNvSpPr>
            <a:spLocks noGrp="1"/>
          </p:cNvSpPr>
          <p:nvPr>
            <p:ph type="title"/>
          </p:nvPr>
        </p:nvSpPr>
        <p:spPr>
          <a:xfrm>
            <a:off x="5181600" y="152400"/>
            <a:ext cx="3962400" cy="6172200"/>
          </a:xfrm>
        </p:spPr>
        <p:txBody>
          <a:bodyPr>
            <a:noAutofit/>
          </a:bodyPr>
          <a:lstStyle/>
          <a:p>
            <a:pPr algn="ctr"/>
            <a:r>
              <a:rPr lang="en-US" sz="3300" b="1" dirty="0" smtClean="0">
                <a:solidFill>
                  <a:schemeClr val="bg1"/>
                </a:solidFill>
                <a:effectLst>
                  <a:outerShdw blurRad="38100" dist="38100" dir="2700000" algn="tl">
                    <a:srgbClr val="000000">
                      <a:alpha val="43137"/>
                    </a:srgbClr>
                  </a:outerShdw>
                </a:effectLst>
              </a:rPr>
              <a:t>Bring his sons and dress them in tunics. Anoint them just as you anointed their father, so they may serve me as priests. Their anointing will be to a priesthood that will continue throughout their generations.</a:t>
            </a:r>
            <a:endParaRPr lang="en-US" sz="33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furlongteam.com/assets/uploads/2013/11/checklis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8125" cy="6858000"/>
          </a:xfrm>
          <a:prstGeom prst="rect">
            <a:avLst/>
          </a:prstGeom>
          <a:noFill/>
        </p:spPr>
      </p:pic>
      <p:sp>
        <p:nvSpPr>
          <p:cNvPr id="2" name="Title 1"/>
          <p:cNvSpPr>
            <a:spLocks noGrp="1"/>
          </p:cNvSpPr>
          <p:nvPr>
            <p:ph type="title"/>
          </p:nvPr>
        </p:nvSpPr>
        <p:spPr>
          <a:xfrm>
            <a:off x="4343400" y="3657600"/>
            <a:ext cx="4572000" cy="2514600"/>
          </a:xfrm>
        </p:spPr>
        <p:txBody>
          <a:bodyPr>
            <a:noAutofit/>
          </a:bodyPr>
          <a:lstStyle/>
          <a:p>
            <a:pPr algn="ctr"/>
            <a:r>
              <a:rPr lang="en-US" sz="4000" b="1" dirty="0" smtClean="0">
                <a:solidFill>
                  <a:schemeClr val="bg1"/>
                </a:solidFill>
                <a:effectLst>
                  <a:outerShdw blurRad="38100" dist="38100" dir="2700000" algn="tl">
                    <a:srgbClr val="000000">
                      <a:alpha val="43137"/>
                    </a:srgbClr>
                  </a:outerShdw>
                </a:effectLst>
              </a:rPr>
              <a:t>Moses </a:t>
            </a:r>
            <a:r>
              <a:rPr lang="en-US" sz="4000" b="1" dirty="0">
                <a:solidFill>
                  <a:schemeClr val="bg1"/>
                </a:solidFill>
                <a:effectLst>
                  <a:outerShdw blurRad="38100" dist="38100" dir="2700000" algn="tl">
                    <a:srgbClr val="000000">
                      <a:alpha val="43137"/>
                    </a:srgbClr>
                  </a:outerShdw>
                </a:effectLst>
              </a:rPr>
              <a:t>did everything just as the </a:t>
            </a:r>
            <a:r>
              <a:rPr lang="en-US" sz="4000" b="1" cap="small" dirty="0">
                <a:solidFill>
                  <a:schemeClr val="bg1"/>
                </a:solidFill>
                <a:effectLst>
                  <a:outerShdw blurRad="38100" dist="38100" dir="2700000" algn="tl">
                    <a:srgbClr val="000000">
                      <a:alpha val="43137"/>
                    </a:srgbClr>
                  </a:outerShdw>
                </a:effectLst>
              </a:rPr>
              <a:t>Lord</a:t>
            </a:r>
            <a:r>
              <a:rPr lang="en-US" sz="4000" b="1" dirty="0">
                <a:solidFill>
                  <a:schemeClr val="bg1"/>
                </a:solidFill>
                <a:effectLst>
                  <a:outerShdw blurRad="38100" dist="38100" dir="2700000" algn="tl">
                    <a:srgbClr val="000000">
                      <a:alpha val="43137"/>
                    </a:srgbClr>
                  </a:outerShdw>
                </a:effectLst>
              </a:rPr>
              <a:t> commanded him</a:t>
            </a:r>
            <a:r>
              <a:rPr lang="en-US" sz="4000" b="1" dirty="0" smtClean="0">
                <a:solidFill>
                  <a:schemeClr val="bg1"/>
                </a:solidFill>
                <a:effectLst>
                  <a:outerShdw blurRad="38100" dist="38100" dir="2700000" algn="tl">
                    <a:srgbClr val="000000">
                      <a:alpha val="43137"/>
                    </a:srgbClr>
                  </a:outerShdw>
                </a:effectLst>
              </a:rPr>
              <a:t>.</a:t>
            </a:r>
            <a:endParaRPr lang="en-US" sz="4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rgbClr val="99FF33"/>
                </a:solidFill>
                <a:effectLst>
                  <a:outerShdw blurRad="38100" dist="38100" dir="2700000" algn="tl">
                    <a:srgbClr val="000000">
                      <a:alpha val="43137"/>
                    </a:srgbClr>
                  </a:outerShdw>
                </a:effectLst>
              </a:rPr>
              <a:t>So </a:t>
            </a:r>
            <a:r>
              <a:rPr lang="en-US" sz="3200" b="1" dirty="0">
                <a:solidFill>
                  <a:srgbClr val="99FF33"/>
                </a:solidFill>
                <a:effectLst>
                  <a:outerShdw blurRad="38100" dist="38100" dir="2700000" algn="tl">
                    <a:srgbClr val="000000">
                      <a:alpha val="43137"/>
                    </a:srgbClr>
                  </a:outerShdw>
                </a:effectLst>
              </a:rPr>
              <a:t>the tabernacle was set up on the first day of the first month in the second year</a:t>
            </a:r>
            <a:r>
              <a:rPr lang="en-US" sz="3200" b="1" dirty="0" smtClean="0">
                <a:solidFill>
                  <a:srgbClr val="99FF33"/>
                </a:solidFill>
                <a:effectLst>
                  <a:outerShdw blurRad="38100" dist="38100" dir="2700000" algn="tl">
                    <a:srgbClr val="000000">
                      <a:alpha val="43137"/>
                    </a:srgbClr>
                  </a:outerShdw>
                </a:effectLst>
              </a:rPr>
              <a:t>.</a:t>
            </a:r>
            <a:endParaRPr lang="en-US" sz="3200" b="1" dirty="0">
              <a:solidFill>
                <a:srgbClr val="99FF33"/>
              </a:solidFill>
              <a:effectLst>
                <a:outerShdw blurRad="38100" dist="38100" dir="2700000" algn="tl">
                  <a:srgbClr val="000000">
                    <a:alpha val="43137"/>
                  </a:srgbClr>
                </a:outerShdw>
              </a:effectLst>
            </a:endParaRPr>
          </a:p>
        </p:txBody>
      </p:sp>
      <p:pic>
        <p:nvPicPr>
          <p:cNvPr id="16388" name="Picture 4" descr="http://1.bp.blogspot.com/-fsNWlgd23y8/UFeHdMdXpgI/AAAAAAAAAKk/AKiAy9ci-58/s1600/1st+month.jpg"/>
          <p:cNvPicPr>
            <a:picLocks noChangeAspect="1" noChangeArrowheads="1"/>
          </p:cNvPicPr>
          <p:nvPr/>
        </p:nvPicPr>
        <p:blipFill>
          <a:blip r:embed="rId2" cstate="print"/>
          <a:srcRect/>
          <a:stretch>
            <a:fillRect/>
          </a:stretch>
        </p:blipFill>
        <p:spPr bwMode="auto">
          <a:xfrm>
            <a:off x="1600200" y="1752600"/>
            <a:ext cx="5981700" cy="3810000"/>
          </a:xfrm>
          <a:prstGeom prst="rect">
            <a:avLst/>
          </a:prstGeom>
          <a:noFill/>
        </p:spPr>
      </p:pic>
      <p:pic>
        <p:nvPicPr>
          <p:cNvPr id="16386" name="Picture 2" descr="https://encrypted-tbn2.gstatic.com/images?q=tbn:ANd9GcRL-EN2N33mSuSQ_pyMxx-aKUpLjOvEVnhl65-8eR3qwFMbtSNWx6AENA"/>
          <p:cNvPicPr>
            <a:picLocks noChangeAspect="1" noChangeArrowheads="1"/>
          </p:cNvPicPr>
          <p:nvPr/>
        </p:nvPicPr>
        <p:blipFill>
          <a:blip r:embed="rId3" cstate="print"/>
          <a:srcRect/>
          <a:stretch>
            <a:fillRect/>
          </a:stretch>
        </p:blipFill>
        <p:spPr bwMode="auto">
          <a:xfrm>
            <a:off x="533400" y="3962400"/>
            <a:ext cx="2747962" cy="2314074"/>
          </a:xfrm>
          <a:prstGeom prst="rect">
            <a:avLst/>
          </a:prstGeom>
          <a:noFill/>
        </p:spPr>
      </p:pic>
      <p:pic>
        <p:nvPicPr>
          <p:cNvPr id="16390" name="Picture 6" descr="http://otp.colostate.edu/Data/Sites/1/skins/OTP2014/img/year2.png"/>
          <p:cNvPicPr>
            <a:picLocks noChangeAspect="1" noChangeArrowheads="1"/>
          </p:cNvPicPr>
          <p:nvPr/>
        </p:nvPicPr>
        <p:blipFill>
          <a:blip r:embed="rId4" cstate="email">
            <a:extLst>
              <a:ext uri="{28A0092B-C50C-407E-A947-70E740481C1C}">
                <a14:useLocalDpi xmlns:a14="http://schemas.microsoft.com/office/drawing/2010/main"/>
              </a:ext>
            </a:extLst>
          </a:blip>
          <a:srcRect r="31250"/>
          <a:stretch>
            <a:fillRect/>
          </a:stretch>
        </p:blipFill>
        <p:spPr bwMode="auto">
          <a:xfrm>
            <a:off x="3352800" y="3733800"/>
            <a:ext cx="4191000" cy="24765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scontent-b-ord.xx.fbcdn.net/hphotos-xap1/v/t1.0-9/10922650_10205109283505545_4420778273820937741_n.jpg?oh=4c31fc541df4704f82c57eb97b960940&amp;oe=556B99AF"/>
          <p:cNvPicPr>
            <a:picLocks noChangeAspect="1" noChangeArrowheads="1"/>
          </p:cNvPicPr>
          <p:nvPr/>
        </p:nvPicPr>
        <p:blipFill>
          <a:blip r:embed="rId2" cstate="print"/>
          <a:srcRect/>
          <a:stretch>
            <a:fillRect/>
          </a:stretch>
        </p:blipFill>
        <p:spPr bwMode="auto">
          <a:xfrm>
            <a:off x="-152400" y="-1"/>
            <a:ext cx="9144000" cy="6858001"/>
          </a:xfrm>
          <a:prstGeom prst="rect">
            <a:avLst/>
          </a:prstGeom>
          <a:noFill/>
        </p:spPr>
      </p:pic>
      <p:sp>
        <p:nvSpPr>
          <p:cNvPr id="2" name="Title 1"/>
          <p:cNvSpPr>
            <a:spLocks noGrp="1"/>
          </p:cNvSpPr>
          <p:nvPr>
            <p:ph type="title"/>
          </p:nvPr>
        </p:nvSpPr>
        <p:spPr>
          <a:xfrm>
            <a:off x="457200" y="0"/>
            <a:ext cx="8229600" cy="1477962"/>
          </a:xfrm>
          <a:solidFill>
            <a:schemeClr val="accent1">
              <a:lumMod val="75000"/>
            </a:schemeClr>
          </a:solidFill>
        </p:spPr>
        <p:txBody>
          <a:bodyPr>
            <a:noAutofit/>
          </a:bodyPr>
          <a:lstStyle/>
          <a:p>
            <a:pPr algn="ctr"/>
            <a:r>
              <a:rPr lang="en-US" sz="3200" b="1" dirty="0" smtClean="0">
                <a:effectLst>
                  <a:outerShdw blurRad="38100" dist="38100" dir="2700000" algn="tl">
                    <a:srgbClr val="000000">
                      <a:alpha val="43137"/>
                    </a:srgbClr>
                  </a:outerShdw>
                </a:effectLst>
              </a:rPr>
              <a:t>When </a:t>
            </a:r>
            <a:r>
              <a:rPr lang="en-US" sz="3200" b="1" dirty="0">
                <a:effectLst>
                  <a:outerShdw blurRad="38100" dist="38100" dir="2700000" algn="tl">
                    <a:srgbClr val="000000">
                      <a:alpha val="43137"/>
                    </a:srgbClr>
                  </a:outerShdw>
                </a:effectLst>
              </a:rPr>
              <a:t>Moses set up the tabernacle, he put the bases in place, erected the frames, inserted the crossbars and set up the posts</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freedomtogrowblog.files.wordpress.com/2013/03/r1-02001-00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820025" cy="5276851"/>
          </a:xfrm>
          <a:prstGeom prst="rect">
            <a:avLst/>
          </a:prstGeom>
          <a:noFill/>
        </p:spPr>
      </p:pic>
      <p:sp>
        <p:nvSpPr>
          <p:cNvPr id="2" name="Title 1"/>
          <p:cNvSpPr>
            <a:spLocks noGrp="1"/>
          </p:cNvSpPr>
          <p:nvPr>
            <p:ph type="title"/>
          </p:nvPr>
        </p:nvSpPr>
        <p:spPr>
          <a:xfrm>
            <a:off x="533400" y="5532438"/>
            <a:ext cx="8229600" cy="1325562"/>
          </a:xfrm>
        </p:spPr>
        <p:txBody>
          <a:bodyPr>
            <a:noAutofit/>
          </a:bodyPr>
          <a:lstStyle/>
          <a:p>
            <a:pPr algn="l"/>
            <a:r>
              <a:rPr lang="en-US" sz="3200" b="1" dirty="0" smtClean="0">
                <a:effectLst>
                  <a:outerShdw blurRad="38100" dist="38100" dir="2700000" algn="tl">
                    <a:srgbClr val="000000">
                      <a:alpha val="43137"/>
                    </a:srgbClr>
                  </a:outerShdw>
                </a:effectLst>
              </a:rPr>
              <a:t>Then </a:t>
            </a:r>
            <a:r>
              <a:rPr lang="en-US" sz="3200" b="1" dirty="0">
                <a:effectLst>
                  <a:outerShdw blurRad="38100" dist="38100" dir="2700000" algn="tl">
                    <a:srgbClr val="000000">
                      <a:alpha val="43137"/>
                    </a:srgbClr>
                  </a:outerShdw>
                </a:effectLst>
              </a:rPr>
              <a:t>he spread the tent over the tabernacle and put the covering over the tent, as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commanded him</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77962"/>
          </a:xfrm>
        </p:spPr>
        <p:txBody>
          <a:bodyPr>
            <a:noAutofit/>
          </a:bodyPr>
          <a:lstStyle/>
          <a:p>
            <a:pPr algn="ctr"/>
            <a:r>
              <a:rPr lang="en-US" sz="3200" b="1" dirty="0" smtClean="0">
                <a:effectLst>
                  <a:outerShdw blurRad="38100" dist="38100" dir="2700000" algn="tl">
                    <a:srgbClr val="000000">
                      <a:alpha val="43137"/>
                    </a:srgbClr>
                  </a:outerShdw>
                </a:effectLst>
              </a:rPr>
              <a:t>He </a:t>
            </a:r>
            <a:r>
              <a:rPr lang="en-US" sz="3200" b="1" dirty="0">
                <a:effectLst>
                  <a:outerShdw blurRad="38100" dist="38100" dir="2700000" algn="tl">
                    <a:srgbClr val="000000">
                      <a:alpha val="43137"/>
                    </a:srgbClr>
                  </a:outerShdw>
                </a:effectLst>
              </a:rPr>
              <a:t>took the tablets of the covenant law and placed them in the ark, attached the poles to the ark and put the atonement cover over it</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13314" name="Picture 2" descr="http://sothl.com/wp-content/uploads/2013/12/Ark-of-the-Covenant-Content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81149"/>
            <a:ext cx="8115300" cy="52768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None/>
            </a:pPr>
            <a:endParaRPr lang="en-US" dirty="0" smtClean="0"/>
          </a:p>
          <a:p>
            <a:pPr algn="ctr">
              <a:buNone/>
            </a:pPr>
            <a:r>
              <a:rPr lang="en-US" sz="4400" dirty="0" smtClean="0"/>
              <a:t>“Then the Lord said:  ‘I am making a covenant with you.  Before all your people I will do wonders never before done in any nation in all the world.’”</a:t>
            </a:r>
            <a:endParaRPr lang="en-US" sz="4400" dirty="0"/>
          </a:p>
        </p:txBody>
      </p:sp>
      <p:sp>
        <p:nvSpPr>
          <p:cNvPr id="2" name="Title 1"/>
          <p:cNvSpPr>
            <a:spLocks noGrp="1"/>
          </p:cNvSpPr>
          <p:nvPr>
            <p:ph type="title"/>
          </p:nvPr>
        </p:nvSpPr>
        <p:spPr/>
        <p:txBody>
          <a:bodyPr>
            <a:noAutofit/>
          </a:bodyPr>
          <a:lstStyle/>
          <a:p>
            <a:pPr algn="ctr"/>
            <a:r>
              <a:rPr lang="en-US" sz="7200" b="1" dirty="0" smtClean="0">
                <a:solidFill>
                  <a:schemeClr val="tx1"/>
                </a:solidFill>
                <a:effectLst>
                  <a:outerShdw blurRad="38100" dist="38100" dir="2700000" algn="tl">
                    <a:srgbClr val="000000">
                      <a:alpha val="43137"/>
                    </a:srgbClr>
                  </a:outerShdw>
                </a:effectLst>
                <a:latin typeface="Arial Black" pitchFamily="34" charset="0"/>
              </a:rPr>
              <a:t>Exodus 34:10a</a:t>
            </a:r>
            <a:endParaRPr lang="en-US" sz="7200" dirty="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thisrollercoastercalledlife.com/wp-content/uploads/2011/01/img_07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8125" cy="6858000"/>
          </a:xfrm>
          <a:prstGeom prst="rect">
            <a:avLst/>
          </a:prstGeom>
          <a:noFill/>
        </p:spPr>
      </p:pic>
      <p:sp>
        <p:nvSpPr>
          <p:cNvPr id="2" name="Title 1"/>
          <p:cNvSpPr>
            <a:spLocks noGrp="1"/>
          </p:cNvSpPr>
          <p:nvPr>
            <p:ph type="title"/>
          </p:nvPr>
        </p:nvSpPr>
        <p:spPr>
          <a:xfrm>
            <a:off x="304800" y="304800"/>
            <a:ext cx="2743200" cy="6324600"/>
          </a:xfrm>
          <a:solidFill>
            <a:srgbClr val="7030A0"/>
          </a:solidFill>
        </p:spPr>
        <p:txBody>
          <a:bodyPr>
            <a:noAutofit/>
          </a:bodyPr>
          <a:lstStyle/>
          <a:p>
            <a:pPr algn="l"/>
            <a:r>
              <a:rPr lang="en-US" sz="3200" b="1" dirty="0" smtClean="0">
                <a:effectLst>
                  <a:outerShdw blurRad="38100" dist="38100" dir="2700000" algn="tl">
                    <a:srgbClr val="000000">
                      <a:alpha val="43137"/>
                    </a:srgbClr>
                  </a:outerShdw>
                </a:effectLst>
              </a:rPr>
              <a:t>Then </a:t>
            </a:r>
            <a:r>
              <a:rPr lang="en-US" sz="3200" b="1" dirty="0">
                <a:effectLst>
                  <a:outerShdw blurRad="38100" dist="38100" dir="2700000" algn="tl">
                    <a:srgbClr val="000000">
                      <a:alpha val="43137"/>
                    </a:srgbClr>
                  </a:outerShdw>
                </a:effectLst>
              </a:rPr>
              <a:t>he brought the ark into the tabernacle and hung the shielding curtain and shielded the ark of the covenant law, as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commanded him</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858962"/>
          </a:xfrm>
        </p:spPr>
        <p:txBody>
          <a:bodyPr>
            <a:noAutofit/>
          </a:bodyPr>
          <a:lstStyle/>
          <a:p>
            <a:pPr algn="l"/>
            <a:r>
              <a:rPr lang="en-US" sz="3200" b="1" dirty="0" smtClean="0">
                <a:effectLst>
                  <a:outerShdw blurRad="38100" dist="38100" dir="2700000" algn="tl">
                    <a:srgbClr val="000000">
                      <a:alpha val="43137"/>
                    </a:srgbClr>
                  </a:outerShdw>
                </a:effectLst>
              </a:rPr>
              <a:t>Moses </a:t>
            </a:r>
            <a:r>
              <a:rPr lang="en-US" sz="3200" b="1" dirty="0">
                <a:effectLst>
                  <a:outerShdw blurRad="38100" dist="38100" dir="2700000" algn="tl">
                    <a:srgbClr val="000000">
                      <a:alpha val="43137"/>
                    </a:srgbClr>
                  </a:outerShdw>
                </a:effectLst>
              </a:rPr>
              <a:t>placed the table in the tent of meeting on the north side of the tabernacle outside the curtain </a:t>
            </a:r>
            <a:r>
              <a:rPr lang="en-US" sz="3200" b="1" dirty="0" smtClean="0">
                <a:effectLst>
                  <a:outerShdw blurRad="38100" dist="38100" dir="2700000" algn="tl">
                    <a:srgbClr val="000000">
                      <a:alpha val="43137"/>
                    </a:srgbClr>
                  </a:outerShdw>
                </a:effectLst>
              </a:rPr>
              <a:t>and </a:t>
            </a:r>
            <a:r>
              <a:rPr lang="en-US" sz="3200" b="1" dirty="0">
                <a:effectLst>
                  <a:outerShdw blurRad="38100" dist="38100" dir="2700000" algn="tl">
                    <a:srgbClr val="000000">
                      <a:alpha val="43137"/>
                    </a:srgbClr>
                  </a:outerShdw>
                </a:effectLst>
              </a:rPr>
              <a:t>set out the bread on it before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as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commanded him</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11266" name="Picture 2" descr="http://blogs.bible.org/sites/blogs.bible.org/files/u16599/Holy%20Place_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3020334"/>
            <a:ext cx="7086600" cy="3837666"/>
          </a:xfrm>
          <a:prstGeom prst="rect">
            <a:avLst/>
          </a:prstGeom>
          <a:noFill/>
        </p:spPr>
      </p:pic>
      <p:pic>
        <p:nvPicPr>
          <p:cNvPr id="11268" name="Picture 4" descr="http://www.bjnewlife.org/english/img/tabernacle_image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438400"/>
            <a:ext cx="3200400" cy="2133600"/>
          </a:xfrm>
          <a:prstGeom prst="rect">
            <a:avLst/>
          </a:prstGeom>
          <a:noFill/>
        </p:spPr>
      </p:pic>
      <p:sp>
        <p:nvSpPr>
          <p:cNvPr id="5" name="Right Arrow 4"/>
          <p:cNvSpPr/>
          <p:nvPr/>
        </p:nvSpPr>
        <p:spPr>
          <a:xfrm rot="1032700">
            <a:off x="3087766" y="4030271"/>
            <a:ext cx="4648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858962"/>
          </a:xfrm>
        </p:spPr>
        <p:txBody>
          <a:bodyPr>
            <a:noAutofit/>
          </a:bodyPr>
          <a:lstStyle/>
          <a:p>
            <a:r>
              <a:rPr lang="en-US" sz="3200" b="1" dirty="0" smtClean="0">
                <a:effectLst>
                  <a:outerShdw blurRad="38100" dist="38100" dir="2700000" algn="tl">
                    <a:srgbClr val="000000">
                      <a:alpha val="43137"/>
                    </a:srgbClr>
                  </a:outerShdw>
                </a:effectLst>
              </a:rPr>
              <a:t>He placed the </a:t>
            </a:r>
            <a:r>
              <a:rPr lang="en-US" sz="3200" b="1" dirty="0" err="1" smtClean="0">
                <a:effectLst>
                  <a:outerShdw blurRad="38100" dist="38100" dir="2700000" algn="tl">
                    <a:srgbClr val="000000">
                      <a:alpha val="43137"/>
                    </a:srgbClr>
                  </a:outerShdw>
                </a:effectLst>
              </a:rPr>
              <a:t>lampstand</a:t>
            </a:r>
            <a:r>
              <a:rPr lang="en-US" sz="3200" b="1" dirty="0" smtClean="0">
                <a:effectLst>
                  <a:outerShdw blurRad="38100" dist="38100" dir="2700000" algn="tl">
                    <a:srgbClr val="000000">
                      <a:alpha val="43137"/>
                    </a:srgbClr>
                  </a:outerShdw>
                </a:effectLst>
              </a:rPr>
              <a:t> in the tent of meeting opposite the table on the south side of the tabernacle</a:t>
            </a:r>
            <a:r>
              <a:rPr lang="en-US" sz="3200" b="1" baseline="30000"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and set up the lamps before the </a:t>
            </a:r>
            <a:r>
              <a:rPr lang="en-US" sz="3200" b="1" cap="small" dirty="0" smtClean="0">
                <a:effectLst>
                  <a:outerShdw blurRad="38100" dist="38100" dir="2700000" algn="tl">
                    <a:srgbClr val="000000">
                      <a:alpha val="43137"/>
                    </a:srgbClr>
                  </a:outerShdw>
                </a:effectLst>
              </a:rPr>
              <a:t>Lord</a:t>
            </a:r>
            <a:r>
              <a:rPr lang="en-US" sz="3200" b="1" dirty="0" smtClean="0">
                <a:effectLst>
                  <a:outerShdw blurRad="38100" dist="38100" dir="2700000" algn="tl">
                    <a:srgbClr val="000000">
                      <a:alpha val="43137"/>
                    </a:srgbClr>
                  </a:outerShdw>
                </a:effectLst>
              </a:rPr>
              <a:t>, as the </a:t>
            </a:r>
            <a:r>
              <a:rPr lang="en-US" sz="3200" b="1" cap="small" dirty="0" smtClean="0">
                <a:effectLst>
                  <a:outerShdw blurRad="38100" dist="38100" dir="2700000" algn="tl">
                    <a:srgbClr val="000000">
                      <a:alpha val="43137"/>
                    </a:srgbClr>
                  </a:outerShdw>
                </a:effectLst>
              </a:rPr>
              <a:t>Lord</a:t>
            </a:r>
            <a:r>
              <a:rPr lang="en-US" sz="3200" b="1" dirty="0" smtClean="0">
                <a:effectLst>
                  <a:outerShdw blurRad="38100" dist="38100" dir="2700000" algn="tl">
                    <a:srgbClr val="000000">
                      <a:alpha val="43137"/>
                    </a:srgbClr>
                  </a:outerShdw>
                </a:effectLst>
              </a:rPr>
              <a:t> commanded him.</a:t>
            </a:r>
            <a:endParaRPr lang="en-US" sz="3200" b="1" dirty="0">
              <a:effectLst>
                <a:outerShdw blurRad="38100" dist="38100" dir="2700000" algn="tl">
                  <a:srgbClr val="000000">
                    <a:alpha val="43137"/>
                  </a:srgbClr>
                </a:outerShdw>
              </a:effectLst>
            </a:endParaRPr>
          </a:p>
        </p:txBody>
      </p:sp>
      <p:pic>
        <p:nvPicPr>
          <p:cNvPr id="11266" name="Picture 2" descr="http://blogs.bible.org/sites/blogs.bible.org/files/u16599/Holy%20Place_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3020334"/>
            <a:ext cx="7086600" cy="3837666"/>
          </a:xfrm>
          <a:prstGeom prst="rect">
            <a:avLst/>
          </a:prstGeom>
          <a:noFill/>
        </p:spPr>
      </p:pic>
      <p:pic>
        <p:nvPicPr>
          <p:cNvPr id="48130" name="Picture 2" descr="http://www.iglesiapueblonuevo.es/img/tabernaculo/40.jpg"/>
          <p:cNvPicPr>
            <a:picLocks noChangeAspect="1" noChangeArrowheads="1"/>
          </p:cNvPicPr>
          <p:nvPr/>
        </p:nvPicPr>
        <p:blipFill>
          <a:blip r:embed="rId3" cstate="print"/>
          <a:srcRect/>
          <a:stretch>
            <a:fillRect/>
          </a:stretch>
        </p:blipFill>
        <p:spPr bwMode="auto">
          <a:xfrm>
            <a:off x="228600" y="2438400"/>
            <a:ext cx="2562225" cy="2457451"/>
          </a:xfrm>
          <a:prstGeom prst="rect">
            <a:avLst/>
          </a:prstGeom>
          <a:noFill/>
        </p:spPr>
      </p:pic>
      <p:sp>
        <p:nvSpPr>
          <p:cNvPr id="5" name="Right Arrow 4"/>
          <p:cNvSpPr/>
          <p:nvPr/>
        </p:nvSpPr>
        <p:spPr>
          <a:xfrm rot="1032700" flipV="1">
            <a:off x="2520798" y="4153699"/>
            <a:ext cx="3490632" cy="44522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858962"/>
          </a:xfrm>
        </p:spPr>
        <p:txBody>
          <a:bodyPr>
            <a:noAutofit/>
          </a:bodyPr>
          <a:lstStyle/>
          <a:p>
            <a:r>
              <a:rPr lang="en-US" sz="3200" b="1" dirty="0" smtClean="0">
                <a:effectLst>
                  <a:outerShdw blurRad="38100" dist="38100" dir="2700000" algn="tl">
                    <a:srgbClr val="000000">
                      <a:alpha val="43137"/>
                    </a:srgbClr>
                  </a:outerShdw>
                </a:effectLst>
              </a:rPr>
              <a:t>Moses placed the gold altar in the tent of meeting in front of the curtain and burned fragrant incense on it, as the </a:t>
            </a:r>
            <a:r>
              <a:rPr lang="en-US" sz="3200" b="1" cap="small" dirty="0" smtClean="0">
                <a:effectLst>
                  <a:outerShdw blurRad="38100" dist="38100" dir="2700000" algn="tl">
                    <a:srgbClr val="000000">
                      <a:alpha val="43137"/>
                    </a:srgbClr>
                  </a:outerShdw>
                </a:effectLst>
              </a:rPr>
              <a:t>Lord</a:t>
            </a:r>
            <a:r>
              <a:rPr lang="en-US" sz="3200" b="1" dirty="0" smtClean="0">
                <a:effectLst>
                  <a:outerShdw blurRad="38100" dist="38100" dir="2700000" algn="tl">
                    <a:srgbClr val="000000">
                      <a:alpha val="43137"/>
                    </a:srgbClr>
                  </a:outerShdw>
                </a:effectLst>
              </a:rPr>
              <a:t> commanded him.</a:t>
            </a:r>
            <a:endParaRPr lang="en-US" sz="3200" b="1" dirty="0">
              <a:effectLst>
                <a:outerShdw blurRad="38100" dist="38100" dir="2700000" algn="tl">
                  <a:srgbClr val="000000">
                    <a:alpha val="43137"/>
                  </a:srgbClr>
                </a:outerShdw>
              </a:effectLst>
            </a:endParaRPr>
          </a:p>
        </p:txBody>
      </p:sp>
      <p:pic>
        <p:nvPicPr>
          <p:cNvPr id="11266" name="Picture 2" descr="http://blogs.bible.org/sites/blogs.bible.org/files/u16599/Holy%20Place_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3020334"/>
            <a:ext cx="7086600" cy="3837666"/>
          </a:xfrm>
          <a:prstGeom prst="rect">
            <a:avLst/>
          </a:prstGeom>
          <a:noFill/>
        </p:spPr>
      </p:pic>
      <p:pic>
        <p:nvPicPr>
          <p:cNvPr id="49154" name="Picture 2" descr="http://www.bjnewlife.org/english/img/tabernacle_image1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590800"/>
            <a:ext cx="3200400" cy="2209800"/>
          </a:xfrm>
          <a:prstGeom prst="rect">
            <a:avLst/>
          </a:prstGeom>
          <a:noFill/>
        </p:spPr>
      </p:pic>
      <p:sp>
        <p:nvSpPr>
          <p:cNvPr id="5" name="Right Arrow 4"/>
          <p:cNvSpPr/>
          <p:nvPr/>
        </p:nvSpPr>
        <p:spPr>
          <a:xfrm rot="1032700" flipV="1">
            <a:off x="2379249" y="4275032"/>
            <a:ext cx="2180455" cy="44522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84638"/>
            <a:ext cx="8229600" cy="2773362"/>
          </a:xfrm>
        </p:spPr>
        <p:txBody>
          <a:bodyPr>
            <a:noAutofit/>
          </a:bodyPr>
          <a:lstStyle/>
          <a:p>
            <a:pPr algn="l"/>
            <a:r>
              <a:rPr lang="en-US" sz="3200" b="1" dirty="0" smtClean="0">
                <a:effectLst>
                  <a:outerShdw blurRad="38100" dist="38100" dir="2700000" algn="tl">
                    <a:srgbClr val="000000">
                      <a:alpha val="43137"/>
                    </a:srgbClr>
                  </a:outerShdw>
                </a:effectLst>
              </a:rPr>
              <a:t>Then </a:t>
            </a:r>
            <a:r>
              <a:rPr lang="en-US" sz="3200" b="1" dirty="0">
                <a:effectLst>
                  <a:outerShdw blurRad="38100" dist="38100" dir="2700000" algn="tl">
                    <a:srgbClr val="000000">
                      <a:alpha val="43137"/>
                    </a:srgbClr>
                  </a:outerShdw>
                </a:effectLst>
              </a:rPr>
              <a:t>he put up the curtain at the entrance to the tabernacle. </a:t>
            </a:r>
            <a:r>
              <a:rPr lang="en-US" sz="3200" b="1" dirty="0" smtClean="0">
                <a:effectLst>
                  <a:outerShdw blurRad="38100" dist="38100" dir="2700000" algn="tl">
                    <a:srgbClr val="000000">
                      <a:alpha val="43137"/>
                    </a:srgbClr>
                  </a:outerShdw>
                </a:effectLst>
              </a:rPr>
              <a:t>He </a:t>
            </a:r>
            <a:r>
              <a:rPr lang="en-US" sz="3200" b="1" dirty="0">
                <a:effectLst>
                  <a:outerShdw blurRad="38100" dist="38100" dir="2700000" algn="tl">
                    <a:srgbClr val="000000">
                      <a:alpha val="43137"/>
                    </a:srgbClr>
                  </a:outerShdw>
                </a:effectLst>
              </a:rPr>
              <a:t>set the altar of burnt offering near the entrance to the tabernacle, the tent of meeting, and offered on it burnt offerings and grain offerings, as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commanded him</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8194" name="Picture 2" descr="http://3.bp.blogspot.com/-BetFAzBYPQw/Tsp00FcVVUI/AAAAAAAABwM/cidf08dpm88/s1600/altar+of+burnt+offering.jpg"/>
          <p:cNvPicPr>
            <a:picLocks noChangeAspect="1" noChangeArrowheads="1"/>
          </p:cNvPicPr>
          <p:nvPr/>
        </p:nvPicPr>
        <p:blipFill>
          <a:blip r:embed="rId2" cstate="print"/>
          <a:srcRect/>
          <a:stretch>
            <a:fillRect/>
          </a:stretch>
        </p:blipFill>
        <p:spPr bwMode="auto">
          <a:xfrm>
            <a:off x="1905000" y="0"/>
            <a:ext cx="5105400" cy="386551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28600"/>
            <a:ext cx="3276600" cy="6278562"/>
          </a:xfrm>
        </p:spPr>
        <p:txBody>
          <a:bodyPr>
            <a:noAutofit/>
          </a:bodyPr>
          <a:lstStyle/>
          <a:p>
            <a:pPr algn="l"/>
            <a:r>
              <a:rPr lang="en-US" sz="3200" b="1" dirty="0" smtClean="0">
                <a:effectLst>
                  <a:outerShdw blurRad="38100" dist="38100" dir="2700000" algn="tl">
                    <a:srgbClr val="000000">
                      <a:alpha val="43137"/>
                    </a:srgbClr>
                  </a:outerShdw>
                </a:effectLst>
              </a:rPr>
              <a:t>He </a:t>
            </a:r>
            <a:r>
              <a:rPr lang="en-US" sz="3200" b="1" dirty="0">
                <a:effectLst>
                  <a:outerShdw blurRad="38100" dist="38100" dir="2700000" algn="tl">
                    <a:srgbClr val="000000">
                      <a:alpha val="43137"/>
                    </a:srgbClr>
                  </a:outerShdw>
                </a:effectLst>
              </a:rPr>
              <a:t>placed the basin between the tent of meeting and the altar and put water in it for </a:t>
            </a:r>
            <a:r>
              <a:rPr lang="en-US" sz="3200" b="1" dirty="0" smtClean="0">
                <a:effectLst>
                  <a:outerShdw blurRad="38100" dist="38100" dir="2700000" algn="tl">
                    <a:srgbClr val="000000">
                      <a:alpha val="43137"/>
                    </a:srgbClr>
                  </a:outerShdw>
                </a:effectLst>
              </a:rPr>
              <a:t>washing, and </a:t>
            </a:r>
            <a:r>
              <a:rPr lang="en-US" sz="3200" b="1" dirty="0">
                <a:effectLst>
                  <a:outerShdw blurRad="38100" dist="38100" dir="2700000" algn="tl">
                    <a:srgbClr val="000000">
                      <a:alpha val="43137"/>
                    </a:srgbClr>
                  </a:outerShdw>
                </a:effectLst>
              </a:rPr>
              <a:t>Moses and Aaron and his sons used it to wash their hands and </a:t>
            </a:r>
            <a:r>
              <a:rPr lang="en-US" sz="3200" b="1" dirty="0" smtClean="0">
                <a:effectLst>
                  <a:outerShdw blurRad="38100" dist="38100" dir="2700000" algn="tl">
                    <a:srgbClr val="000000">
                      <a:alpha val="43137"/>
                    </a:srgbClr>
                  </a:outerShdw>
                </a:effectLst>
              </a:rPr>
              <a:t>feet.*</a:t>
            </a:r>
            <a:endParaRPr lang="en-US" sz="3200" b="1" dirty="0">
              <a:effectLst>
                <a:outerShdw blurRad="38100" dist="38100" dir="2700000" algn="tl">
                  <a:srgbClr val="000000">
                    <a:alpha val="43137"/>
                  </a:srgbClr>
                </a:outerShdw>
              </a:effectLst>
            </a:endParaRPr>
          </a:p>
        </p:txBody>
      </p:sp>
      <p:pic>
        <p:nvPicPr>
          <p:cNvPr id="7170" name="Picture 2" descr="http://www.jcpm.com/my%20site/volumeone/outercourt/Priest_at_Basi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14400"/>
            <a:ext cx="5619750" cy="5276851"/>
          </a:xfrm>
          <a:prstGeom prst="rect">
            <a:avLst/>
          </a:prstGeom>
          <a:noFill/>
        </p:spPr>
      </p:pic>
      <p:pic>
        <p:nvPicPr>
          <p:cNvPr id="4" name="Picture 3" descr="http://3.bp.blogspot.com/-O65ZRaDJvF4/T9Gd1IjXltI/AAAAAAAACJ8/4h1VQiYxzsY/s1600/Tabernac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04800"/>
            <a:ext cx="9144000" cy="6088675"/>
          </a:xfrm>
          <a:prstGeom prst="rect">
            <a:avLst/>
          </a:prstGeom>
          <a:noFill/>
        </p:spPr>
      </p:pic>
      <p:sp>
        <p:nvSpPr>
          <p:cNvPr id="5" name="Oval 4"/>
          <p:cNvSpPr/>
          <p:nvPr/>
        </p:nvSpPr>
        <p:spPr>
          <a:xfrm>
            <a:off x="3581400" y="3048000"/>
            <a:ext cx="838200" cy="990600"/>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3756"/>
            <a:ext cx="8229600" cy="1325562"/>
          </a:xfrm>
        </p:spPr>
        <p:txBody>
          <a:bodyPr>
            <a:noAutofit/>
          </a:bodyPr>
          <a:lstStyle/>
          <a:p>
            <a:pPr algn="ctr"/>
            <a:r>
              <a:rPr lang="en-US" sz="3200" b="1" dirty="0" smtClean="0">
                <a:effectLst>
                  <a:outerShdw blurRad="38100" dist="38100" dir="2700000" algn="tl">
                    <a:srgbClr val="000000">
                      <a:alpha val="43137"/>
                    </a:srgbClr>
                  </a:outerShdw>
                </a:effectLst>
              </a:rPr>
              <a:t>They </a:t>
            </a:r>
            <a:r>
              <a:rPr lang="en-US" sz="3200" b="1" dirty="0">
                <a:effectLst>
                  <a:outerShdw blurRad="38100" dist="38100" dir="2700000" algn="tl">
                    <a:srgbClr val="000000">
                      <a:alpha val="43137"/>
                    </a:srgbClr>
                  </a:outerShdw>
                </a:effectLst>
              </a:rPr>
              <a:t>washed whenever they entered the tent of meeting or approached the altar, as the </a:t>
            </a:r>
            <a:r>
              <a:rPr lang="en-US" sz="3200" b="1" cap="small" dirty="0">
                <a:effectLst>
                  <a:outerShdw blurRad="38100" dist="38100" dir="2700000" algn="tl">
                    <a:srgbClr val="000000">
                      <a:alpha val="43137"/>
                    </a:srgbClr>
                  </a:outerShdw>
                </a:effectLst>
              </a:rPr>
              <a:t>Lord</a:t>
            </a:r>
            <a:r>
              <a:rPr lang="en-US" sz="3200" b="1" dirty="0">
                <a:effectLst>
                  <a:outerShdw blurRad="38100" dist="38100" dir="2700000" algn="tl">
                    <a:srgbClr val="000000">
                      <a:alpha val="43137"/>
                    </a:srgbClr>
                  </a:outerShdw>
                </a:effectLst>
              </a:rPr>
              <a:t> commanded Moses</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6146" name="Picture 2" descr="http://ubdavid.org/bibleexploration/light-old-testament/graphics/8-3_laver-daily-for-cleansing.jpg"/>
          <p:cNvPicPr>
            <a:picLocks noChangeAspect="1" noChangeArrowheads="1"/>
          </p:cNvPicPr>
          <p:nvPr/>
        </p:nvPicPr>
        <p:blipFill>
          <a:blip r:embed="rId2" cstate="print"/>
          <a:srcRect/>
          <a:stretch>
            <a:fillRect/>
          </a:stretch>
        </p:blipFill>
        <p:spPr bwMode="auto">
          <a:xfrm>
            <a:off x="685800" y="1712143"/>
            <a:ext cx="7467600" cy="514585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99038"/>
            <a:ext cx="8229600" cy="1858962"/>
          </a:xfrm>
        </p:spPr>
        <p:txBody>
          <a:bodyPr>
            <a:noAutofit/>
          </a:bodyPr>
          <a:lstStyle/>
          <a:p>
            <a:pPr algn="ctr"/>
            <a:r>
              <a:rPr lang="en-US" sz="3200" b="1" dirty="0" smtClean="0">
                <a:effectLst>
                  <a:outerShdw blurRad="38100" dist="38100" dir="2700000" algn="tl">
                    <a:srgbClr val="000000">
                      <a:alpha val="43137"/>
                    </a:srgbClr>
                  </a:outerShdw>
                </a:effectLst>
              </a:rPr>
              <a:t>Then Moses set up the courtyard around the tabernacle and altar and put up the curtain at the entrance to the courtyard. And so Moses finished the work.</a:t>
            </a:r>
            <a:endParaRPr lang="en-US" sz="3200" b="1" dirty="0">
              <a:effectLst>
                <a:outerShdw blurRad="38100" dist="38100" dir="2700000" algn="tl">
                  <a:srgbClr val="000000">
                    <a:alpha val="43137"/>
                  </a:srgbClr>
                </a:outerShdw>
              </a:effectLst>
            </a:endParaRPr>
          </a:p>
        </p:txBody>
      </p:sp>
      <p:pic>
        <p:nvPicPr>
          <p:cNvPr id="5122" name="Picture 2" descr="http://3dtabernacle.com/images/instructions/TabernacleComplete1b.jpg"/>
          <p:cNvPicPr>
            <a:picLocks noChangeAspect="1" noChangeArrowheads="1"/>
          </p:cNvPicPr>
          <p:nvPr/>
        </p:nvPicPr>
        <p:blipFill>
          <a:blip r:embed="rId2" cstate="print"/>
          <a:srcRect/>
          <a:stretch>
            <a:fillRect/>
          </a:stretch>
        </p:blipFill>
        <p:spPr bwMode="auto">
          <a:xfrm>
            <a:off x="1066800" y="0"/>
            <a:ext cx="6858000" cy="4789318"/>
          </a:xfrm>
          <a:prstGeom prst="rect">
            <a:avLst/>
          </a:prstGeom>
          <a:noFill/>
        </p:spPr>
      </p:pic>
      <p:sp>
        <p:nvSpPr>
          <p:cNvPr id="5" name="Down Arrow 4"/>
          <p:cNvSpPr/>
          <p:nvPr/>
        </p:nvSpPr>
        <p:spPr>
          <a:xfrm>
            <a:off x="5029200" y="533400"/>
            <a:ext cx="5334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7534694">
            <a:off x="3991235" y="2629732"/>
            <a:ext cx="5334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1/1b/Holman_The_Tabernacle_in_the_Wildernes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57200"/>
            <a:ext cx="9144000" cy="6736406"/>
          </a:xfrm>
          <a:prstGeom prst="rect">
            <a:avLst/>
          </a:prstGeom>
          <a:noFill/>
        </p:spPr>
      </p:pic>
      <p:sp>
        <p:nvSpPr>
          <p:cNvPr id="2" name="Title 1"/>
          <p:cNvSpPr>
            <a:spLocks noGrp="1"/>
          </p:cNvSpPr>
          <p:nvPr>
            <p:ph type="title"/>
          </p:nvPr>
        </p:nvSpPr>
        <p:spPr>
          <a:xfrm>
            <a:off x="0" y="5562600"/>
            <a:ext cx="9144000" cy="1295400"/>
          </a:xfrm>
          <a:solidFill>
            <a:schemeClr val="accent6">
              <a:lumMod val="50000"/>
            </a:schemeClr>
          </a:solidFill>
        </p:spPr>
        <p:txBody>
          <a:bodyPr anchor="ctr">
            <a:noAutofit/>
          </a:bodyPr>
          <a:lstStyle/>
          <a:p>
            <a:pPr algn="ctr"/>
            <a:r>
              <a:rPr lang="en-US" sz="3200" b="1" dirty="0" smtClean="0">
                <a:effectLst>
                  <a:outerShdw blurRad="38100" dist="38100" dir="2700000" algn="tl">
                    <a:srgbClr val="000000">
                      <a:alpha val="43137"/>
                    </a:srgbClr>
                  </a:outerShdw>
                </a:effectLst>
              </a:rPr>
              <a:t>Then the cloud covered the tent of meeting, and the glory of the </a:t>
            </a:r>
            <a:r>
              <a:rPr lang="en-US" sz="3200" b="1" cap="small" dirty="0" smtClean="0">
                <a:effectLst>
                  <a:outerShdw blurRad="38100" dist="38100" dir="2700000" algn="tl">
                    <a:srgbClr val="000000">
                      <a:alpha val="43137"/>
                    </a:srgbClr>
                  </a:outerShdw>
                </a:effectLst>
              </a:rPr>
              <a:t>Lord</a:t>
            </a:r>
            <a:r>
              <a:rPr lang="en-US" sz="3200" b="1" dirty="0" smtClean="0">
                <a:effectLst>
                  <a:outerShdw blurRad="38100" dist="38100" dir="2700000" algn="tl">
                    <a:srgbClr val="000000">
                      <a:alpha val="43137"/>
                    </a:srgbClr>
                  </a:outerShdw>
                </a:effectLst>
              </a:rPr>
              <a:t> filled the tabernacle.</a:t>
            </a:r>
            <a:endParaRPr lang="en-US"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7800"/>
            <a:ext cx="9144000" cy="1600200"/>
          </a:xfrm>
          <a:solidFill>
            <a:schemeClr val="accent6">
              <a:lumMod val="50000"/>
            </a:schemeClr>
          </a:solidFill>
        </p:spPr>
        <p:txBody>
          <a:bodyPr anchor="ctr">
            <a:noAutofit/>
          </a:bodyPr>
          <a:lstStyle/>
          <a:p>
            <a:pPr algn="ctr"/>
            <a:r>
              <a:rPr lang="en-US" sz="3200" b="1" dirty="0" smtClean="0">
                <a:effectLst>
                  <a:outerShdw blurRad="38100" dist="38100" dir="2700000" algn="tl">
                    <a:srgbClr val="000000">
                      <a:alpha val="43137"/>
                    </a:srgbClr>
                  </a:outerShdw>
                </a:effectLst>
              </a:rPr>
              <a:t>Moses could not enter the tent of meeting because the cloud had settled on it, and the glory of the </a:t>
            </a:r>
            <a:r>
              <a:rPr lang="en-US" sz="3200" b="1" cap="small" dirty="0" smtClean="0">
                <a:effectLst>
                  <a:outerShdw blurRad="38100" dist="38100" dir="2700000" algn="tl">
                    <a:srgbClr val="000000">
                      <a:alpha val="43137"/>
                    </a:srgbClr>
                  </a:outerShdw>
                </a:effectLst>
              </a:rPr>
              <a:t>Lord</a:t>
            </a:r>
            <a:r>
              <a:rPr lang="en-US" sz="3200" b="1" dirty="0" smtClean="0">
                <a:effectLst>
                  <a:outerShdw blurRad="38100" dist="38100" dir="2700000" algn="tl">
                    <a:srgbClr val="000000">
                      <a:alpha val="43137"/>
                    </a:srgbClr>
                  </a:outerShdw>
                </a:effectLst>
              </a:rPr>
              <a:t> filled the tabernacle.</a:t>
            </a:r>
            <a:endParaRPr lang="en-US" sz="3200" b="1" dirty="0">
              <a:effectLst>
                <a:outerShdw blurRad="38100" dist="38100" dir="2700000" algn="tl">
                  <a:srgbClr val="000000">
                    <a:alpha val="43137"/>
                  </a:srgbClr>
                </a:outerShdw>
              </a:effectLst>
            </a:endParaRPr>
          </a:p>
        </p:txBody>
      </p:sp>
      <p:pic>
        <p:nvPicPr>
          <p:cNvPr id="50178" name="Picture 2" descr="http://globetribune.info/wp-content/uploads/2012/06/Tabernacle-Mishkan-Numbers-9-15-23-Cloud-Pillar-of-Smoke-Fire-View-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371314" cy="52673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butterflyjourney.tripod.com/sitebuildercontent/sitebuilderpictures/.pond/tent-tabernacle-israel-picture.jpg.w560h373.jpg"/>
          <p:cNvPicPr>
            <a:picLocks noChangeAspect="1" noChangeArrowheads="1"/>
          </p:cNvPicPr>
          <p:nvPr/>
        </p:nvPicPr>
        <p:blipFill>
          <a:blip r:embed="rId2" cstate="print"/>
          <a:srcRect/>
          <a:stretch>
            <a:fillRect/>
          </a:stretch>
        </p:blipFill>
        <p:spPr bwMode="auto">
          <a:xfrm>
            <a:off x="-686413" y="0"/>
            <a:ext cx="10296195" cy="6858001"/>
          </a:xfrm>
          <a:prstGeom prst="rect">
            <a:avLst/>
          </a:prstGeom>
          <a:noFill/>
        </p:spPr>
      </p:pic>
      <p:sp>
        <p:nvSpPr>
          <p:cNvPr id="2" name="Title 1"/>
          <p:cNvSpPr>
            <a:spLocks noGrp="1"/>
          </p:cNvSpPr>
          <p:nvPr>
            <p:ph type="title"/>
          </p:nvPr>
        </p:nvSpPr>
        <p:spPr>
          <a:xfrm>
            <a:off x="0" y="0"/>
            <a:ext cx="9144000" cy="1477962"/>
          </a:xfrm>
        </p:spPr>
        <p:txBody>
          <a:bodyPr>
            <a:noAutofit/>
          </a:bodyPr>
          <a:lstStyle/>
          <a:p>
            <a:pPr algn="l"/>
            <a:r>
              <a:rPr lang="en-US" sz="3200" b="1" dirty="0" smtClean="0">
                <a:solidFill>
                  <a:schemeClr val="tx2">
                    <a:lumMod val="50000"/>
                  </a:schemeClr>
                </a:solidFill>
                <a:effectLst>
                  <a:outerShdw blurRad="38100" dist="38100" dir="2700000" algn="tl">
                    <a:srgbClr val="000000">
                      <a:alpha val="43137"/>
                    </a:srgbClr>
                  </a:outerShdw>
                </a:effectLst>
              </a:rPr>
              <a:t>Then </a:t>
            </a:r>
            <a:r>
              <a:rPr lang="en-US" sz="3200" b="1" dirty="0">
                <a:solidFill>
                  <a:schemeClr val="tx2">
                    <a:lumMod val="50000"/>
                  </a:schemeClr>
                </a:solidFill>
                <a:effectLst>
                  <a:outerShdw blurRad="38100" dist="38100" dir="2700000" algn="tl">
                    <a:srgbClr val="000000">
                      <a:alpha val="43137"/>
                    </a:srgbClr>
                  </a:outerShdw>
                </a:effectLst>
              </a:rPr>
              <a:t>the </a:t>
            </a:r>
            <a:r>
              <a:rPr lang="en-US" sz="3200" b="1" cap="small" dirty="0">
                <a:solidFill>
                  <a:schemeClr val="tx2">
                    <a:lumMod val="50000"/>
                  </a:schemeClr>
                </a:solidFill>
                <a:effectLst>
                  <a:outerShdw blurRad="38100" dist="38100" dir="2700000" algn="tl">
                    <a:srgbClr val="000000">
                      <a:alpha val="43137"/>
                    </a:srgbClr>
                  </a:outerShdw>
                </a:effectLst>
              </a:rPr>
              <a:t>Lord</a:t>
            </a:r>
            <a:r>
              <a:rPr lang="en-US" sz="3200" b="1" dirty="0">
                <a:solidFill>
                  <a:schemeClr val="tx2">
                    <a:lumMod val="50000"/>
                  </a:schemeClr>
                </a:solidFill>
                <a:effectLst>
                  <a:outerShdw blurRad="38100" dist="38100" dir="2700000" algn="tl">
                    <a:srgbClr val="000000">
                      <a:alpha val="43137"/>
                    </a:srgbClr>
                  </a:outerShdw>
                </a:effectLst>
              </a:rPr>
              <a:t> said to Moses</a:t>
            </a:r>
            <a:r>
              <a:rPr lang="en-US" sz="3200" b="1" dirty="0" smtClean="0">
                <a:solidFill>
                  <a:schemeClr val="tx2">
                    <a:lumMod val="50000"/>
                  </a:schemeClr>
                </a:solidFill>
                <a:effectLst>
                  <a:outerShdw blurRad="38100" dist="38100" dir="2700000" algn="tl">
                    <a:srgbClr val="000000">
                      <a:alpha val="43137"/>
                    </a:srgbClr>
                  </a:outerShdw>
                </a:effectLst>
              </a:rPr>
              <a:t>:</a:t>
            </a:r>
            <a:r>
              <a:rPr lang="en-US" sz="3200" b="1" baseline="30000" dirty="0">
                <a:solidFill>
                  <a:schemeClr val="tx2">
                    <a:lumMod val="50000"/>
                  </a:schemeClr>
                </a:solidFill>
                <a:effectLst>
                  <a:outerShdw blurRad="38100" dist="38100" dir="2700000" algn="tl">
                    <a:srgbClr val="000000">
                      <a:alpha val="43137"/>
                    </a:srgbClr>
                  </a:outerShdw>
                </a:effectLst>
              </a:rPr>
              <a:t> </a:t>
            </a:r>
            <a:r>
              <a:rPr lang="en-US" sz="3200" b="1" dirty="0">
                <a:solidFill>
                  <a:schemeClr val="tx2">
                    <a:lumMod val="50000"/>
                  </a:schemeClr>
                </a:solidFill>
                <a:effectLst>
                  <a:outerShdw blurRad="38100" dist="38100" dir="2700000" algn="tl">
                    <a:srgbClr val="000000">
                      <a:alpha val="43137"/>
                    </a:srgbClr>
                  </a:outerShdw>
                </a:effectLst>
              </a:rPr>
              <a:t>“Set up the tabernacle, the tent of meeting, on the first day of the first month</a:t>
            </a:r>
            <a:r>
              <a:rPr lang="en-US" sz="3200" b="1" dirty="0" smtClean="0">
                <a:solidFill>
                  <a:schemeClr val="tx2">
                    <a:lumMod val="50000"/>
                  </a:schemeClr>
                </a:solidFill>
                <a:effectLst>
                  <a:outerShdw blurRad="38100" dist="38100" dir="2700000" algn="tl">
                    <a:srgbClr val="000000">
                      <a:alpha val="43137"/>
                    </a:srgbClr>
                  </a:outerShdw>
                </a:effectLst>
              </a:rPr>
              <a:t>.</a:t>
            </a:r>
            <a:endParaRPr lang="en-US" sz="3200" b="1" dirty="0">
              <a:solidFill>
                <a:schemeClr val="tx2">
                  <a:lumMod val="50000"/>
                </a:schemeClr>
              </a:solidFill>
              <a:effectLst>
                <a:outerShdw blurRad="38100" dist="38100" dir="2700000" algn="tl">
                  <a:srgbClr val="000000">
                    <a:alpha val="43137"/>
                  </a:srgbClr>
                </a:outerShdw>
              </a:effectLst>
            </a:endParaRPr>
          </a:p>
        </p:txBody>
      </p:sp>
      <p:pic>
        <p:nvPicPr>
          <p:cNvPr id="27655" name="Picture 7" descr="http://www.timeshighereducation.co.uk/Pictures/web/r/b/f/first_day_of_month_calenda_45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4782143"/>
            <a:ext cx="3124200" cy="2075857"/>
          </a:xfrm>
          <a:prstGeom prst="rect">
            <a:avLst/>
          </a:prstGeom>
          <a:noFill/>
        </p:spPr>
      </p:pic>
      <p:pic>
        <p:nvPicPr>
          <p:cNvPr id="27653" name="Picture 5" descr="http://update.brenau.edu/wp-content/uploads/2013/08/importantdate-clipart-300x26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816914">
            <a:off x="7158730" y="4440610"/>
            <a:ext cx="1708413" cy="1509099"/>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rootsrain.com/wp-content/uploads/2008/04/tabernacle.jpg"/>
          <p:cNvPicPr>
            <a:picLocks noChangeAspect="1" noChangeArrowheads="1"/>
          </p:cNvPicPr>
          <p:nvPr/>
        </p:nvPicPr>
        <p:blipFill>
          <a:blip r:embed="rId2" cstate="print"/>
          <a:srcRect/>
          <a:stretch>
            <a:fillRect/>
          </a:stretch>
        </p:blipFill>
        <p:spPr bwMode="auto">
          <a:xfrm>
            <a:off x="0" y="1981200"/>
            <a:ext cx="7239000" cy="4720433"/>
          </a:xfrm>
          <a:prstGeom prst="rect">
            <a:avLst/>
          </a:prstGeom>
          <a:noFill/>
        </p:spPr>
      </p:pic>
      <p:sp>
        <p:nvSpPr>
          <p:cNvPr id="2" name="Title 1"/>
          <p:cNvSpPr>
            <a:spLocks noGrp="1"/>
          </p:cNvSpPr>
          <p:nvPr>
            <p:ph type="title"/>
          </p:nvPr>
        </p:nvSpPr>
        <p:spPr>
          <a:xfrm>
            <a:off x="152400" y="5105400"/>
            <a:ext cx="8763000" cy="1554162"/>
          </a:xfrm>
        </p:spPr>
        <p:txBody>
          <a:bodyPr>
            <a:noAutofit/>
          </a:bodyPr>
          <a:lstStyle/>
          <a:p>
            <a:pPr algn="ctr"/>
            <a:r>
              <a:rPr lang="en-US" sz="3200" b="1" dirty="0" smtClean="0">
                <a:solidFill>
                  <a:schemeClr val="bg1"/>
                </a:solidFill>
                <a:effectLst>
                  <a:outerShdw blurRad="38100" dist="38100" dir="2700000" algn="tl">
                    <a:srgbClr val="000000">
                      <a:alpha val="43137"/>
                    </a:srgbClr>
                  </a:outerShdw>
                </a:effectLst>
              </a:rPr>
              <a:t>In </a:t>
            </a:r>
            <a:r>
              <a:rPr lang="en-US" sz="3200" b="1" dirty="0">
                <a:solidFill>
                  <a:schemeClr val="bg1"/>
                </a:solidFill>
                <a:effectLst>
                  <a:outerShdw blurRad="38100" dist="38100" dir="2700000" algn="tl">
                    <a:srgbClr val="000000">
                      <a:alpha val="43137"/>
                    </a:srgbClr>
                  </a:outerShdw>
                </a:effectLst>
              </a:rPr>
              <a:t>all the travels of the Israelites, whenever the cloud lifted from above the tabernacle, they would set out</a:t>
            </a:r>
            <a:r>
              <a:rPr lang="en-US" sz="3200" b="1" dirty="0" smtClean="0">
                <a:solidFill>
                  <a:schemeClr val="bg1"/>
                </a:solidFill>
                <a:effectLst>
                  <a:outerShdw blurRad="38100" dist="38100" dir="2700000" algn="tl">
                    <a:srgbClr val="000000">
                      <a:alpha val="43137"/>
                    </a:srgbClr>
                  </a:outerShdw>
                </a:effectLst>
              </a:rPr>
              <a:t>;</a:t>
            </a:r>
            <a:r>
              <a:rPr lang="en-US" sz="3200" b="1" baseline="30000" dirty="0">
                <a:solidFill>
                  <a:schemeClr val="bg1"/>
                </a:solidFill>
                <a:effectLst>
                  <a:outerShdw blurRad="38100" dist="38100" dir="2700000" algn="tl">
                    <a:srgbClr val="000000">
                      <a:alpha val="43137"/>
                    </a:srgbClr>
                  </a:outerShdw>
                </a:effectLst>
              </a:rPr>
              <a:t> </a:t>
            </a:r>
            <a:endParaRPr lang="en-US" sz="3200" b="1" dirty="0">
              <a:solidFill>
                <a:schemeClr val="bg1"/>
              </a:solidFill>
              <a:effectLst>
                <a:outerShdw blurRad="38100" dist="38100" dir="2700000" algn="tl">
                  <a:srgbClr val="000000">
                    <a:alpha val="43137"/>
                  </a:srgbClr>
                </a:outerShdw>
              </a:effectLst>
            </a:endParaRPr>
          </a:p>
        </p:txBody>
      </p:sp>
      <p:sp>
        <p:nvSpPr>
          <p:cNvPr id="6" name="Cloud 5"/>
          <p:cNvSpPr/>
          <p:nvPr/>
        </p:nvSpPr>
        <p:spPr>
          <a:xfrm flipV="1">
            <a:off x="4495800" y="228600"/>
            <a:ext cx="1447800" cy="213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0716056">
            <a:off x="533400" y="990600"/>
            <a:ext cx="379943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Time to go!</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rootsrain.com/wp-content/uploads/2008/04/tabernacle.jpg"/>
          <p:cNvPicPr>
            <a:picLocks noChangeAspect="1" noChangeArrowheads="1"/>
          </p:cNvPicPr>
          <p:nvPr/>
        </p:nvPicPr>
        <p:blipFill>
          <a:blip r:embed="rId2" cstate="print"/>
          <a:srcRect/>
          <a:stretch>
            <a:fillRect/>
          </a:stretch>
        </p:blipFill>
        <p:spPr bwMode="auto">
          <a:xfrm>
            <a:off x="0" y="1981200"/>
            <a:ext cx="7239000" cy="4720433"/>
          </a:xfrm>
          <a:prstGeom prst="rect">
            <a:avLst/>
          </a:prstGeom>
          <a:noFill/>
        </p:spPr>
      </p:pic>
      <p:sp>
        <p:nvSpPr>
          <p:cNvPr id="2" name="Title 1"/>
          <p:cNvSpPr>
            <a:spLocks noGrp="1"/>
          </p:cNvSpPr>
          <p:nvPr>
            <p:ph type="title"/>
          </p:nvPr>
        </p:nvSpPr>
        <p:spPr>
          <a:xfrm>
            <a:off x="152400" y="152400"/>
            <a:ext cx="4038600" cy="2362200"/>
          </a:xfrm>
        </p:spPr>
        <p:txBody>
          <a:bodyPr>
            <a:noAutofit/>
          </a:bodyPr>
          <a:lstStyle/>
          <a:p>
            <a:pPr algn="l"/>
            <a:r>
              <a:rPr lang="en-US" sz="3200" b="1" dirty="0" smtClean="0">
                <a:solidFill>
                  <a:schemeClr val="bg1"/>
                </a:solidFill>
                <a:effectLst>
                  <a:outerShdw blurRad="38100" dist="38100" dir="2700000" algn="tl">
                    <a:srgbClr val="000000">
                      <a:alpha val="43137"/>
                    </a:srgbClr>
                  </a:outerShdw>
                </a:effectLst>
              </a:rPr>
              <a:t>but </a:t>
            </a:r>
            <a:r>
              <a:rPr lang="en-US" sz="3200" b="1" dirty="0">
                <a:solidFill>
                  <a:schemeClr val="bg1"/>
                </a:solidFill>
                <a:effectLst>
                  <a:outerShdw blurRad="38100" dist="38100" dir="2700000" algn="tl">
                    <a:srgbClr val="000000">
                      <a:alpha val="43137"/>
                    </a:srgbClr>
                  </a:outerShdw>
                </a:effectLst>
              </a:rPr>
              <a:t>if the cloud did not lift, they did not set out—until the day it lifted</a:t>
            </a:r>
            <a:r>
              <a:rPr lang="en-US" sz="3200" b="1" dirty="0" smtClean="0">
                <a:solidFill>
                  <a:schemeClr val="bg1"/>
                </a:solidFill>
                <a:effectLst>
                  <a:outerShdw blurRad="38100" dist="38100" dir="2700000" algn="tl">
                    <a:srgbClr val="000000">
                      <a:alpha val="43137"/>
                    </a:srgbClr>
                  </a:outerShdw>
                </a:effectLst>
              </a:rPr>
              <a:t>.</a:t>
            </a:r>
            <a:endParaRPr lang="en-US" sz="3200" b="1" dirty="0">
              <a:solidFill>
                <a:schemeClr val="bg1"/>
              </a:solidFill>
              <a:effectLst>
                <a:outerShdw blurRad="38100" dist="38100" dir="2700000" algn="tl">
                  <a:srgbClr val="000000">
                    <a:alpha val="43137"/>
                  </a:srgbClr>
                </a:outerShdw>
              </a:effectLst>
            </a:endParaRPr>
          </a:p>
        </p:txBody>
      </p:sp>
      <p:sp>
        <p:nvSpPr>
          <p:cNvPr id="6" name="Cloud 5"/>
          <p:cNvSpPr/>
          <p:nvPr/>
        </p:nvSpPr>
        <p:spPr>
          <a:xfrm flipV="1">
            <a:off x="4495800" y="228600"/>
            <a:ext cx="1447800" cy="2133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1121414">
            <a:off x="4724400" y="3441680"/>
            <a:ext cx="4572860" cy="34163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We’re staying another day!</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74638"/>
            <a:ext cx="3810000" cy="6049962"/>
          </a:xfrm>
        </p:spPr>
        <p:txBody>
          <a:bodyPr>
            <a:noAutofit/>
          </a:bodyPr>
          <a:lstStyle/>
          <a:p>
            <a:pPr algn="ctr"/>
            <a:r>
              <a:rPr lang="en-US" sz="3800" b="1" dirty="0" smtClean="0">
                <a:effectLst>
                  <a:outerShdw blurRad="38100" dist="38100" dir="2700000" algn="tl">
                    <a:srgbClr val="000000">
                      <a:alpha val="43137"/>
                    </a:srgbClr>
                  </a:outerShdw>
                </a:effectLst>
              </a:rPr>
              <a:t>So </a:t>
            </a:r>
            <a:r>
              <a:rPr lang="en-US" sz="3800" b="1" dirty="0">
                <a:effectLst>
                  <a:outerShdw blurRad="38100" dist="38100" dir="2700000" algn="tl">
                    <a:srgbClr val="000000">
                      <a:alpha val="43137"/>
                    </a:srgbClr>
                  </a:outerShdw>
                </a:effectLst>
              </a:rPr>
              <a:t>the cloud of the </a:t>
            </a:r>
            <a:r>
              <a:rPr lang="en-US" sz="3800" b="1" cap="small" dirty="0">
                <a:effectLst>
                  <a:outerShdw blurRad="38100" dist="38100" dir="2700000" algn="tl">
                    <a:srgbClr val="000000">
                      <a:alpha val="43137"/>
                    </a:srgbClr>
                  </a:outerShdw>
                </a:effectLst>
              </a:rPr>
              <a:t>Lord</a:t>
            </a:r>
            <a:r>
              <a:rPr lang="en-US" sz="3800" b="1" dirty="0">
                <a:effectLst>
                  <a:outerShdw blurRad="38100" dist="38100" dir="2700000" algn="tl">
                    <a:srgbClr val="000000">
                      <a:alpha val="43137"/>
                    </a:srgbClr>
                  </a:outerShdw>
                </a:effectLst>
              </a:rPr>
              <a:t> was over the tabernacle by day, and fire was in the cloud by night</a:t>
            </a:r>
            <a:r>
              <a:rPr lang="en-US" sz="3800" b="1" dirty="0" smtClean="0">
                <a:effectLst>
                  <a:outerShdw blurRad="38100" dist="38100" dir="2700000" algn="tl">
                    <a:srgbClr val="000000">
                      <a:alpha val="43137"/>
                    </a:srgbClr>
                  </a:outerShdw>
                </a:effectLst>
              </a:rPr>
              <a:t>, </a:t>
            </a:r>
            <a:r>
              <a:rPr lang="en-US" sz="3800" b="1" dirty="0">
                <a:effectLst>
                  <a:outerShdw blurRad="38100" dist="38100" dir="2700000" algn="tl">
                    <a:srgbClr val="000000">
                      <a:alpha val="43137"/>
                    </a:srgbClr>
                  </a:outerShdw>
                </a:effectLst>
              </a:rPr>
              <a:t>in the sight of all the Israelites during all </a:t>
            </a:r>
            <a:r>
              <a:rPr lang="en-US" sz="3800" b="1" dirty="0" smtClean="0">
                <a:effectLst>
                  <a:outerShdw blurRad="38100" dist="38100" dir="2700000" algn="tl">
                    <a:srgbClr val="000000">
                      <a:alpha val="43137"/>
                    </a:srgbClr>
                  </a:outerShdw>
                </a:effectLst>
              </a:rPr>
              <a:t>their  </a:t>
            </a:r>
            <a:r>
              <a:rPr lang="en-US" sz="3800" b="1" dirty="0">
                <a:effectLst>
                  <a:outerShdw blurRad="38100" dist="38100" dir="2700000" algn="tl">
                    <a:srgbClr val="000000">
                      <a:alpha val="43137"/>
                    </a:srgbClr>
                  </a:outerShdw>
                </a:effectLst>
              </a:rPr>
              <a:t>travels</a:t>
            </a:r>
            <a:r>
              <a:rPr lang="en-US" sz="3800" b="1" dirty="0" smtClean="0">
                <a:effectLst>
                  <a:outerShdw blurRad="38100" dist="38100" dir="2700000" algn="tl">
                    <a:srgbClr val="000000">
                      <a:alpha val="43137"/>
                    </a:srgbClr>
                  </a:outerShdw>
                </a:effectLst>
              </a:rPr>
              <a:t>.</a:t>
            </a:r>
            <a:endParaRPr lang="en-US" sz="3800" b="1" dirty="0">
              <a:effectLst>
                <a:outerShdw blurRad="38100" dist="38100" dir="2700000" algn="tl">
                  <a:srgbClr val="000000">
                    <a:alpha val="43137"/>
                  </a:srgbClr>
                </a:outerShdw>
              </a:effectLst>
            </a:endParaRPr>
          </a:p>
        </p:txBody>
      </p:sp>
      <p:pic>
        <p:nvPicPr>
          <p:cNvPr id="3" name="Picture 2" descr="http://www.thelionofjudahministries.com/imgs/5.jpg"/>
          <p:cNvPicPr>
            <a:picLocks noChangeAspect="1" noChangeArrowheads="1"/>
          </p:cNvPicPr>
          <p:nvPr/>
        </p:nvPicPr>
        <p:blipFill>
          <a:blip r:embed="rId2" cstate="print"/>
          <a:srcRect/>
          <a:stretch>
            <a:fillRect/>
          </a:stretch>
        </p:blipFill>
        <p:spPr bwMode="auto">
          <a:xfrm>
            <a:off x="1" y="1274132"/>
            <a:ext cx="4800600" cy="390746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www.templeinstitute.org/images/opening-parochet-events.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Title 1"/>
          <p:cNvSpPr>
            <a:spLocks noGrp="1"/>
          </p:cNvSpPr>
          <p:nvPr>
            <p:ph type="title"/>
          </p:nvPr>
        </p:nvSpPr>
        <p:spPr>
          <a:xfrm>
            <a:off x="609600" y="152400"/>
            <a:ext cx="8229600" cy="1219200"/>
          </a:xfrm>
          <a:solidFill>
            <a:schemeClr val="accent2">
              <a:lumMod val="50000"/>
            </a:schemeClr>
          </a:solidFill>
        </p:spPr>
        <p:txBody>
          <a:bodyPr>
            <a:noAutofit/>
          </a:bodyPr>
          <a:lstStyle/>
          <a:p>
            <a:pPr algn="ctr"/>
            <a:r>
              <a:rPr lang="en-US" sz="3600" b="1" dirty="0" smtClean="0">
                <a:effectLst>
                  <a:outerShdw blurRad="38100" dist="38100" dir="2700000" algn="tl">
                    <a:srgbClr val="000000">
                      <a:alpha val="43137"/>
                    </a:srgbClr>
                  </a:outerShdw>
                </a:effectLst>
              </a:rPr>
              <a:t>Place </a:t>
            </a:r>
            <a:r>
              <a:rPr lang="en-US" sz="3600" b="1" dirty="0">
                <a:effectLst>
                  <a:outerShdw blurRad="38100" dist="38100" dir="2700000" algn="tl">
                    <a:srgbClr val="000000">
                      <a:alpha val="43137"/>
                    </a:srgbClr>
                  </a:outerShdw>
                </a:effectLst>
              </a:rPr>
              <a:t>the ark of the covenant law in it and shield the ark with the </a:t>
            </a:r>
            <a:r>
              <a:rPr lang="en-US" sz="3600" b="1" dirty="0" smtClean="0">
                <a:effectLst>
                  <a:outerShdw blurRad="38100" dist="38100" dir="2700000" algn="tl">
                    <a:srgbClr val="000000">
                      <a:alpha val="43137"/>
                    </a:srgbClr>
                  </a:outerShdw>
                </a:effectLst>
              </a:rPr>
              <a:t>curtain.</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solidFill>
            <a:schemeClr val="accent2">
              <a:lumMod val="50000"/>
            </a:schemeClr>
          </a:solidFill>
        </p:spPr>
        <p:txBody>
          <a:bodyPr>
            <a:noAutofit/>
          </a:bodyPr>
          <a:lstStyle/>
          <a:p>
            <a:pPr algn="ctr"/>
            <a:r>
              <a:rPr lang="en-US" sz="3600" b="1" dirty="0" smtClean="0">
                <a:effectLst>
                  <a:outerShdw blurRad="38100" dist="38100" dir="2700000" algn="tl">
                    <a:srgbClr val="000000">
                      <a:alpha val="43137"/>
                    </a:srgbClr>
                  </a:outerShdw>
                </a:effectLst>
              </a:rPr>
              <a:t>Bring in </a:t>
            </a:r>
            <a:r>
              <a:rPr lang="en-US" sz="3600" b="1" dirty="0">
                <a:effectLst>
                  <a:outerShdw blurRad="38100" dist="38100" dir="2700000" algn="tl">
                    <a:srgbClr val="000000">
                      <a:alpha val="43137"/>
                    </a:srgbClr>
                  </a:outerShdw>
                </a:effectLst>
              </a:rPr>
              <a:t>the </a:t>
            </a:r>
            <a:r>
              <a:rPr lang="en-US" sz="3600" b="1" dirty="0" smtClean="0">
                <a:effectLst>
                  <a:outerShdw blurRad="38100" dist="38100" dir="2700000" algn="tl">
                    <a:srgbClr val="000000">
                      <a:alpha val="43137"/>
                    </a:srgbClr>
                  </a:outerShdw>
                </a:effectLst>
              </a:rPr>
              <a:t>table </a:t>
            </a:r>
            <a:r>
              <a:rPr lang="en-US" sz="3600" b="1" dirty="0">
                <a:effectLst>
                  <a:outerShdw blurRad="38100" dist="38100" dir="2700000" algn="tl">
                    <a:srgbClr val="000000">
                      <a:alpha val="43137"/>
                    </a:srgbClr>
                  </a:outerShdw>
                </a:effectLst>
              </a:rPr>
              <a:t>and set out what belongs on it. Then bring in the </a:t>
            </a:r>
            <a:r>
              <a:rPr lang="en-US" sz="3600" b="1" dirty="0" err="1" smtClean="0">
                <a:effectLst>
                  <a:outerShdw blurRad="38100" dist="38100" dir="2700000" algn="tl">
                    <a:srgbClr val="000000">
                      <a:alpha val="43137"/>
                    </a:srgbClr>
                  </a:outerShdw>
                </a:effectLst>
              </a:rPr>
              <a:t>lampstand</a:t>
            </a:r>
            <a:r>
              <a:rPr lang="en-US" sz="3600" b="1" dirty="0" smtClean="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and set up its lamps. </a:t>
            </a:r>
          </a:p>
        </p:txBody>
      </p:sp>
      <p:pic>
        <p:nvPicPr>
          <p:cNvPr id="25602" name="Picture 2" descr="http://blog.ninapaley.com/wp-content/uploads/2012/10/Cherub-curtains2.gif"/>
          <p:cNvPicPr>
            <a:picLocks noChangeAspect="1" noChangeArrowheads="1" noCrop="1"/>
          </p:cNvPicPr>
          <p:nvPr/>
        </p:nvPicPr>
        <p:blipFill>
          <a:blip r:embed="rId2" cstate="print"/>
          <a:srcRect/>
          <a:stretch>
            <a:fillRect/>
          </a:stretch>
        </p:blipFill>
        <p:spPr bwMode="auto">
          <a:xfrm>
            <a:off x="-1" y="1676401"/>
            <a:ext cx="9211731" cy="5181600"/>
          </a:xfrm>
          <a:prstGeom prst="rect">
            <a:avLst/>
          </a:prstGeom>
          <a:noFill/>
        </p:spPr>
      </p:pic>
      <p:sp>
        <p:nvSpPr>
          <p:cNvPr id="4" name="Oval 3"/>
          <p:cNvSpPr/>
          <p:nvPr/>
        </p:nvSpPr>
        <p:spPr>
          <a:xfrm>
            <a:off x="5486400" y="4343400"/>
            <a:ext cx="3657600" cy="2514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8600" y="3733800"/>
            <a:ext cx="2667000" cy="31242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a:solidFill>
            <a:schemeClr val="accent2">
              <a:lumMod val="50000"/>
            </a:schemeClr>
          </a:solidFill>
        </p:spPr>
        <p:txBody>
          <a:bodyPr>
            <a:noAutofit/>
          </a:bodyPr>
          <a:lstStyle/>
          <a:p>
            <a:pPr algn="ctr"/>
            <a:r>
              <a:rPr lang="en-US" sz="3600" b="1" dirty="0" smtClean="0">
                <a:effectLst>
                  <a:outerShdw blurRad="38100" dist="38100" dir="2700000" algn="tl">
                    <a:srgbClr val="000000">
                      <a:alpha val="43137"/>
                    </a:srgbClr>
                  </a:outerShdw>
                </a:effectLst>
              </a:rPr>
              <a:t>Place the gold altar of incense in front of the ark of the covenant law and put the curtain at the entrance to the tabernacle.</a:t>
            </a:r>
            <a:endParaRPr lang="en-US" sz="3600" b="1" dirty="0">
              <a:effectLst>
                <a:outerShdw blurRad="38100" dist="38100" dir="2700000" algn="tl">
                  <a:srgbClr val="000000">
                    <a:alpha val="43137"/>
                  </a:srgbClr>
                </a:outerShdw>
              </a:effectLst>
            </a:endParaRPr>
          </a:p>
        </p:txBody>
      </p:sp>
      <p:pic>
        <p:nvPicPr>
          <p:cNvPr id="25602" name="Picture 2" descr="http://blog.ninapaley.com/wp-content/uploads/2012/10/Cherub-curtains2.gif"/>
          <p:cNvPicPr>
            <a:picLocks noChangeAspect="1" noChangeArrowheads="1" noCrop="1"/>
          </p:cNvPicPr>
          <p:nvPr/>
        </p:nvPicPr>
        <p:blipFill>
          <a:blip r:embed="rId2" cstate="print"/>
          <a:srcRect/>
          <a:stretch>
            <a:fillRect/>
          </a:stretch>
        </p:blipFill>
        <p:spPr bwMode="auto">
          <a:xfrm>
            <a:off x="-1" y="1676401"/>
            <a:ext cx="9211731" cy="5181600"/>
          </a:xfrm>
          <a:prstGeom prst="rect">
            <a:avLst/>
          </a:prstGeom>
          <a:noFill/>
        </p:spPr>
      </p:pic>
      <p:sp>
        <p:nvSpPr>
          <p:cNvPr id="4" name="Oval 3"/>
          <p:cNvSpPr/>
          <p:nvPr/>
        </p:nvSpPr>
        <p:spPr>
          <a:xfrm>
            <a:off x="3124200" y="3810000"/>
            <a:ext cx="2057400" cy="2514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upload.wikimedia.org/wikipedia/commons/6/60/Timna_Tabernacle_Altar_of_Burnt_Offering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686098"/>
          </a:xfrm>
          <a:prstGeom prst="rect">
            <a:avLst/>
          </a:prstGeom>
          <a:noFill/>
        </p:spPr>
      </p:pic>
      <p:sp>
        <p:nvSpPr>
          <p:cNvPr id="2" name="Title 1"/>
          <p:cNvSpPr>
            <a:spLocks noGrp="1"/>
          </p:cNvSpPr>
          <p:nvPr>
            <p:ph type="title"/>
          </p:nvPr>
        </p:nvSpPr>
        <p:spPr>
          <a:xfrm>
            <a:off x="0" y="5199185"/>
            <a:ext cx="9144000" cy="1600200"/>
          </a:xfrm>
        </p:spPr>
        <p:txBody>
          <a:bodyPr>
            <a:noAutofit/>
          </a:bodyPr>
          <a:lstStyle/>
          <a:p>
            <a:pPr algn="ctr"/>
            <a:r>
              <a:rPr lang="en-US" sz="3200" b="1" dirty="0" smtClean="0">
                <a:effectLst>
                  <a:outerShdw blurRad="38100" dist="38100" dir="2700000" algn="tl">
                    <a:srgbClr val="000000">
                      <a:alpha val="43137"/>
                    </a:srgbClr>
                  </a:outerShdw>
                </a:effectLst>
              </a:rPr>
              <a:t>Place </a:t>
            </a:r>
            <a:r>
              <a:rPr lang="en-US" sz="3200" b="1" dirty="0">
                <a:effectLst>
                  <a:outerShdw blurRad="38100" dist="38100" dir="2700000" algn="tl">
                    <a:srgbClr val="000000">
                      <a:alpha val="43137"/>
                    </a:srgbClr>
                  </a:outerShdw>
                </a:effectLst>
              </a:rPr>
              <a:t>the altar of burnt offering in front of the entrance to the tabernacle, the tent of meeting;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john1715.com/images/John_The_Baptist/8_3_laver.jpg"/>
          <p:cNvPicPr>
            <a:picLocks noChangeAspect="1" noChangeArrowheads="1"/>
          </p:cNvPicPr>
          <p:nvPr/>
        </p:nvPicPr>
        <p:blipFill>
          <a:blip r:embed="rId2" cstate="print"/>
          <a:srcRect/>
          <a:stretch>
            <a:fillRect/>
          </a:stretch>
        </p:blipFill>
        <p:spPr bwMode="auto">
          <a:xfrm>
            <a:off x="0" y="-13066"/>
            <a:ext cx="9144000" cy="6871066"/>
          </a:xfrm>
          <a:prstGeom prst="rect">
            <a:avLst/>
          </a:prstGeom>
          <a:noFill/>
        </p:spPr>
      </p:pic>
      <p:sp>
        <p:nvSpPr>
          <p:cNvPr id="2" name="Title 1"/>
          <p:cNvSpPr>
            <a:spLocks noGrp="1"/>
          </p:cNvSpPr>
          <p:nvPr>
            <p:ph type="title"/>
          </p:nvPr>
        </p:nvSpPr>
        <p:spPr>
          <a:xfrm>
            <a:off x="533400" y="5562600"/>
            <a:ext cx="8229600" cy="1143000"/>
          </a:xfrm>
        </p:spPr>
        <p:txBody>
          <a:bodyPr>
            <a:noAutofit/>
          </a:bodyPr>
          <a:lstStyle/>
          <a:p>
            <a:pPr algn="l"/>
            <a:r>
              <a:rPr lang="en-US" sz="3200" b="1" dirty="0" smtClean="0">
                <a:solidFill>
                  <a:schemeClr val="tx2">
                    <a:lumMod val="90000"/>
                  </a:schemeClr>
                </a:solidFill>
                <a:effectLst>
                  <a:outerShdw blurRad="38100" dist="38100" dir="2700000" algn="tl">
                    <a:srgbClr val="000000">
                      <a:alpha val="43137"/>
                    </a:srgbClr>
                  </a:outerShdw>
                </a:effectLst>
              </a:rPr>
              <a:t>place </a:t>
            </a:r>
            <a:r>
              <a:rPr lang="en-US" sz="3200" b="1" dirty="0">
                <a:solidFill>
                  <a:schemeClr val="tx2">
                    <a:lumMod val="90000"/>
                  </a:schemeClr>
                </a:solidFill>
                <a:effectLst>
                  <a:outerShdw blurRad="38100" dist="38100" dir="2700000" algn="tl">
                    <a:srgbClr val="000000">
                      <a:alpha val="43137"/>
                    </a:srgbClr>
                  </a:outerShdw>
                </a:effectLst>
              </a:rPr>
              <a:t>the basin between the tent of meeting and the altar and put water in it</a:t>
            </a:r>
            <a:r>
              <a:rPr lang="en-US" sz="3200" b="1" dirty="0" smtClean="0">
                <a:solidFill>
                  <a:schemeClr val="tx2">
                    <a:lumMod val="90000"/>
                  </a:schemeClr>
                </a:solidFill>
                <a:effectLst>
                  <a:outerShdw blurRad="38100" dist="38100" dir="2700000" algn="tl">
                    <a:srgbClr val="000000">
                      <a:alpha val="43137"/>
                    </a:srgbClr>
                  </a:outerShdw>
                </a:effectLst>
              </a:rPr>
              <a:t>.</a:t>
            </a:r>
            <a:endParaRPr lang="en-US" sz="3200" b="1" dirty="0">
              <a:solidFill>
                <a:schemeClr val="tx2">
                  <a:lumMod val="9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effectLst>
                  <a:outerShdw blurRad="38100" dist="38100" dir="2700000" algn="tl">
                    <a:srgbClr val="000000">
                      <a:alpha val="43137"/>
                    </a:srgbClr>
                  </a:outerShdw>
                </a:effectLst>
              </a:rPr>
              <a:t>Set </a:t>
            </a:r>
            <a:r>
              <a:rPr lang="en-US" sz="3200" b="1" dirty="0">
                <a:effectLst>
                  <a:outerShdw blurRad="38100" dist="38100" dir="2700000" algn="tl">
                    <a:srgbClr val="000000">
                      <a:alpha val="43137"/>
                    </a:srgbClr>
                  </a:outerShdw>
                </a:effectLst>
              </a:rPr>
              <a:t>up the courtyard around it and put the curtain at the entrance to the courtyard</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pic>
        <p:nvPicPr>
          <p:cNvPr id="22530" name="Picture 2" descr="http://theholyhouse.org/wp-content/uploads/2012/04/Hangings-theholyhouse.org_.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00200"/>
            <a:ext cx="9230808" cy="5029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247</TotalTime>
  <Words>786</Words>
  <Application>Microsoft Office PowerPoint</Application>
  <PresentationFormat>On-screen Show (4:3)</PresentationFormat>
  <Paragraphs>37</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 Black</vt:lpstr>
      <vt:lpstr>Constantia</vt:lpstr>
      <vt:lpstr>Wingdings 2</vt:lpstr>
      <vt:lpstr>Paper</vt:lpstr>
      <vt:lpstr>Exodus Dig Site 20</vt:lpstr>
      <vt:lpstr>Exodus 34:10a</vt:lpstr>
      <vt:lpstr>Then the Lord said to Moses: “Set up the tabernacle, the tent of meeting, on the first day of the first month.</vt:lpstr>
      <vt:lpstr>Place the ark of the covenant law in it and shield the ark with the curtain.</vt:lpstr>
      <vt:lpstr>Bring in the table and set out what belongs on it. Then bring in the lampstand and set up its lamps. </vt:lpstr>
      <vt:lpstr>Place the gold altar of incense in front of the ark of the covenant law and put the curtain at the entrance to the tabernacle.</vt:lpstr>
      <vt:lpstr>Place the altar of burnt offering in front of the entrance to the tabernacle, the tent of meeting; </vt:lpstr>
      <vt:lpstr>place the basin between the tent of meeting and the altar and put water in it.</vt:lpstr>
      <vt:lpstr>Set up the courtyard around it and put the curtain at the entrance to the courtyard.</vt:lpstr>
      <vt:lpstr>Take the anointing oil and anoint the tabernacle and everything in it; consecrate it and all its furnishings, and it will be holy.</vt:lpstr>
      <vt:lpstr>Then anoint the altar of burnt offering and all its utensils; consecrate the altar, and it will be most holy. </vt:lpstr>
      <vt:lpstr>Anoint the basin and its stand and consecrate them.</vt:lpstr>
      <vt:lpstr>“Bring Aaron and his sons to the entrance to the tent of meeting and wash them with water. Then dress Aaron in the sacred garments, anoint him and consecrate him so he may serve me as priest.</vt:lpstr>
      <vt:lpstr>Bring his sons and dress them in tunics. Anoint them just as you anointed their father, so they may serve me as priests. Their anointing will be to a priesthood that will continue throughout their generations.</vt:lpstr>
      <vt:lpstr>Moses did everything just as the Lord commanded him.</vt:lpstr>
      <vt:lpstr>So the tabernacle was set up on the first day of the first month in the second year.</vt:lpstr>
      <vt:lpstr>When Moses set up the tabernacle, he put the bases in place, erected the frames, inserted the crossbars and set up the posts.</vt:lpstr>
      <vt:lpstr>Then he spread the tent over the tabernacle and put the covering over the tent, as the Lord commanded him.</vt:lpstr>
      <vt:lpstr>He took the tablets of the covenant law and placed them in the ark, attached the poles to the ark and put the atonement cover over it.</vt:lpstr>
      <vt:lpstr>Then he brought the ark into the tabernacle and hung the shielding curtain and shielded the ark of the covenant law, as the Lord commanded him.</vt:lpstr>
      <vt:lpstr>Moses placed the table in the tent of meeting on the north side of the tabernacle outside the curtain and set out the bread on it before the Lord, as the Lord commanded him.</vt:lpstr>
      <vt:lpstr>He placed the lampstand in the tent of meeting opposite the table on the south side of the tabernacle and set up the lamps before the Lord, as the Lord commanded him.</vt:lpstr>
      <vt:lpstr>Moses placed the gold altar in the tent of meeting in front of the curtain and burned fragrant incense on it, as the Lord commanded him.</vt:lpstr>
      <vt:lpstr>Then he put up the curtain at the entrance to the tabernacle. He set the altar of burnt offering near the entrance to the tabernacle, the tent of meeting, and offered on it burnt offerings and grain offerings, as the Lord commanded him.</vt:lpstr>
      <vt:lpstr>He placed the basin between the tent of meeting and the altar and put water in it for washing, and Moses and Aaron and his sons used it to wash their hands and feet.*</vt:lpstr>
      <vt:lpstr>They washed whenever they entered the tent of meeting or approached the altar, as the Lord commanded Moses.</vt:lpstr>
      <vt:lpstr>Then Moses set up the courtyard around the tabernacle and altar and put up the curtain at the entrance to the courtyard. And so Moses finished the work.</vt:lpstr>
      <vt:lpstr>Then the cloud covered the tent of meeting, and the glory of the Lord filled the tabernacle.</vt:lpstr>
      <vt:lpstr>Moses could not enter the tent of meeting because the cloud had settled on it, and the glory of the Lord filled the tabernacle.</vt:lpstr>
      <vt:lpstr>In all the travels of the Israelites, whenever the cloud lifted from above the tabernacle, they would set out; </vt:lpstr>
      <vt:lpstr>but if the cloud did not lift, they did not set out—until the day it lifted.</vt:lpstr>
      <vt:lpstr>So the cloud of the Lord was over the tabernacle by day, and fire was in the cloud by night, in the sight of all the Israelites during all their  travels.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Dig Site 20</dc:title>
  <dc:creator>Robin</dc:creator>
  <cp:lastModifiedBy>Ken Stoll</cp:lastModifiedBy>
  <cp:revision>14</cp:revision>
  <dcterms:created xsi:type="dcterms:W3CDTF">2014-08-22T23:15:53Z</dcterms:created>
  <dcterms:modified xsi:type="dcterms:W3CDTF">2021-01-18T22:17:33Z</dcterms:modified>
</cp:coreProperties>
</file>