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59" r:id="rId5"/>
    <p:sldId id="260" r:id="rId6"/>
    <p:sldId id="271" r:id="rId7"/>
    <p:sldId id="261" r:id="rId8"/>
    <p:sldId id="262" r:id="rId9"/>
    <p:sldId id="263" r:id="rId10"/>
    <p:sldId id="275" r:id="rId11"/>
    <p:sldId id="264" r:id="rId12"/>
    <p:sldId id="265" r:id="rId13"/>
    <p:sldId id="272" r:id="rId14"/>
    <p:sldId id="266" r:id="rId15"/>
    <p:sldId id="273" r:id="rId16"/>
    <p:sldId id="267" r:id="rId17"/>
    <p:sldId id="268" r:id="rId18"/>
    <p:sldId id="269" r:id="rId19"/>
    <p:sldId id="270" r:id="rId20"/>
    <p:sldId id="274"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7727"/>
    <a:srgbClr val="CC3300"/>
    <a:srgbClr val="246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3DC58288-2CAF-453E-B50A-33BB1EF7C5E5}" type="datetimeFigureOut">
              <a:rPr lang="en-US"/>
              <a:pPr/>
              <a:t>11/17/2020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DA460FC-399D-4B3F-8B7C-09120915042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2CDDF47-6A23-4F37-B504-DA8B89971C93}" type="datetimeFigureOut">
              <a:rPr lang="en-US"/>
              <a:pPr/>
              <a:t>11/17/2020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60FE408-ED89-4C36-AFB9-D4D7E7B6612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2DC2B2D-DA63-4EBC-A6F0-B1F155FCE014}" type="datetimeFigureOut">
              <a:rPr lang="en-US"/>
              <a:pPr/>
              <a:t>11/17/2020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0386973-2D9F-4BB7-BAE7-F50ED556E4E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44C2A36-FD6D-4662-A4B0-DC026D5EAC74}" type="datetimeFigureOut">
              <a:rPr lang="en-US"/>
              <a:pPr/>
              <a:t>11/17/2020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E3DA1E6-80CD-4FCD-856C-0B394D9DEB7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2427E696-1648-44DF-85B8-6819F2E1B150}" type="datetimeFigureOut">
              <a:rPr lang="en-US"/>
              <a:pPr/>
              <a:t>11/17/2020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9A0DA5F-91B2-414D-BDE1-147CFA7DDD4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C6D41AAD-B8A1-4F83-990B-778760F84BDF}" type="datetimeFigureOut">
              <a:rPr lang="en-US"/>
              <a:pPr/>
              <a:t>11/17/2020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73F4602-9FFC-4D3A-AEA1-80A7E113220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D7AC7E93-1F1C-49FB-971D-D5EB3A7A2BE3}" type="datetimeFigureOut">
              <a:rPr lang="en-US"/>
              <a:pPr/>
              <a:t>11/17/2020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7D58AD7-0BA8-4282-B94D-C89B7F7F536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CBC2924F-0F4A-4811-911B-31A33202BA16}" type="datetimeFigureOut">
              <a:rPr lang="en-US"/>
              <a:pPr/>
              <a:t>11/17/2020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A1BA86E-18DD-420B-B1CF-C997D39BAF1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8C23360-BDBF-4C79-8F17-B74D2F285321}" type="datetimeFigureOut">
              <a:rPr lang="en-US"/>
              <a:pPr/>
              <a:t>11/17/2020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D633405-F414-4A63-B76E-1F71F8ABD98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E0B40C22-20F1-49EA-9122-F9B0770EE4A1}" type="datetimeFigureOut">
              <a:rPr lang="en-US"/>
              <a:pPr/>
              <a:t>11/17/2020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09F8B5-9B2F-4C58-BF94-1263EA71360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3EE908E7-FEEB-4824-844F-CB96A406FB04}" type="datetimeFigureOut">
              <a:rPr lang="en-US"/>
              <a:pPr/>
              <a:t>11/17/2020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C24A0B2-5CF0-4ECE-A076-0322EAD84A8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E3555CBE-A8DF-46CE-B286-97866E4DBA7F}" type="datetimeFigureOut">
              <a:rPr lang="en-US"/>
              <a:pPr/>
              <a:t>11/17/2020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EF0148B7-E08E-4D3D-B784-2B555DDD130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Arial" pitchFamily="34" charset="0"/>
          <a:ea typeface="MS PGothic" pitchFamily="34" charset="-128"/>
          <a:cs typeface="Arial" pitchFamily="34" charset="0"/>
        </a:defRPr>
      </a:lvl1pPr>
      <a:lvl2pPr algn="ctr" rtl="0" fontAlgn="base">
        <a:spcBef>
          <a:spcPct val="0"/>
        </a:spcBef>
        <a:spcAft>
          <a:spcPct val="0"/>
        </a:spcAft>
        <a:defRPr sz="4400">
          <a:solidFill>
            <a:schemeClr val="tx1"/>
          </a:solidFill>
          <a:latin typeface="Arial" pitchFamily="34" charset="0"/>
          <a:ea typeface="MS PGothic" pitchFamily="34" charset="-128"/>
        </a:defRPr>
      </a:lvl2pPr>
      <a:lvl3pPr algn="ctr" rtl="0" fontAlgn="base">
        <a:spcBef>
          <a:spcPct val="0"/>
        </a:spcBef>
        <a:spcAft>
          <a:spcPct val="0"/>
        </a:spcAft>
        <a:defRPr sz="4400">
          <a:solidFill>
            <a:schemeClr val="tx1"/>
          </a:solidFill>
          <a:latin typeface="Arial" pitchFamily="34" charset="0"/>
          <a:ea typeface="MS PGothic" pitchFamily="34" charset="-128"/>
        </a:defRPr>
      </a:lvl3pPr>
      <a:lvl4pPr algn="ctr" rtl="0" fontAlgn="base">
        <a:spcBef>
          <a:spcPct val="0"/>
        </a:spcBef>
        <a:spcAft>
          <a:spcPct val="0"/>
        </a:spcAft>
        <a:defRPr sz="4400">
          <a:solidFill>
            <a:schemeClr val="tx1"/>
          </a:solidFill>
          <a:latin typeface="Arial" pitchFamily="34" charset="0"/>
          <a:ea typeface="MS PGothic" pitchFamily="34" charset="-128"/>
        </a:defRPr>
      </a:lvl4pPr>
      <a:lvl5pPr algn="ctr" rtl="0" fontAlgn="base">
        <a:spcBef>
          <a:spcPct val="0"/>
        </a:spcBef>
        <a:spcAft>
          <a:spcPct val="0"/>
        </a:spcAft>
        <a:defRPr sz="4400">
          <a:solidFill>
            <a:schemeClr val="tx1"/>
          </a:solidFill>
          <a:latin typeface="Arial" pitchFamily="34" charset="0"/>
          <a:ea typeface="MS PGothic" pitchFamily="34" charset="-128"/>
        </a:defRPr>
      </a:lvl5pPr>
      <a:lvl6pPr marL="457200" algn="ctr" rtl="0" fontAlgn="base">
        <a:spcBef>
          <a:spcPct val="0"/>
        </a:spcBef>
        <a:spcAft>
          <a:spcPct val="0"/>
        </a:spcAft>
        <a:defRPr sz="4400">
          <a:solidFill>
            <a:schemeClr val="tx1"/>
          </a:solidFill>
          <a:latin typeface="Arial" pitchFamily="34" charset="0"/>
          <a:ea typeface="MS PGothic" pitchFamily="34" charset="-128"/>
        </a:defRPr>
      </a:lvl6pPr>
      <a:lvl7pPr marL="914400" algn="ctr" rtl="0" fontAlgn="base">
        <a:spcBef>
          <a:spcPct val="0"/>
        </a:spcBef>
        <a:spcAft>
          <a:spcPct val="0"/>
        </a:spcAft>
        <a:defRPr sz="4400">
          <a:solidFill>
            <a:schemeClr val="tx1"/>
          </a:solidFill>
          <a:latin typeface="Arial" pitchFamily="34" charset="0"/>
          <a:ea typeface="MS PGothic" pitchFamily="34" charset="-128"/>
        </a:defRPr>
      </a:lvl7pPr>
      <a:lvl8pPr marL="1371600" algn="ctr" rtl="0" fontAlgn="base">
        <a:spcBef>
          <a:spcPct val="0"/>
        </a:spcBef>
        <a:spcAft>
          <a:spcPct val="0"/>
        </a:spcAft>
        <a:defRPr sz="4400">
          <a:solidFill>
            <a:schemeClr val="tx1"/>
          </a:solidFill>
          <a:latin typeface="Arial" pitchFamily="34" charset="0"/>
          <a:ea typeface="MS PGothic" pitchFamily="34" charset="-128"/>
        </a:defRPr>
      </a:lvl8pPr>
      <a:lvl9pPr marL="1828800" algn="ctr" rtl="0" fontAlgn="base">
        <a:spcBef>
          <a:spcPct val="0"/>
        </a:spcBef>
        <a:spcAft>
          <a:spcPct val="0"/>
        </a:spcAft>
        <a:defRPr sz="4400">
          <a:solidFill>
            <a:schemeClr val="tx1"/>
          </a:solidFill>
          <a:latin typeface="Arial"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Arial" pitchFamily="34" charset="0"/>
          <a:ea typeface="MS PGothic" pitchFamily="34" charset="-128"/>
          <a:cs typeface="Arial" pitchFamily="34" charset="0"/>
        </a:defRPr>
      </a:lvl1pPr>
      <a:lvl2pPr marL="742950" indent="-285750" algn="l" rtl="0" fontAlgn="base">
        <a:spcBef>
          <a:spcPct val="20000"/>
        </a:spcBef>
        <a:spcAft>
          <a:spcPct val="0"/>
        </a:spcAft>
        <a:buFont typeface="Arial" pitchFamily="34" charset="0"/>
        <a:buChar char="–"/>
        <a:defRPr sz="2800" kern="1200">
          <a:solidFill>
            <a:schemeClr val="tx1"/>
          </a:solidFill>
          <a:latin typeface="Arial" pitchFamily="34" charset="0"/>
          <a:ea typeface="MS PGothic" pitchFamily="34" charset="-128"/>
          <a:cs typeface="Arial" pitchFamily="34" charset="0"/>
        </a:defRPr>
      </a:lvl2pPr>
      <a:lvl3pPr marL="1143000" indent="-228600" algn="l" rtl="0" fontAlgn="base">
        <a:spcBef>
          <a:spcPct val="20000"/>
        </a:spcBef>
        <a:spcAft>
          <a:spcPct val="0"/>
        </a:spcAft>
        <a:buFont typeface="Arial" pitchFamily="34" charset="0"/>
        <a:buChar char="•"/>
        <a:defRPr sz="2400" kern="1200">
          <a:solidFill>
            <a:schemeClr val="tx1"/>
          </a:solidFill>
          <a:latin typeface="Arial" pitchFamily="34" charset="0"/>
          <a:ea typeface="MS PGothic" pitchFamily="34" charset="-128"/>
          <a:cs typeface="Arial" pitchFamily="34" charset="0"/>
        </a:defRPr>
      </a:lvl3pPr>
      <a:lvl4pPr marL="1600200" indent="-228600" algn="l" rtl="0" fontAlgn="base">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4pPr>
      <a:lvl5pPr marL="2057400" indent="-228600" algn="l" rtl="0" fontAlgn="base">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9.png"/><Relationship Id="rId7"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8.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p:cNvSpPr>
            <a:spLocks noGrp="1"/>
          </p:cNvSpPr>
          <p:nvPr>
            <p:ph type="ctrTitle"/>
          </p:nvPr>
        </p:nvSpPr>
        <p:spPr/>
        <p:txBody>
          <a:bodyPr/>
          <a:lstStyle/>
          <a:p>
            <a:r>
              <a:rPr lang="en-US" sz="6600" b="1" dirty="0">
                <a:latin typeface="Baskerville Old Face" charset="0"/>
              </a:rPr>
              <a:t>Dig Site 18</a:t>
            </a:r>
            <a:br>
              <a:rPr lang="en-US" sz="6600" b="1" dirty="0">
                <a:latin typeface="Baskerville Old Face" charset="0"/>
              </a:rPr>
            </a:br>
            <a:r>
              <a:rPr lang="en-US" sz="6600" b="1" dirty="0">
                <a:latin typeface="Baskerville Old Face" charset="0"/>
              </a:rPr>
              <a:t>A Really Bad Decision</a:t>
            </a:r>
            <a:r>
              <a:rPr lang="en-US" sz="6600" dirty="0">
                <a:latin typeface="Baskerville Old Face" charset="0"/>
              </a:rPr>
              <a:t/>
            </a:r>
            <a:br>
              <a:rPr lang="en-US" sz="6600" dirty="0">
                <a:latin typeface="Baskerville Old Face" charset="0"/>
              </a:rPr>
            </a:br>
            <a:endParaRPr lang="en-US" sz="6600" dirty="0">
              <a:latin typeface="Baskerville Old Face" charset="0"/>
            </a:endParaRPr>
          </a:p>
        </p:txBody>
      </p:sp>
      <p:sp>
        <p:nvSpPr>
          <p:cNvPr id="3" name="Subtitle 2"/>
          <p:cNvSpPr>
            <a:spLocks noGrp="1"/>
          </p:cNvSpPr>
          <p:nvPr>
            <p:ph type="subTitle" idx="1"/>
          </p:nvPr>
        </p:nvSpPr>
        <p:spPr/>
        <p:txBody>
          <a:bodyPr rtlCol="0">
            <a:normAutofit/>
          </a:bodyPr>
          <a:lstStyle/>
          <a:p>
            <a:pPr fontAlgn="auto">
              <a:spcAft>
                <a:spcPts val="0"/>
              </a:spcAft>
              <a:defRPr/>
            </a:pPr>
            <a:r>
              <a:rPr lang="en-US" b="1" dirty="0">
                <a:solidFill>
                  <a:schemeClr val="tx1">
                    <a:lumMod val="65000"/>
                    <a:lumOff val="35000"/>
                  </a:schemeClr>
                </a:solidFill>
                <a:latin typeface="Baskerville Old Face" pitchFamily="18" charset="0"/>
                <a:ea typeface="+mn-ea"/>
              </a:rPr>
              <a:t>Exodus 32:1-30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ight-Star-Over-Bethlehem.jpg"/>
          <p:cNvPicPr>
            <a:picLocks noChangeAspect="1"/>
          </p:cNvPicPr>
          <p:nvPr/>
        </p:nvPicPr>
        <p:blipFill>
          <a:blip r:embed="rId2" cstate="print"/>
          <a:srcRect/>
          <a:stretch>
            <a:fillRect/>
          </a:stretch>
        </p:blipFill>
        <p:spPr bwMode="auto">
          <a:xfrm>
            <a:off x="-2362200" y="0"/>
            <a:ext cx="11704638" cy="8915400"/>
          </a:xfrm>
          <a:prstGeom prst="rect">
            <a:avLst/>
          </a:prstGeom>
          <a:noFill/>
          <a:ln w="9525">
            <a:noFill/>
            <a:miter lim="800000"/>
            <a:headEnd/>
            <a:tailEnd/>
          </a:ln>
        </p:spPr>
      </p:pic>
      <p:pic>
        <p:nvPicPr>
          <p:cNvPr id="10243" name="Picture 2" descr="bible_joel.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620000" y="4724400"/>
            <a:ext cx="1143000" cy="2871788"/>
          </a:xfrm>
          <a:prstGeom prst="rect">
            <a:avLst/>
          </a:prstGeom>
          <a:noFill/>
          <a:ln w="9525">
            <a:noFill/>
            <a:miter lim="800000"/>
            <a:headEnd/>
            <a:tailEnd/>
          </a:ln>
        </p:spPr>
      </p:pic>
      <p:sp>
        <p:nvSpPr>
          <p:cNvPr id="9" name="Rectangular Callout 8"/>
          <p:cNvSpPr/>
          <p:nvPr/>
        </p:nvSpPr>
        <p:spPr>
          <a:xfrm>
            <a:off x="2286000" y="228600"/>
            <a:ext cx="6705600" cy="4419600"/>
          </a:xfrm>
          <a:prstGeom prst="wedgeRectCallout">
            <a:avLst>
              <a:gd name="adj1" fmla="val 27400"/>
              <a:gd name="adj2" fmla="val 67138"/>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800" b="1" dirty="0">
                <a:solidFill>
                  <a:schemeClr val="bg1"/>
                </a:solidFill>
                <a:latin typeface="Arial" pitchFamily="34" charset="0"/>
                <a:ea typeface="MS PGothic" pitchFamily="34" charset="-128"/>
                <a:cs typeface="Arial" pitchFamily="34" charset="0"/>
              </a:rPr>
              <a:t>Turn from your fierce anger; relent and do not bring disaster on your people. Remember your servants Abraham, Isaac and Israel, to whom you swore by your own self: </a:t>
            </a:r>
            <a:r>
              <a:rPr lang="en-US" altLang="en-US" sz="2800" b="1" dirty="0">
                <a:solidFill>
                  <a:schemeClr val="bg1"/>
                </a:solidFill>
                <a:latin typeface="Arial" pitchFamily="34" charset="0"/>
                <a:ea typeface="MS PGothic" pitchFamily="34" charset="-128"/>
                <a:cs typeface="Arial" pitchFamily="34" charset="0"/>
              </a:rPr>
              <a:t>‘</a:t>
            </a:r>
            <a:r>
              <a:rPr lang="en-US" sz="2800" b="1" dirty="0">
                <a:solidFill>
                  <a:schemeClr val="bg1"/>
                </a:solidFill>
                <a:latin typeface="Arial" pitchFamily="34" charset="0"/>
                <a:ea typeface="MS PGothic" pitchFamily="34" charset="-128"/>
                <a:cs typeface="Arial" pitchFamily="34" charset="0"/>
              </a:rPr>
              <a:t>I will make your descendants as numerous as the stars in the sky and I will give your descendants all this land I promised them, and it will be their inheritance forever.</a:t>
            </a:r>
            <a:r>
              <a:rPr lang="en-US" altLang="en-US" sz="2800" b="1" dirty="0">
                <a:solidFill>
                  <a:schemeClr val="bg1"/>
                </a:solidFill>
                <a:latin typeface="Arial" pitchFamily="34" charset="0"/>
                <a:ea typeface="MS PGothic" pitchFamily="34" charset="-128"/>
                <a:cs typeface="Arial" pitchFamily="34" charset="0"/>
              </a:rPr>
              <a:t>’”</a:t>
            </a:r>
            <a:endParaRPr lang="en-US" sz="2800" b="1" dirty="0">
              <a:solidFill>
                <a:schemeClr val="bg1"/>
              </a:solidFill>
              <a:ea typeface="MS PGothic" pitchFamily="34" charset="-128"/>
            </a:endParaRPr>
          </a:p>
        </p:txBody>
      </p:sp>
    </p:spTree>
    <p:extLst>
      <p:ext uri="{BB962C8B-B14F-4D97-AF65-F5344CB8AC3E}">
        <p14:creationId xmlns:p14="http://schemas.microsoft.com/office/powerpoint/2010/main" val="2471046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152400" y="381000"/>
            <a:ext cx="8839200" cy="1631950"/>
          </a:xfrm>
          <a:prstGeom prst="rect">
            <a:avLst/>
          </a:prstGeom>
          <a:solidFill>
            <a:schemeClr val="bg1"/>
          </a:solidFill>
          <a:ln w="9525">
            <a:noFill/>
            <a:miter lim="800000"/>
            <a:headEnd/>
            <a:tailEnd/>
          </a:ln>
        </p:spPr>
        <p:txBody>
          <a:bodyPr>
            <a:spAutoFit/>
          </a:bodyPr>
          <a:lstStyle/>
          <a:p>
            <a:pPr algn="ctr"/>
            <a:r>
              <a:rPr lang="en-US" sz="2000" b="1" dirty="0">
                <a:latin typeface="Arial" pitchFamily="34" charset="0"/>
                <a:cs typeface="Arial" pitchFamily="34" charset="0"/>
              </a:rPr>
              <a:t>Then the LORD relented and did not bring on his people the disaster he had threatened. Moses turned and went down the mountain with the two tablets of the covenant law in his hands. They were inscribed on both sides, front and back. The tablets were the work of God; the writing was the writing of God, engraved on the tablets. </a:t>
            </a:r>
          </a:p>
        </p:txBody>
      </p:sp>
      <p:pic>
        <p:nvPicPr>
          <p:cNvPr id="11266" name="Picture 2" descr="Mountain.png"/>
          <p:cNvPicPr>
            <a:picLocks noChangeAspect="1"/>
          </p:cNvPicPr>
          <p:nvPr/>
        </p:nvPicPr>
        <p:blipFill>
          <a:blip r:embed="rId2" cstate="print"/>
          <a:srcRect/>
          <a:stretch>
            <a:fillRect/>
          </a:stretch>
        </p:blipFill>
        <p:spPr bwMode="auto">
          <a:xfrm>
            <a:off x="2667000" y="1905000"/>
            <a:ext cx="7213600" cy="5410200"/>
          </a:xfrm>
          <a:prstGeom prst="rect">
            <a:avLst/>
          </a:prstGeom>
          <a:noFill/>
          <a:ln w="9525">
            <a:noFill/>
            <a:miter lim="800000"/>
            <a:headEnd/>
            <a:tailEnd/>
          </a:ln>
        </p:spPr>
      </p:pic>
      <p:pic>
        <p:nvPicPr>
          <p:cNvPr id="5" name="Picture 4" descr="bible_joel.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3259112" y="3536950"/>
            <a:ext cx="1066800" cy="2679700"/>
          </a:xfrm>
          <a:prstGeom prst="rect">
            <a:avLst/>
          </a:prstGeom>
          <a:noFill/>
          <a:ln w="9525">
            <a:noFill/>
            <a:miter lim="800000"/>
            <a:headEnd/>
            <a:tailEnd/>
          </a:ln>
        </p:spPr>
      </p:pic>
      <p:pic>
        <p:nvPicPr>
          <p:cNvPr id="7170" name="Picture 2" descr="http://thecurvyfashionista.mariedenee.com/wp-content/uploads/2010/05/tablet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59112" y="4353718"/>
            <a:ext cx="1066800" cy="104616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schoolclipart.biz/wp-content/uploads/2014/06/musical-clip-art-clipart---musical-staff.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62400" y="1828800"/>
            <a:ext cx="5943600" cy="1228725"/>
          </a:xfrm>
          <a:prstGeom prst="rect">
            <a:avLst/>
          </a:prstGeom>
          <a:noFill/>
          <a:ln w="9525">
            <a:noFill/>
            <a:miter lim="800000"/>
            <a:headEnd/>
            <a:tailEnd/>
          </a:ln>
        </p:spPr>
      </p:pic>
      <p:sp>
        <p:nvSpPr>
          <p:cNvPr id="12290" name="Rectangle 1"/>
          <p:cNvSpPr>
            <a:spLocks noChangeArrowheads="1"/>
          </p:cNvSpPr>
          <p:nvPr/>
        </p:nvSpPr>
        <p:spPr bwMode="auto">
          <a:xfrm>
            <a:off x="228600" y="304800"/>
            <a:ext cx="8686800" cy="830263"/>
          </a:xfrm>
          <a:prstGeom prst="rect">
            <a:avLst/>
          </a:prstGeom>
          <a:solidFill>
            <a:schemeClr val="bg1"/>
          </a:solidFill>
          <a:ln w="9525">
            <a:noFill/>
            <a:miter lim="800000"/>
            <a:headEnd/>
            <a:tailEnd/>
          </a:ln>
        </p:spPr>
        <p:txBody>
          <a:bodyPr>
            <a:spAutoFit/>
          </a:bodyPr>
          <a:lstStyle/>
          <a:p>
            <a:pPr algn="ctr"/>
            <a:r>
              <a:rPr lang="en-US" sz="2400" b="1" dirty="0">
                <a:latin typeface="Arial" pitchFamily="34" charset="0"/>
                <a:cs typeface="Arial" pitchFamily="34" charset="0"/>
              </a:rPr>
              <a:t>When Joshua heard the noise of the people shouting, he said to Moses,</a:t>
            </a:r>
          </a:p>
        </p:txBody>
      </p:sp>
      <p:pic>
        <p:nvPicPr>
          <p:cNvPr id="12291" name="Picture 2" descr="http://blogs.twincities.com/cityhallscoop/files/2011/10/bible_isaiah.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3048000"/>
            <a:ext cx="2905125" cy="3810000"/>
          </a:xfrm>
          <a:prstGeom prst="rect">
            <a:avLst/>
          </a:prstGeom>
          <a:noFill/>
          <a:ln w="9525">
            <a:noFill/>
            <a:miter lim="800000"/>
            <a:headEnd/>
            <a:tailEnd/>
          </a:ln>
        </p:spPr>
      </p:pic>
      <p:sp>
        <p:nvSpPr>
          <p:cNvPr id="4" name="Rectangular Callout 3"/>
          <p:cNvSpPr/>
          <p:nvPr/>
        </p:nvSpPr>
        <p:spPr>
          <a:xfrm>
            <a:off x="2362200" y="1371600"/>
            <a:ext cx="3581400" cy="1295400"/>
          </a:xfrm>
          <a:prstGeom prst="wedgeRectCallout">
            <a:avLst>
              <a:gd name="adj1" fmla="val -52542"/>
              <a:gd name="adj2" fmla="val 106826"/>
            </a:avLst>
          </a:prstGeom>
          <a:solidFill>
            <a:srgbClr val="24662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2400" b="1" dirty="0">
                <a:solidFill>
                  <a:srgbClr val="FFFFFF"/>
                </a:solidFill>
                <a:latin typeface="Arial" pitchFamily="34" charset="0"/>
                <a:ea typeface="MS PGothic" pitchFamily="34" charset="-128"/>
                <a:cs typeface="Arial" pitchFamily="34" charset="0"/>
              </a:rPr>
              <a:t>“</a:t>
            </a:r>
            <a:r>
              <a:rPr lang="en-US" sz="2400" b="1" dirty="0">
                <a:solidFill>
                  <a:srgbClr val="FFFFFF"/>
                </a:solidFill>
                <a:latin typeface="Arial" pitchFamily="34" charset="0"/>
                <a:ea typeface="MS PGothic" pitchFamily="34" charset="-128"/>
                <a:cs typeface="Arial" pitchFamily="34" charset="0"/>
              </a:rPr>
              <a:t>There is the sound of war in the camp.</a:t>
            </a:r>
            <a:r>
              <a:rPr lang="en-US" altLang="en-US" sz="2400" b="1" dirty="0">
                <a:solidFill>
                  <a:srgbClr val="FFFFFF"/>
                </a:solidFill>
                <a:latin typeface="Arial" pitchFamily="34" charset="0"/>
                <a:ea typeface="MS PGothic" pitchFamily="34" charset="-128"/>
                <a:cs typeface="Arial" pitchFamily="34" charset="0"/>
              </a:rPr>
              <a:t>”</a:t>
            </a:r>
            <a:endParaRPr lang="en-US" sz="2400" b="1" dirty="0">
              <a:solidFill>
                <a:srgbClr val="FFFFFF"/>
              </a:solidFill>
              <a:ea typeface="MS PGothic" pitchFamily="34" charset="-128"/>
            </a:endParaRPr>
          </a:p>
        </p:txBody>
      </p:sp>
      <p:pic>
        <p:nvPicPr>
          <p:cNvPr id="12293" name="Picture 4" descr="bible_joel.g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58000" y="2971800"/>
            <a:ext cx="2286000" cy="3886200"/>
          </a:xfrm>
          <a:prstGeom prst="rect">
            <a:avLst/>
          </a:prstGeom>
          <a:noFill/>
          <a:ln w="9525">
            <a:noFill/>
            <a:miter lim="800000"/>
            <a:headEnd/>
            <a:tailEnd/>
          </a:ln>
        </p:spPr>
      </p:pic>
      <p:sp>
        <p:nvSpPr>
          <p:cNvPr id="6" name="Rectangular Callout 5"/>
          <p:cNvSpPr/>
          <p:nvPr/>
        </p:nvSpPr>
        <p:spPr>
          <a:xfrm>
            <a:off x="3505200" y="3048000"/>
            <a:ext cx="2819400" cy="2667000"/>
          </a:xfrm>
          <a:prstGeom prst="wedgeRectCallout">
            <a:avLst>
              <a:gd name="adj1" fmla="val 79111"/>
              <a:gd name="adj2" fmla="val -20374"/>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b="1" dirty="0">
                <a:solidFill>
                  <a:schemeClr val="bg1"/>
                </a:solidFill>
                <a:latin typeface="Arial" pitchFamily="34" charset="0"/>
                <a:ea typeface="MS PGothic" pitchFamily="34" charset="-128"/>
                <a:cs typeface="Arial" pitchFamily="34" charset="0"/>
              </a:rPr>
              <a:t>Moses replied: </a:t>
            </a:r>
            <a:r>
              <a:rPr lang="en-US" altLang="en-US" sz="2400" b="1" dirty="0">
                <a:solidFill>
                  <a:schemeClr val="bg1"/>
                </a:solidFill>
                <a:latin typeface="Arial" pitchFamily="34" charset="0"/>
                <a:ea typeface="MS PGothic" pitchFamily="34" charset="-128"/>
                <a:cs typeface="Arial" pitchFamily="34" charset="0"/>
              </a:rPr>
              <a:t>“</a:t>
            </a:r>
            <a:r>
              <a:rPr lang="en-US" sz="2400" b="1" dirty="0">
                <a:solidFill>
                  <a:schemeClr val="bg1"/>
                </a:solidFill>
                <a:latin typeface="Arial" pitchFamily="34" charset="0"/>
                <a:ea typeface="MS PGothic" pitchFamily="34" charset="-128"/>
                <a:cs typeface="Arial" pitchFamily="34" charset="0"/>
              </a:rPr>
              <a:t>It is not the sound of victory, it is not the sound of defeat; it is the sound of singing that I hear.</a:t>
            </a:r>
            <a:r>
              <a:rPr lang="en-US" altLang="en-US" sz="2400" b="1" dirty="0">
                <a:solidFill>
                  <a:schemeClr val="bg1"/>
                </a:solidFill>
                <a:latin typeface="Arial" pitchFamily="34" charset="0"/>
                <a:ea typeface="MS PGothic" pitchFamily="34" charset="-128"/>
                <a:cs typeface="Arial" pitchFamily="34" charset="0"/>
              </a:rPr>
              <a:t>”</a:t>
            </a:r>
            <a:r>
              <a:rPr lang="en-US" sz="2400" b="1" dirty="0">
                <a:solidFill>
                  <a:schemeClr val="bg1"/>
                </a:solidFill>
                <a:latin typeface="Arial" pitchFamily="34" charset="0"/>
                <a:ea typeface="MS PGothic" pitchFamily="34" charset="-128"/>
                <a:cs typeface="Arial" pitchFamily="34" charset="0"/>
              </a:rPr>
              <a:t> </a:t>
            </a:r>
            <a:endParaRPr lang="en-US" sz="2400" b="1" dirty="0">
              <a:solidFill>
                <a:schemeClr val="bg1"/>
              </a:solidFill>
              <a:ea typeface="MS PGothic"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http://www.clker.com/cliparts/S/q/h/K/V/h/partypeople-md.png"/>
          <p:cNvPicPr>
            <a:picLocks noChangeAspect="1" noChangeArrowheads="1"/>
          </p:cNvPicPr>
          <p:nvPr/>
        </p:nvPicPr>
        <p:blipFill>
          <a:blip r:embed="rId2" cstate="print"/>
          <a:srcRect/>
          <a:stretch>
            <a:fillRect/>
          </a:stretch>
        </p:blipFill>
        <p:spPr bwMode="auto">
          <a:xfrm>
            <a:off x="533400" y="-1143000"/>
            <a:ext cx="8029575" cy="6848475"/>
          </a:xfrm>
          <a:prstGeom prst="rect">
            <a:avLst/>
          </a:prstGeom>
          <a:noFill/>
          <a:ln w="9525">
            <a:noFill/>
            <a:miter lim="800000"/>
            <a:headEnd/>
            <a:tailEnd/>
          </a:ln>
        </p:spPr>
      </p:pic>
      <p:sp>
        <p:nvSpPr>
          <p:cNvPr id="13314" name="Rectangle 1"/>
          <p:cNvSpPr>
            <a:spLocks noChangeArrowheads="1"/>
          </p:cNvSpPr>
          <p:nvPr/>
        </p:nvSpPr>
        <p:spPr bwMode="auto">
          <a:xfrm>
            <a:off x="228600" y="0"/>
            <a:ext cx="8686800" cy="1815882"/>
          </a:xfrm>
          <a:prstGeom prst="rect">
            <a:avLst/>
          </a:prstGeom>
          <a:solidFill>
            <a:schemeClr val="bg1"/>
          </a:solidFill>
          <a:ln w="9525">
            <a:noFill/>
            <a:miter lim="800000"/>
            <a:headEnd/>
            <a:tailEnd/>
          </a:ln>
        </p:spPr>
        <p:txBody>
          <a:bodyPr wrap="square">
            <a:spAutoFit/>
          </a:bodyPr>
          <a:lstStyle/>
          <a:p>
            <a:pPr algn="ctr"/>
            <a:r>
              <a:rPr lang="en-US" sz="2800" b="1" dirty="0">
                <a:latin typeface="Arial" pitchFamily="34" charset="0"/>
                <a:cs typeface="Arial" pitchFamily="34" charset="0"/>
              </a:rPr>
              <a:t>When Moses approached the camp and saw the calf and the dancing, his anger burned and he threw the tablets out of his hands, breaking them to pieces at the foot of the mountain. </a:t>
            </a:r>
          </a:p>
        </p:txBody>
      </p:sp>
      <p:pic>
        <p:nvPicPr>
          <p:cNvPr id="3" name="Picture 2" descr="bible_joel.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3200400"/>
            <a:ext cx="1971675" cy="3352800"/>
          </a:xfrm>
          <a:prstGeom prst="rect">
            <a:avLst/>
          </a:prstGeom>
          <a:noFill/>
          <a:ln w="9525">
            <a:noFill/>
            <a:miter lim="800000"/>
            <a:headEnd/>
            <a:tailEnd/>
          </a:ln>
        </p:spPr>
      </p:pic>
      <p:pic>
        <p:nvPicPr>
          <p:cNvPr id="29698" name="Picture 2" descr="http://1.bp.blogspot.com/-Y-cRqqeoCSo/U_jcCFF1jpI/AAAAAAAACfw/O3ki6Xwh1fw/s1600/Angry-Expresicon.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 y="2971800"/>
            <a:ext cx="1219200" cy="1219200"/>
          </a:xfrm>
          <a:prstGeom prst="rect">
            <a:avLst/>
          </a:prstGeom>
          <a:noFill/>
          <a:ln w="9525">
            <a:noFill/>
            <a:miter lim="800000"/>
            <a:headEnd/>
            <a:tailEnd/>
          </a:ln>
        </p:spPr>
      </p:pic>
      <p:pic>
        <p:nvPicPr>
          <p:cNvPr id="7" name="Picture 2" descr="http://thecurvyfashionista.mariedenee.com/wp-content/uploads/2010/05/tablets.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2000" y="4114800"/>
            <a:ext cx="1600200" cy="1344613"/>
          </a:xfrm>
          <a:prstGeom prst="rect">
            <a:avLst/>
          </a:prstGeom>
          <a:noFill/>
          <a:ln w="9525">
            <a:noFill/>
            <a:miter lim="800000"/>
            <a:headEnd/>
            <a:tailEnd/>
          </a:ln>
        </p:spPr>
      </p:pic>
      <p:pic>
        <p:nvPicPr>
          <p:cNvPr id="13318" name="Picture 8" descr="Mountain.png"/>
          <p:cNvPicPr>
            <a:picLocks noChangeAspect="1"/>
          </p:cNvPicPr>
          <p:nvPr/>
        </p:nvPicPr>
        <p:blipFill>
          <a:blip r:embed="rId6" cstate="print"/>
          <a:srcRect/>
          <a:stretch>
            <a:fillRect/>
          </a:stretch>
        </p:blipFill>
        <p:spPr bwMode="auto">
          <a:xfrm>
            <a:off x="3581400" y="685800"/>
            <a:ext cx="10058400" cy="7543800"/>
          </a:xfrm>
          <a:prstGeom prst="rect">
            <a:avLst/>
          </a:prstGeom>
          <a:noFill/>
          <a:ln w="9525">
            <a:noFill/>
            <a:miter lim="800000"/>
            <a:headEnd/>
            <a:tailEnd/>
          </a:ln>
        </p:spPr>
      </p:pic>
      <p:pic>
        <p:nvPicPr>
          <p:cNvPr id="29700" name="Picture 4" descr="http://www.diamondhunt.co/idle/images/giant_rock.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57600" y="5562600"/>
            <a:ext cx="1524000" cy="1065213"/>
          </a:xfrm>
          <a:prstGeom prst="rect">
            <a:avLst/>
          </a:prstGeom>
          <a:noFill/>
          <a:ln w="9525">
            <a:noFill/>
            <a:miter lim="800000"/>
            <a:headEnd/>
            <a:tailEnd/>
          </a:ln>
        </p:spPr>
      </p:pic>
      <p:pic>
        <p:nvPicPr>
          <p:cNvPr id="13320" name="Picture 4" descr="http://www.babylonrisingblog.com/images/GoldCalf.jpg"/>
          <p:cNvPicPr>
            <a:picLocks noChangeAspect="1" noChangeArrowheads="1"/>
          </p:cNvPicPr>
          <p:nvPr/>
        </p:nvPicPr>
        <p:blipFill>
          <a:blip r:embed="rId8" cstate="print"/>
          <a:srcRect/>
          <a:stretch>
            <a:fillRect/>
          </a:stretch>
        </p:blipFill>
        <p:spPr bwMode="auto">
          <a:xfrm>
            <a:off x="3048000" y="2895600"/>
            <a:ext cx="2036763" cy="2286000"/>
          </a:xfrm>
          <a:prstGeom prst="rect">
            <a:avLst/>
          </a:prstGeom>
          <a:noFill/>
          <a:ln w="25400">
            <a:solidFill>
              <a:schemeClr val="tx1"/>
            </a:solid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152400" y="304800"/>
            <a:ext cx="8839200" cy="954107"/>
          </a:xfrm>
          <a:prstGeom prst="rect">
            <a:avLst/>
          </a:prstGeom>
          <a:solidFill>
            <a:schemeClr val="bg1"/>
          </a:solidFill>
          <a:ln w="9525">
            <a:noFill/>
            <a:miter lim="800000"/>
            <a:headEnd/>
            <a:tailEnd/>
          </a:ln>
        </p:spPr>
        <p:txBody>
          <a:bodyPr>
            <a:spAutoFit/>
          </a:bodyPr>
          <a:lstStyle/>
          <a:p>
            <a:r>
              <a:rPr lang="en-US" sz="2800" b="1" dirty="0">
                <a:latin typeface="Arial" pitchFamily="34" charset="0"/>
                <a:cs typeface="Arial" pitchFamily="34" charset="0"/>
              </a:rPr>
              <a:t>And he took the calf the people had made and burned it in the fire; </a:t>
            </a:r>
          </a:p>
        </p:txBody>
      </p:sp>
      <p:pic>
        <p:nvPicPr>
          <p:cNvPr id="3" name="Picture 4" descr="http://www.babylonrisingblog.com/images/GoldCalf.jpg"/>
          <p:cNvPicPr>
            <a:picLocks noChangeAspect="1" noChangeArrowheads="1"/>
          </p:cNvPicPr>
          <p:nvPr/>
        </p:nvPicPr>
        <p:blipFill>
          <a:blip r:embed="rId2" cstate="print"/>
          <a:srcRect/>
          <a:stretch>
            <a:fillRect/>
          </a:stretch>
        </p:blipFill>
        <p:spPr bwMode="auto">
          <a:xfrm>
            <a:off x="3030537" y="2646909"/>
            <a:ext cx="2036763" cy="2286000"/>
          </a:xfrm>
          <a:prstGeom prst="rect">
            <a:avLst/>
          </a:prstGeom>
          <a:noFill/>
          <a:ln w="25400">
            <a:solidFill>
              <a:schemeClr val="tx1"/>
            </a:solidFill>
            <a:miter lim="800000"/>
            <a:headEnd/>
            <a:tailEnd/>
          </a:ln>
        </p:spPr>
      </p:pic>
      <p:pic>
        <p:nvPicPr>
          <p:cNvPr id="14339" name="Picture 4" descr="http://www.clker.com/cliparts/t/p/u/W/1/4/fire-starter-hi.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90800" y="3300413"/>
            <a:ext cx="1752600" cy="2827337"/>
          </a:xfrm>
          <a:prstGeom prst="rect">
            <a:avLst/>
          </a:prstGeom>
          <a:noFill/>
          <a:ln w="9525">
            <a:noFill/>
            <a:miter lim="800000"/>
            <a:headEnd/>
            <a:tailEnd/>
          </a:ln>
        </p:spPr>
      </p:pic>
      <p:pic>
        <p:nvPicPr>
          <p:cNvPr id="14340" name="Picture 4" descr="http://www.clker.com/cliparts/t/p/u/W/1/4/fire-starter-hi.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91000" y="3470275"/>
            <a:ext cx="1600200" cy="2581275"/>
          </a:xfrm>
          <a:prstGeom prst="rect">
            <a:avLst/>
          </a:prstGeom>
          <a:noFill/>
          <a:ln w="9525">
            <a:noFill/>
            <a:miter lim="800000"/>
            <a:headEnd/>
            <a:tailEnd/>
          </a:ln>
        </p:spPr>
      </p:pic>
      <p:pic>
        <p:nvPicPr>
          <p:cNvPr id="14341" name="Picture 2" descr="http://static.squarespace.com/static/537a6094e4b05f4460ea2c2d/t/53a48aa8e4b074c78631b155/1403292362845/"/>
          <p:cNvPicPr>
            <a:picLocks noChangeAspect="1" noChangeArrowheads="1"/>
          </p:cNvPicPr>
          <p:nvPr/>
        </p:nvPicPr>
        <p:blipFill>
          <a:blip r:embed="rId5" cstate="print"/>
          <a:srcRect/>
          <a:stretch>
            <a:fillRect/>
          </a:stretch>
        </p:blipFill>
        <p:spPr bwMode="auto">
          <a:xfrm>
            <a:off x="2971800" y="4495800"/>
            <a:ext cx="2657475" cy="21907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eoplesilhouettes.png"/>
          <p:cNvPicPr>
            <a:picLocks noChangeAspect="1"/>
          </p:cNvPicPr>
          <p:nvPr/>
        </p:nvPicPr>
        <p:blipFill>
          <a:blip r:embed="rId2" cstate="print"/>
          <a:srcRect/>
          <a:stretch>
            <a:fillRect/>
          </a:stretch>
        </p:blipFill>
        <p:spPr bwMode="auto">
          <a:xfrm flipH="1">
            <a:off x="-1981200" y="2209800"/>
            <a:ext cx="11344275" cy="5410200"/>
          </a:xfrm>
          <a:prstGeom prst="rect">
            <a:avLst/>
          </a:prstGeom>
          <a:noFill/>
          <a:ln w="9525">
            <a:noFill/>
            <a:miter lim="800000"/>
            <a:headEnd/>
            <a:tailEnd/>
          </a:ln>
        </p:spPr>
      </p:pic>
      <p:sp>
        <p:nvSpPr>
          <p:cNvPr id="15362" name="Rectangle 1"/>
          <p:cNvSpPr>
            <a:spLocks noChangeArrowheads="1"/>
          </p:cNvSpPr>
          <p:nvPr/>
        </p:nvSpPr>
        <p:spPr bwMode="auto">
          <a:xfrm>
            <a:off x="228600" y="304800"/>
            <a:ext cx="8763000" cy="954107"/>
          </a:xfrm>
          <a:prstGeom prst="rect">
            <a:avLst/>
          </a:prstGeom>
          <a:solidFill>
            <a:schemeClr val="bg1"/>
          </a:solidFill>
          <a:ln w="9525">
            <a:noFill/>
            <a:miter lim="800000"/>
            <a:headEnd/>
            <a:tailEnd/>
          </a:ln>
        </p:spPr>
        <p:txBody>
          <a:bodyPr>
            <a:spAutoFit/>
          </a:bodyPr>
          <a:lstStyle/>
          <a:p>
            <a:r>
              <a:rPr lang="en-US" sz="2800" b="1" dirty="0">
                <a:latin typeface="Arial" pitchFamily="34" charset="0"/>
                <a:cs typeface="Arial" pitchFamily="34" charset="0"/>
              </a:rPr>
              <a:t>then he ground it to powder, scattered it on the water and made the Israelites drink it. </a:t>
            </a:r>
            <a:endParaRPr lang="en-US" sz="2800" b="1" dirty="0"/>
          </a:p>
        </p:txBody>
      </p:sp>
      <p:pic>
        <p:nvPicPr>
          <p:cNvPr id="15363" name="Picture 2" descr="http://www.archjrc.com/clipart/images/pirate/barrel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8800" y="2895600"/>
            <a:ext cx="2819400" cy="3810000"/>
          </a:xfrm>
          <a:prstGeom prst="rect">
            <a:avLst/>
          </a:prstGeom>
          <a:noFill/>
          <a:ln w="9525">
            <a:noFill/>
            <a:miter lim="800000"/>
            <a:headEnd/>
            <a:tailEnd/>
          </a:ln>
        </p:spPr>
      </p:pic>
      <p:sp>
        <p:nvSpPr>
          <p:cNvPr id="6" name="Oval 5"/>
          <p:cNvSpPr/>
          <p:nvPr/>
        </p:nvSpPr>
        <p:spPr>
          <a:xfrm rot="21387367">
            <a:off x="6016625" y="3044825"/>
            <a:ext cx="1906588" cy="6048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Picture 6" descr="http://images.nailsmag.com/post/M-na0211gold.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99754" y="2652818"/>
            <a:ext cx="1972809" cy="852382"/>
          </a:xfrm>
          <a:prstGeom prst="rect">
            <a:avLst/>
          </a:prstGeom>
          <a:noFill/>
          <a:ln w="9525">
            <a:noFill/>
            <a:miter lim="800000"/>
            <a:headEnd/>
            <a:tailEnd/>
          </a:ln>
        </p:spPr>
      </p:pic>
      <p:pic>
        <p:nvPicPr>
          <p:cNvPr id="30724" name="Picture 4" descr="http://images.clipartpanda.com/water-cup-clipart-aTeKjbpac.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95800" y="3505200"/>
            <a:ext cx="595313" cy="933450"/>
          </a:xfrm>
          <a:prstGeom prst="rect">
            <a:avLst/>
          </a:prstGeom>
          <a:noFill/>
          <a:ln w="9525">
            <a:noFill/>
            <a:miter lim="800000"/>
            <a:headEnd/>
            <a:tailEnd/>
          </a:ln>
        </p:spPr>
      </p:pic>
      <p:pic>
        <p:nvPicPr>
          <p:cNvPr id="8" name="Picture 6" descr="http://images.nailsmag.com/post/M-na0211gold.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95800" y="3733800"/>
            <a:ext cx="533400" cy="23018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ringologs.com/wp-content/uploads/2014/05/new-model-gold-earrings-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37075" y="4343400"/>
            <a:ext cx="1289050" cy="1219200"/>
          </a:xfrm>
          <a:prstGeom prst="rect">
            <a:avLst/>
          </a:prstGeom>
          <a:noFill/>
          <a:ln w="38100">
            <a:solidFill>
              <a:schemeClr val="tx1"/>
            </a:solidFill>
            <a:miter lim="800000"/>
            <a:headEnd/>
            <a:tailEnd/>
          </a:ln>
        </p:spPr>
      </p:pic>
      <p:sp>
        <p:nvSpPr>
          <p:cNvPr id="16385" name="Rectangle 1"/>
          <p:cNvSpPr>
            <a:spLocks noChangeArrowheads="1"/>
          </p:cNvSpPr>
          <p:nvPr/>
        </p:nvSpPr>
        <p:spPr bwMode="auto">
          <a:xfrm>
            <a:off x="228600" y="228600"/>
            <a:ext cx="2971800" cy="461665"/>
          </a:xfrm>
          <a:prstGeom prst="rect">
            <a:avLst/>
          </a:prstGeom>
          <a:solidFill>
            <a:schemeClr val="bg1"/>
          </a:solidFill>
          <a:ln w="9525">
            <a:noFill/>
            <a:miter lim="800000"/>
            <a:headEnd/>
            <a:tailEnd/>
          </a:ln>
        </p:spPr>
        <p:txBody>
          <a:bodyPr wrap="square">
            <a:spAutoFit/>
          </a:bodyPr>
          <a:lstStyle/>
          <a:p>
            <a:r>
              <a:rPr lang="en-US" sz="2400" b="1" dirty="0">
                <a:latin typeface="Arial" pitchFamily="34" charset="0"/>
                <a:cs typeface="Arial" pitchFamily="34" charset="0"/>
              </a:rPr>
              <a:t>He said to Aaron, </a:t>
            </a:r>
          </a:p>
        </p:txBody>
      </p:sp>
      <p:pic>
        <p:nvPicPr>
          <p:cNvPr id="16386" name="Picture 2" descr="bible_joel.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276600"/>
            <a:ext cx="1971675" cy="3352800"/>
          </a:xfrm>
          <a:prstGeom prst="rect">
            <a:avLst/>
          </a:prstGeom>
          <a:noFill/>
          <a:ln w="9525">
            <a:noFill/>
            <a:miter lim="800000"/>
            <a:headEnd/>
            <a:tailEnd/>
          </a:ln>
        </p:spPr>
      </p:pic>
      <p:sp>
        <p:nvSpPr>
          <p:cNvPr id="4" name="Rectangular Callout 3"/>
          <p:cNvSpPr/>
          <p:nvPr/>
        </p:nvSpPr>
        <p:spPr>
          <a:xfrm>
            <a:off x="381000" y="914400"/>
            <a:ext cx="2971800" cy="1828800"/>
          </a:xfrm>
          <a:prstGeom prst="wedgeRectCallout">
            <a:avLst>
              <a:gd name="adj1" fmla="val -32248"/>
              <a:gd name="adj2" fmla="val 84910"/>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2400" b="1" dirty="0">
                <a:solidFill>
                  <a:schemeClr val="bg1"/>
                </a:solidFill>
                <a:latin typeface="Arial" pitchFamily="34" charset="0"/>
                <a:ea typeface="MS PGothic" pitchFamily="34" charset="-128"/>
                <a:cs typeface="Arial" pitchFamily="34" charset="0"/>
              </a:rPr>
              <a:t>“</a:t>
            </a:r>
            <a:r>
              <a:rPr lang="en-US" sz="2400" b="1" dirty="0">
                <a:solidFill>
                  <a:schemeClr val="bg1"/>
                </a:solidFill>
                <a:latin typeface="Arial" pitchFamily="34" charset="0"/>
                <a:ea typeface="MS PGothic" pitchFamily="34" charset="-128"/>
                <a:cs typeface="Arial" pitchFamily="34" charset="0"/>
              </a:rPr>
              <a:t>What did these people do to you, that you led them into such great sin?</a:t>
            </a:r>
            <a:r>
              <a:rPr lang="en-US" altLang="en-US" sz="2400" b="1" dirty="0">
                <a:solidFill>
                  <a:schemeClr val="bg1"/>
                </a:solidFill>
                <a:latin typeface="Arial" pitchFamily="34" charset="0"/>
                <a:ea typeface="MS PGothic" pitchFamily="34" charset="-128"/>
                <a:cs typeface="Arial" pitchFamily="34" charset="0"/>
              </a:rPr>
              <a:t>”</a:t>
            </a:r>
            <a:endParaRPr lang="en-US" sz="2400" b="1" dirty="0">
              <a:solidFill>
                <a:schemeClr val="bg1"/>
              </a:solidFill>
              <a:latin typeface="Arial" pitchFamily="34" charset="0"/>
              <a:ea typeface="MS PGothic" pitchFamily="34" charset="-128"/>
              <a:cs typeface="Arial" pitchFamily="34" charset="0"/>
            </a:endParaRPr>
          </a:p>
        </p:txBody>
      </p:sp>
      <p:pic>
        <p:nvPicPr>
          <p:cNvPr id="16388" name="Picture 4" descr="Aaron.g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1200" y="3841750"/>
            <a:ext cx="2895600" cy="3016250"/>
          </a:xfrm>
          <a:prstGeom prst="rect">
            <a:avLst/>
          </a:prstGeom>
          <a:noFill/>
          <a:ln w="9525">
            <a:noFill/>
            <a:miter lim="800000"/>
            <a:headEnd/>
            <a:tailEnd/>
          </a:ln>
        </p:spPr>
      </p:pic>
      <p:sp>
        <p:nvSpPr>
          <p:cNvPr id="6" name="Rectangular Callout 5"/>
          <p:cNvSpPr/>
          <p:nvPr/>
        </p:nvSpPr>
        <p:spPr>
          <a:xfrm>
            <a:off x="3505200" y="228600"/>
            <a:ext cx="5410200" cy="3124200"/>
          </a:xfrm>
          <a:prstGeom prst="wedgeRectCallout">
            <a:avLst>
              <a:gd name="adj1" fmla="val 16614"/>
              <a:gd name="adj2" fmla="val 74045"/>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2000" b="1" dirty="0">
                <a:solidFill>
                  <a:srgbClr val="FFFFFF"/>
                </a:solidFill>
                <a:latin typeface="Arial" pitchFamily="34" charset="0"/>
                <a:ea typeface="MS PGothic" pitchFamily="34" charset="-128"/>
                <a:cs typeface="Arial" pitchFamily="34" charset="0"/>
              </a:rPr>
              <a:t>“</a:t>
            </a:r>
            <a:r>
              <a:rPr lang="en-US" sz="2000" b="1" dirty="0">
                <a:solidFill>
                  <a:srgbClr val="FFFFFF"/>
                </a:solidFill>
                <a:latin typeface="Arial" pitchFamily="34" charset="0"/>
                <a:ea typeface="MS PGothic" pitchFamily="34" charset="-128"/>
                <a:cs typeface="Arial" pitchFamily="34" charset="0"/>
              </a:rPr>
              <a:t>Do not be angry, my lord,</a:t>
            </a:r>
            <a:r>
              <a:rPr lang="en-US" altLang="en-US" sz="2000" b="1" dirty="0">
                <a:solidFill>
                  <a:srgbClr val="FFFFFF"/>
                </a:solidFill>
                <a:latin typeface="Arial" pitchFamily="34" charset="0"/>
                <a:ea typeface="MS PGothic" pitchFamily="34" charset="-128"/>
                <a:cs typeface="Arial" pitchFamily="34" charset="0"/>
              </a:rPr>
              <a:t>”</a:t>
            </a:r>
            <a:r>
              <a:rPr lang="en-US" sz="2000" b="1" dirty="0">
                <a:solidFill>
                  <a:srgbClr val="FFFFFF"/>
                </a:solidFill>
                <a:latin typeface="Arial" pitchFamily="34" charset="0"/>
                <a:ea typeface="MS PGothic" pitchFamily="34" charset="-128"/>
                <a:cs typeface="Arial" pitchFamily="34" charset="0"/>
              </a:rPr>
              <a:t> Aaron answered. </a:t>
            </a:r>
            <a:r>
              <a:rPr lang="en-US" altLang="en-US" sz="2000" b="1" dirty="0">
                <a:solidFill>
                  <a:srgbClr val="FFFFFF"/>
                </a:solidFill>
                <a:latin typeface="Arial" pitchFamily="34" charset="0"/>
                <a:ea typeface="MS PGothic" pitchFamily="34" charset="-128"/>
                <a:cs typeface="Arial" pitchFamily="34" charset="0"/>
              </a:rPr>
              <a:t>“</a:t>
            </a:r>
            <a:r>
              <a:rPr lang="en-US" sz="2000" b="1" dirty="0">
                <a:solidFill>
                  <a:srgbClr val="FFFFFF"/>
                </a:solidFill>
                <a:latin typeface="Arial" pitchFamily="34" charset="0"/>
                <a:ea typeface="MS PGothic" pitchFamily="34" charset="-128"/>
                <a:cs typeface="Arial" pitchFamily="34" charset="0"/>
              </a:rPr>
              <a:t>You know how prone these people are to evil. They said to me, </a:t>
            </a:r>
            <a:r>
              <a:rPr lang="en-US" altLang="en-US" sz="2000" b="1" dirty="0">
                <a:solidFill>
                  <a:srgbClr val="FFFFFF"/>
                </a:solidFill>
                <a:latin typeface="Arial" pitchFamily="34" charset="0"/>
                <a:ea typeface="MS PGothic" pitchFamily="34" charset="-128"/>
                <a:cs typeface="Arial" pitchFamily="34" charset="0"/>
              </a:rPr>
              <a:t>‘</a:t>
            </a:r>
            <a:r>
              <a:rPr lang="en-US" sz="2000" b="1" dirty="0">
                <a:solidFill>
                  <a:srgbClr val="FFFFFF"/>
                </a:solidFill>
                <a:latin typeface="Arial" pitchFamily="34" charset="0"/>
                <a:ea typeface="MS PGothic" pitchFamily="34" charset="-128"/>
                <a:cs typeface="Arial" pitchFamily="34" charset="0"/>
              </a:rPr>
              <a:t>Make us gods who will go before us. As for this fellow Moses who brought us up out of Egypt, we don</a:t>
            </a:r>
            <a:r>
              <a:rPr lang="en-US" altLang="en-US" sz="2000" b="1" dirty="0">
                <a:solidFill>
                  <a:srgbClr val="FFFFFF"/>
                </a:solidFill>
                <a:latin typeface="Arial" pitchFamily="34" charset="0"/>
                <a:ea typeface="MS PGothic" pitchFamily="34" charset="-128"/>
                <a:cs typeface="Arial" pitchFamily="34" charset="0"/>
              </a:rPr>
              <a:t>’</a:t>
            </a:r>
            <a:r>
              <a:rPr lang="en-US" sz="2000" b="1" dirty="0">
                <a:solidFill>
                  <a:srgbClr val="FFFFFF"/>
                </a:solidFill>
                <a:latin typeface="Arial" pitchFamily="34" charset="0"/>
                <a:ea typeface="MS PGothic" pitchFamily="34" charset="-128"/>
                <a:cs typeface="Arial" pitchFamily="34" charset="0"/>
              </a:rPr>
              <a:t>t know what has happened to him.</a:t>
            </a:r>
            <a:r>
              <a:rPr lang="en-US" altLang="en-US" sz="2000" b="1" dirty="0">
                <a:solidFill>
                  <a:srgbClr val="FFFFFF"/>
                </a:solidFill>
                <a:latin typeface="Arial" pitchFamily="34" charset="0"/>
                <a:ea typeface="MS PGothic" pitchFamily="34" charset="-128"/>
                <a:cs typeface="Arial" pitchFamily="34" charset="0"/>
              </a:rPr>
              <a:t>’</a:t>
            </a:r>
            <a:r>
              <a:rPr lang="en-US" sz="2000" b="1" dirty="0">
                <a:solidFill>
                  <a:srgbClr val="FFFFFF"/>
                </a:solidFill>
                <a:latin typeface="Arial" pitchFamily="34" charset="0"/>
                <a:ea typeface="MS PGothic" pitchFamily="34" charset="-128"/>
                <a:cs typeface="Arial" pitchFamily="34" charset="0"/>
              </a:rPr>
              <a:t> So I told them, </a:t>
            </a:r>
            <a:r>
              <a:rPr lang="en-US" altLang="en-US" sz="2000" b="1" dirty="0">
                <a:solidFill>
                  <a:srgbClr val="FFFFFF"/>
                </a:solidFill>
                <a:latin typeface="Arial" pitchFamily="34" charset="0"/>
                <a:ea typeface="MS PGothic" pitchFamily="34" charset="-128"/>
                <a:cs typeface="Arial" pitchFamily="34" charset="0"/>
              </a:rPr>
              <a:t>‘</a:t>
            </a:r>
            <a:r>
              <a:rPr lang="en-US" sz="2000" b="1" dirty="0">
                <a:solidFill>
                  <a:srgbClr val="FFFFFF"/>
                </a:solidFill>
                <a:latin typeface="Arial" pitchFamily="34" charset="0"/>
                <a:ea typeface="MS PGothic" pitchFamily="34" charset="-128"/>
                <a:cs typeface="Arial" pitchFamily="34" charset="0"/>
              </a:rPr>
              <a:t>Whoever has any gold jewelry, take it off.</a:t>
            </a:r>
            <a:r>
              <a:rPr lang="en-US" altLang="en-US" sz="2000" b="1" dirty="0">
                <a:solidFill>
                  <a:srgbClr val="FFFFFF"/>
                </a:solidFill>
                <a:latin typeface="Arial" pitchFamily="34" charset="0"/>
                <a:ea typeface="MS PGothic" pitchFamily="34" charset="-128"/>
                <a:cs typeface="Arial" pitchFamily="34" charset="0"/>
              </a:rPr>
              <a:t>’</a:t>
            </a:r>
            <a:r>
              <a:rPr lang="en-US" sz="2000" b="1" dirty="0">
                <a:solidFill>
                  <a:srgbClr val="FFFFFF"/>
                </a:solidFill>
                <a:latin typeface="Arial" pitchFamily="34" charset="0"/>
                <a:ea typeface="MS PGothic" pitchFamily="34" charset="-128"/>
                <a:cs typeface="Arial" pitchFamily="34" charset="0"/>
              </a:rPr>
              <a:t> Then they gave me the gold, and I threw it into the fire, and out came this calf!</a:t>
            </a:r>
            <a:r>
              <a:rPr lang="en-US" altLang="en-US" sz="2000" b="1" dirty="0">
                <a:solidFill>
                  <a:srgbClr val="FFFFFF"/>
                </a:solidFill>
                <a:latin typeface="Arial" pitchFamily="34" charset="0"/>
                <a:ea typeface="MS PGothic" pitchFamily="34" charset="-128"/>
                <a:cs typeface="Arial" pitchFamily="34" charset="0"/>
              </a:rPr>
              <a:t>”</a:t>
            </a:r>
            <a:endParaRPr lang="en-US" sz="2000" b="1" dirty="0">
              <a:solidFill>
                <a:srgbClr val="FFFFFF"/>
              </a:solidFill>
              <a:latin typeface="Arial" pitchFamily="34" charset="0"/>
              <a:ea typeface="MS PGothic" pitchFamily="34" charset="-128"/>
              <a:cs typeface="Arial" pitchFamily="34" charset="0"/>
            </a:endParaRPr>
          </a:p>
        </p:txBody>
      </p:sp>
      <p:pic>
        <p:nvPicPr>
          <p:cNvPr id="7" name="Picture 4" descr="http://www.babylonrisingblog.com/images/GoldCalf.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49551" y="4289685"/>
            <a:ext cx="1524000" cy="1711325"/>
          </a:xfrm>
          <a:prstGeom prst="rect">
            <a:avLst/>
          </a:prstGeom>
          <a:noFill/>
          <a:ln w="25400">
            <a:solidFill>
              <a:schemeClr val="tx1"/>
            </a:solidFill>
            <a:miter lim="800000"/>
            <a:headEnd/>
            <a:tailEnd/>
          </a:ln>
        </p:spPr>
      </p:pic>
      <p:pic>
        <p:nvPicPr>
          <p:cNvPr id="8" name="Picture 2" descr="http://static.squarespace.com/static/537a6094e4b05f4460ea2c2d/t/53a48aa8e4b074c78631b155/1403292362845/"/>
          <p:cNvPicPr>
            <a:picLocks noChangeAspect="1" noChangeArrowheads="1"/>
          </p:cNvPicPr>
          <p:nvPr/>
        </p:nvPicPr>
        <p:blipFill>
          <a:blip r:embed="rId6" cstate="print"/>
          <a:srcRect/>
          <a:stretch>
            <a:fillRect/>
          </a:stretch>
        </p:blipFill>
        <p:spPr bwMode="auto">
          <a:xfrm>
            <a:off x="3703638" y="4548526"/>
            <a:ext cx="2657475" cy="2190750"/>
          </a:xfrm>
          <a:prstGeom prst="rect">
            <a:avLst/>
          </a:prstGeom>
          <a:noFill/>
          <a:ln w="9525">
            <a:noFill/>
            <a:miter lim="800000"/>
            <a:headEnd/>
            <a:tailEnd/>
          </a:ln>
        </p:spPr>
      </p:pic>
      <p:sp>
        <p:nvSpPr>
          <p:cNvPr id="10" name="TextBox 9"/>
          <p:cNvSpPr txBox="1">
            <a:spLocks noChangeArrowheads="1"/>
          </p:cNvSpPr>
          <p:nvPr/>
        </p:nvSpPr>
        <p:spPr bwMode="auto">
          <a:xfrm>
            <a:off x="3962400" y="3581400"/>
            <a:ext cx="2438400" cy="923925"/>
          </a:xfrm>
          <a:prstGeom prst="rect">
            <a:avLst/>
          </a:prstGeom>
          <a:noFill/>
          <a:ln w="9525">
            <a:noFill/>
            <a:miter lim="800000"/>
            <a:headEnd/>
            <a:tailEnd/>
          </a:ln>
        </p:spPr>
        <p:txBody>
          <a:bodyPr>
            <a:spAutoFit/>
          </a:bodyPr>
          <a:lstStyle/>
          <a:p>
            <a:r>
              <a:rPr lang="en-US" sz="5400">
                <a:latin typeface="Arial" pitchFamily="34" charset="0"/>
                <a:cs typeface="Arial" pitchFamily="34" charset="0"/>
              </a:rPr>
              <a:t>Ta da!!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28600" y="228600"/>
            <a:ext cx="8686800" cy="1200150"/>
          </a:xfrm>
          <a:prstGeom prst="rect">
            <a:avLst/>
          </a:prstGeom>
          <a:solidFill>
            <a:schemeClr val="bg1"/>
          </a:solidFill>
          <a:ln w="9525">
            <a:noFill/>
            <a:miter lim="800000"/>
            <a:headEnd/>
            <a:tailEnd/>
          </a:ln>
        </p:spPr>
        <p:txBody>
          <a:bodyPr>
            <a:spAutoFit/>
          </a:bodyPr>
          <a:lstStyle/>
          <a:p>
            <a:r>
              <a:rPr lang="en-US" sz="2400" b="1" dirty="0">
                <a:latin typeface="Arial" pitchFamily="34" charset="0"/>
                <a:cs typeface="Arial" pitchFamily="34" charset="0"/>
              </a:rPr>
              <a:t>Moses saw that the people were running wild and that Aaron had let them get out of control and so become a laughingstock to their enemies. </a:t>
            </a:r>
          </a:p>
        </p:txBody>
      </p:sp>
      <p:pic>
        <p:nvPicPr>
          <p:cNvPr id="17410" name="Picture 2" descr="http://thumbs.dreamstime.com/x/young-people-party-dancing-teenagers-22372017.jpg"/>
          <p:cNvPicPr>
            <a:picLocks noChangeAspect="1" noChangeArrowheads="1"/>
          </p:cNvPicPr>
          <p:nvPr/>
        </p:nvPicPr>
        <p:blipFill>
          <a:blip r:embed="rId2" cstate="print"/>
          <a:srcRect/>
          <a:stretch>
            <a:fillRect/>
          </a:stretch>
        </p:blipFill>
        <p:spPr bwMode="auto">
          <a:xfrm>
            <a:off x="0" y="1752600"/>
            <a:ext cx="6989763" cy="4019550"/>
          </a:xfrm>
          <a:prstGeom prst="rect">
            <a:avLst/>
          </a:prstGeom>
          <a:noFill/>
          <a:ln w="9525">
            <a:noFill/>
            <a:miter lim="800000"/>
            <a:headEnd/>
            <a:tailEnd/>
          </a:ln>
        </p:spPr>
      </p:pic>
      <p:pic>
        <p:nvPicPr>
          <p:cNvPr id="5" name="Picture 4" descr="http://elainefogel.net/wp-content/uploads/2013/10/Man-Laughing-While-Holding-His-Stomach-181x300.png"/>
          <p:cNvPicPr>
            <a:picLocks noChangeAspect="1" noChangeArrowheads="1"/>
          </p:cNvPicPr>
          <p:nvPr/>
        </p:nvPicPr>
        <p:blipFill>
          <a:blip r:embed="rId3" cstate="print"/>
          <a:srcRect/>
          <a:stretch>
            <a:fillRect/>
          </a:stretch>
        </p:blipFill>
        <p:spPr bwMode="auto">
          <a:xfrm flipH="1">
            <a:off x="6629400" y="1981200"/>
            <a:ext cx="1752600" cy="2857500"/>
          </a:xfrm>
          <a:prstGeom prst="rect">
            <a:avLst/>
          </a:prstGeom>
          <a:noFill/>
          <a:ln w="9525">
            <a:noFill/>
            <a:miter lim="800000"/>
            <a:headEnd/>
            <a:tailEnd/>
          </a:ln>
        </p:spPr>
      </p:pic>
      <p:pic>
        <p:nvPicPr>
          <p:cNvPr id="6" name="Picture 4" descr="http://elainefogel.net/wp-content/uploads/2013/10/Man-Laughing-While-Holding-His-Stomach-181x300.png"/>
          <p:cNvPicPr>
            <a:picLocks noChangeAspect="1" noChangeArrowheads="1"/>
          </p:cNvPicPr>
          <p:nvPr/>
        </p:nvPicPr>
        <p:blipFill>
          <a:blip r:embed="rId3" cstate="print"/>
          <a:srcRect/>
          <a:stretch>
            <a:fillRect/>
          </a:stretch>
        </p:blipFill>
        <p:spPr bwMode="auto">
          <a:xfrm flipH="1">
            <a:off x="7696200" y="1219200"/>
            <a:ext cx="1752600" cy="2857500"/>
          </a:xfrm>
          <a:prstGeom prst="rect">
            <a:avLst/>
          </a:prstGeom>
          <a:noFill/>
          <a:ln w="9525">
            <a:noFill/>
            <a:miter lim="800000"/>
            <a:headEnd/>
            <a:tailEnd/>
          </a:ln>
        </p:spPr>
      </p:pic>
      <p:pic>
        <p:nvPicPr>
          <p:cNvPr id="3076" name="Picture 4" descr="http://elainefogel.net/wp-content/uploads/2013/10/Man-Laughing-While-Holding-His-Stomach-181x300.png"/>
          <p:cNvPicPr>
            <a:picLocks noChangeAspect="1" noChangeArrowheads="1"/>
          </p:cNvPicPr>
          <p:nvPr/>
        </p:nvPicPr>
        <p:blipFill>
          <a:blip r:embed="rId3" cstate="print"/>
          <a:srcRect/>
          <a:stretch>
            <a:fillRect/>
          </a:stretch>
        </p:blipFill>
        <p:spPr bwMode="auto">
          <a:xfrm flipH="1">
            <a:off x="6934200" y="4000500"/>
            <a:ext cx="1752600" cy="28575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28600" y="304800"/>
            <a:ext cx="7772400" cy="461665"/>
          </a:xfrm>
          <a:prstGeom prst="rect">
            <a:avLst/>
          </a:prstGeom>
          <a:solidFill>
            <a:schemeClr val="bg1"/>
          </a:solidFill>
          <a:ln w="9525">
            <a:noFill/>
            <a:miter lim="800000"/>
            <a:headEnd/>
            <a:tailEnd/>
          </a:ln>
        </p:spPr>
        <p:txBody>
          <a:bodyPr wrap="square">
            <a:spAutoFit/>
          </a:bodyPr>
          <a:lstStyle/>
          <a:p>
            <a:r>
              <a:rPr lang="en-US" sz="2400" b="1" dirty="0">
                <a:latin typeface="Arial" pitchFamily="34" charset="0"/>
                <a:cs typeface="Arial" pitchFamily="34" charset="0"/>
              </a:rPr>
              <a:t>So he stood at the entrance to the camp and said, </a:t>
            </a:r>
          </a:p>
        </p:txBody>
      </p:sp>
      <p:pic>
        <p:nvPicPr>
          <p:cNvPr id="18434" name="Picture 2" descr="bible_joel.gi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276600"/>
            <a:ext cx="1971675" cy="3352800"/>
          </a:xfrm>
          <a:prstGeom prst="rect">
            <a:avLst/>
          </a:prstGeom>
          <a:noFill/>
          <a:ln w="9525">
            <a:noFill/>
            <a:miter lim="800000"/>
            <a:headEnd/>
            <a:tailEnd/>
          </a:ln>
        </p:spPr>
      </p:pic>
      <p:sp>
        <p:nvSpPr>
          <p:cNvPr id="4" name="Rectangular Callout 3"/>
          <p:cNvSpPr/>
          <p:nvPr/>
        </p:nvSpPr>
        <p:spPr>
          <a:xfrm>
            <a:off x="2781300" y="4904282"/>
            <a:ext cx="4343400" cy="1426564"/>
          </a:xfrm>
          <a:prstGeom prst="wedgeRectCallout">
            <a:avLst>
              <a:gd name="adj1" fmla="val -75640"/>
              <a:gd name="adj2" fmla="val -6088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2400" b="1" dirty="0">
                <a:solidFill>
                  <a:srgbClr val="FFFFFF"/>
                </a:solidFill>
                <a:latin typeface="Arial" pitchFamily="34" charset="0"/>
                <a:ea typeface="MS PGothic" pitchFamily="34" charset="-128"/>
                <a:cs typeface="Arial" pitchFamily="34" charset="0"/>
              </a:rPr>
              <a:t>“</a:t>
            </a:r>
            <a:r>
              <a:rPr lang="en-US" sz="2400" b="1" dirty="0">
                <a:solidFill>
                  <a:srgbClr val="FFFFFF"/>
                </a:solidFill>
                <a:latin typeface="Arial" pitchFamily="34" charset="0"/>
                <a:ea typeface="MS PGothic" pitchFamily="34" charset="-128"/>
                <a:cs typeface="Arial" pitchFamily="34" charset="0"/>
              </a:rPr>
              <a:t>Whoever is for the LORD, come to me.</a:t>
            </a:r>
            <a:r>
              <a:rPr lang="en-US" altLang="en-US" sz="2400" b="1" dirty="0">
                <a:solidFill>
                  <a:srgbClr val="FFFFFF"/>
                </a:solidFill>
                <a:latin typeface="Arial" pitchFamily="34" charset="0"/>
                <a:ea typeface="MS PGothic" pitchFamily="34" charset="-128"/>
                <a:cs typeface="Arial" pitchFamily="34" charset="0"/>
              </a:rPr>
              <a:t>”</a:t>
            </a:r>
            <a:endParaRPr lang="en-US" sz="2400" b="1" dirty="0">
              <a:solidFill>
                <a:srgbClr val="FFFFFF"/>
              </a:solidFill>
              <a:ea typeface="MS PGothic" pitchFamily="34" charset="-128"/>
            </a:endParaRPr>
          </a:p>
        </p:txBody>
      </p:sp>
      <p:sp>
        <p:nvSpPr>
          <p:cNvPr id="5" name="Rectangular Callout 4"/>
          <p:cNvSpPr/>
          <p:nvPr/>
        </p:nvSpPr>
        <p:spPr>
          <a:xfrm>
            <a:off x="1971675" y="1600200"/>
            <a:ext cx="4876800" cy="3048000"/>
          </a:xfrm>
          <a:prstGeom prst="wedgeRectCallout">
            <a:avLst>
              <a:gd name="adj1" fmla="val -58031"/>
              <a:gd name="adj2" fmla="val -633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2400" b="1" dirty="0">
                <a:solidFill>
                  <a:schemeClr val="bg1"/>
                </a:solidFill>
                <a:latin typeface="Arial" pitchFamily="34" charset="0"/>
                <a:ea typeface="MS PGothic" pitchFamily="34" charset="-128"/>
                <a:cs typeface="Arial" pitchFamily="34" charset="0"/>
              </a:rPr>
              <a:t>“</a:t>
            </a:r>
            <a:r>
              <a:rPr lang="en-US" sz="2400" b="1" dirty="0">
                <a:solidFill>
                  <a:schemeClr val="bg1"/>
                </a:solidFill>
                <a:latin typeface="Arial" pitchFamily="34" charset="0"/>
                <a:ea typeface="MS PGothic" pitchFamily="34" charset="-128"/>
                <a:cs typeface="Arial" pitchFamily="34" charset="0"/>
              </a:rPr>
              <a:t>This is what the LORD, the God of Israel, says: </a:t>
            </a:r>
            <a:r>
              <a:rPr lang="en-US" altLang="en-US" sz="2400" b="1" dirty="0">
                <a:solidFill>
                  <a:schemeClr val="bg1"/>
                </a:solidFill>
                <a:latin typeface="Arial" pitchFamily="34" charset="0"/>
                <a:ea typeface="MS PGothic" pitchFamily="34" charset="-128"/>
                <a:cs typeface="Arial" pitchFamily="34" charset="0"/>
              </a:rPr>
              <a:t>‘</a:t>
            </a:r>
            <a:r>
              <a:rPr lang="en-US" sz="2400" b="1" dirty="0">
                <a:solidFill>
                  <a:schemeClr val="bg1"/>
                </a:solidFill>
                <a:latin typeface="Arial" pitchFamily="34" charset="0"/>
                <a:ea typeface="MS PGothic" pitchFamily="34" charset="-128"/>
                <a:cs typeface="Arial" pitchFamily="34" charset="0"/>
              </a:rPr>
              <a:t>Each man strap a sword to his side. Go back and forth through the camp from one end to the other, each killing his brother and friend and neighbor.</a:t>
            </a:r>
            <a:r>
              <a:rPr lang="en-US" altLang="en-US" sz="2400" b="1" dirty="0">
                <a:solidFill>
                  <a:schemeClr val="bg1"/>
                </a:solidFill>
                <a:latin typeface="Arial" pitchFamily="34" charset="0"/>
                <a:ea typeface="MS PGothic" pitchFamily="34" charset="-128"/>
                <a:cs typeface="Arial" pitchFamily="34" charset="0"/>
              </a:rPr>
              <a:t>’”</a:t>
            </a:r>
            <a:endParaRPr lang="en-US" sz="2400" b="1" dirty="0">
              <a:solidFill>
                <a:schemeClr val="bg1"/>
              </a:solidFill>
              <a:ea typeface="MS PGothic" pitchFamily="34" charset="-128"/>
            </a:endParaRPr>
          </a:p>
        </p:txBody>
      </p:sp>
      <p:sp>
        <p:nvSpPr>
          <p:cNvPr id="8" name="TextBox 7"/>
          <p:cNvSpPr txBox="1">
            <a:spLocks noChangeArrowheads="1"/>
          </p:cNvSpPr>
          <p:nvPr/>
        </p:nvSpPr>
        <p:spPr bwMode="auto">
          <a:xfrm>
            <a:off x="762000" y="1066800"/>
            <a:ext cx="8382000" cy="461665"/>
          </a:xfrm>
          <a:prstGeom prst="rect">
            <a:avLst/>
          </a:prstGeom>
          <a:solidFill>
            <a:schemeClr val="bg1"/>
          </a:solidFill>
          <a:ln w="9525">
            <a:noFill/>
            <a:miter lim="800000"/>
            <a:headEnd/>
            <a:tailEnd/>
          </a:ln>
        </p:spPr>
        <p:txBody>
          <a:bodyPr wrap="square">
            <a:spAutoFit/>
          </a:bodyPr>
          <a:lstStyle/>
          <a:p>
            <a:r>
              <a:rPr lang="en-US" sz="2400" b="1" dirty="0">
                <a:latin typeface="Arial" pitchFamily="34" charset="0"/>
                <a:cs typeface="Arial" pitchFamily="34" charset="0"/>
              </a:rPr>
              <a:t>And all the Levites rallied to him. Then he said to them,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http://www.thestudiesinthescriptures.com/0%20images/Tabernacle/Drawings/B00_The_High_Priest_less_cover.jpg"/>
          <p:cNvPicPr>
            <a:picLocks noChangeAspect="1" noChangeArrowheads="1"/>
          </p:cNvPicPr>
          <p:nvPr/>
        </p:nvPicPr>
        <p:blipFill>
          <a:blip r:embed="rId2" cstate="print"/>
          <a:srcRect/>
          <a:stretch>
            <a:fillRect/>
          </a:stretch>
        </p:blipFill>
        <p:spPr bwMode="auto">
          <a:xfrm>
            <a:off x="5867400" y="931863"/>
            <a:ext cx="3276600" cy="5773737"/>
          </a:xfrm>
          <a:prstGeom prst="rect">
            <a:avLst/>
          </a:prstGeom>
          <a:noFill/>
          <a:ln w="9525">
            <a:noFill/>
            <a:miter lim="800000"/>
            <a:headEnd/>
            <a:tailEnd/>
          </a:ln>
        </p:spPr>
      </p:pic>
      <p:sp>
        <p:nvSpPr>
          <p:cNvPr id="14" name="Flowchart: Process 13"/>
          <p:cNvSpPr/>
          <p:nvPr/>
        </p:nvSpPr>
        <p:spPr>
          <a:xfrm>
            <a:off x="609600" y="1600200"/>
            <a:ext cx="5562600" cy="1981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59" name="Rectangle 2"/>
          <p:cNvSpPr>
            <a:spLocks noChangeArrowheads="1"/>
          </p:cNvSpPr>
          <p:nvPr/>
        </p:nvSpPr>
        <p:spPr bwMode="auto">
          <a:xfrm>
            <a:off x="228600" y="304800"/>
            <a:ext cx="8686800" cy="830263"/>
          </a:xfrm>
          <a:prstGeom prst="rect">
            <a:avLst/>
          </a:prstGeom>
          <a:solidFill>
            <a:schemeClr val="bg1"/>
          </a:solidFill>
          <a:ln w="9525">
            <a:noFill/>
            <a:miter lim="800000"/>
            <a:headEnd/>
            <a:tailEnd/>
          </a:ln>
        </p:spPr>
        <p:txBody>
          <a:bodyPr>
            <a:spAutoFit/>
          </a:bodyPr>
          <a:lstStyle/>
          <a:p>
            <a:r>
              <a:rPr lang="en-US" sz="2400" b="1" dirty="0">
                <a:latin typeface="Arial" pitchFamily="34" charset="0"/>
                <a:cs typeface="Arial" pitchFamily="34" charset="0"/>
              </a:rPr>
              <a:t>The Levites did as Moses commanded, and that day about three thousand of the people died. </a:t>
            </a:r>
            <a:endParaRPr lang="en-US" b="1" dirty="0">
              <a:latin typeface="Arial" pitchFamily="34" charset="0"/>
              <a:cs typeface="Arial" pitchFamily="34" charset="0"/>
            </a:endParaRPr>
          </a:p>
        </p:txBody>
      </p:sp>
      <p:pic>
        <p:nvPicPr>
          <p:cNvPr id="1028" name="Picture 4" descr="http://images.clipartpanda.com/sword-clipart-nello_swor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8306358">
            <a:off x="6037263" y="3062288"/>
            <a:ext cx="2601912" cy="2508250"/>
          </a:xfrm>
          <a:prstGeom prst="rect">
            <a:avLst/>
          </a:prstGeom>
          <a:noFill/>
          <a:ln w="9525">
            <a:noFill/>
            <a:miter lim="800000"/>
            <a:headEnd/>
            <a:tailEnd/>
          </a:ln>
        </p:spPr>
      </p:pic>
      <p:pic>
        <p:nvPicPr>
          <p:cNvPr id="1030" name="Picture 6" descr="http://www.clker.com/cliparts/U/H/t/l/l/W/rip-tombstone-m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5334000"/>
            <a:ext cx="1238250" cy="1524000"/>
          </a:xfrm>
          <a:prstGeom prst="rect">
            <a:avLst/>
          </a:prstGeom>
          <a:noFill/>
          <a:ln w="9525">
            <a:noFill/>
            <a:miter lim="800000"/>
            <a:headEnd/>
            <a:tailEnd/>
          </a:ln>
        </p:spPr>
      </p:pic>
      <p:pic>
        <p:nvPicPr>
          <p:cNvPr id="7" name="Picture 6" descr="http://www.clker.com/cliparts/U/H/t/l/l/W/rip-tombstone-m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19200" y="4495800"/>
            <a:ext cx="1238250" cy="1524000"/>
          </a:xfrm>
          <a:prstGeom prst="rect">
            <a:avLst/>
          </a:prstGeom>
          <a:noFill/>
          <a:ln w="9525">
            <a:noFill/>
            <a:miter lim="800000"/>
            <a:headEnd/>
            <a:tailEnd/>
          </a:ln>
        </p:spPr>
      </p:pic>
      <p:pic>
        <p:nvPicPr>
          <p:cNvPr id="8" name="Picture 6" descr="http://www.clker.com/cliparts/U/H/t/l/l/W/rip-tombstone-m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57400" y="5334000"/>
            <a:ext cx="1238250" cy="1524000"/>
          </a:xfrm>
          <a:prstGeom prst="rect">
            <a:avLst/>
          </a:prstGeom>
          <a:noFill/>
          <a:ln w="9525">
            <a:noFill/>
            <a:miter lim="800000"/>
            <a:headEnd/>
            <a:tailEnd/>
          </a:ln>
        </p:spPr>
      </p:pic>
      <p:pic>
        <p:nvPicPr>
          <p:cNvPr id="9" name="Picture 6" descr="http://www.clker.com/cliparts/U/H/t/l/l/W/rip-tombstone-m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62200" y="3657600"/>
            <a:ext cx="1238250" cy="1524000"/>
          </a:xfrm>
          <a:prstGeom prst="rect">
            <a:avLst/>
          </a:prstGeom>
          <a:noFill/>
          <a:ln w="9525">
            <a:noFill/>
            <a:miter lim="800000"/>
            <a:headEnd/>
            <a:tailEnd/>
          </a:ln>
        </p:spPr>
      </p:pic>
      <p:pic>
        <p:nvPicPr>
          <p:cNvPr id="10" name="Picture 6" descr="http://www.clker.com/cliparts/U/H/t/l/l/W/rip-tombstone-m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2800" y="4800600"/>
            <a:ext cx="1238250" cy="1524000"/>
          </a:xfrm>
          <a:prstGeom prst="rect">
            <a:avLst/>
          </a:prstGeom>
          <a:noFill/>
          <a:ln w="9525">
            <a:noFill/>
            <a:miter lim="800000"/>
            <a:headEnd/>
            <a:tailEnd/>
          </a:ln>
        </p:spPr>
      </p:pic>
      <p:pic>
        <p:nvPicPr>
          <p:cNvPr id="11" name="Picture 6" descr="http://www.clker.com/cliparts/U/H/t/l/l/W/rip-tombstone-m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14800" y="5334000"/>
            <a:ext cx="1238250" cy="1524000"/>
          </a:xfrm>
          <a:prstGeom prst="rect">
            <a:avLst/>
          </a:prstGeom>
          <a:noFill/>
          <a:ln w="9525">
            <a:noFill/>
            <a:miter lim="800000"/>
            <a:headEnd/>
            <a:tailEnd/>
          </a:ln>
        </p:spPr>
      </p:pic>
      <p:sp>
        <p:nvSpPr>
          <p:cNvPr id="12" name="TextBox 11"/>
          <p:cNvSpPr txBox="1">
            <a:spLocks noChangeArrowheads="1"/>
          </p:cNvSpPr>
          <p:nvPr/>
        </p:nvSpPr>
        <p:spPr bwMode="auto">
          <a:xfrm>
            <a:off x="2286000" y="1905000"/>
            <a:ext cx="4343400" cy="1570038"/>
          </a:xfrm>
          <a:prstGeom prst="rect">
            <a:avLst/>
          </a:prstGeom>
          <a:noFill/>
          <a:ln w="9525">
            <a:noFill/>
            <a:miter lim="800000"/>
            <a:headEnd/>
            <a:tailEnd/>
          </a:ln>
        </p:spPr>
        <p:txBody>
          <a:bodyPr>
            <a:spAutoFit/>
          </a:bodyPr>
          <a:lstStyle/>
          <a:p>
            <a:r>
              <a:rPr lang="en-US" sz="9600">
                <a:latin typeface="Arial" pitchFamily="34" charset="0"/>
                <a:cs typeface="Arial" pitchFamily="34" charset="0"/>
              </a:rPr>
              <a:t>x 3000</a:t>
            </a:r>
          </a:p>
        </p:txBody>
      </p:sp>
      <p:pic>
        <p:nvPicPr>
          <p:cNvPr id="13" name="Picture 6" descr="http://www.clker.com/cliparts/U/H/t/l/l/W/rip-tombstone-m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 y="1905000"/>
            <a:ext cx="1238250" cy="1524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eoplesilhouettes.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0" y="3810000"/>
            <a:ext cx="4953000" cy="2362200"/>
          </a:xfrm>
          <a:prstGeom prst="rect">
            <a:avLst/>
          </a:prstGeom>
          <a:noFill/>
          <a:ln w="9525">
            <a:noFill/>
            <a:miter lim="800000"/>
            <a:headEnd/>
            <a:tailEnd/>
          </a:ln>
        </p:spPr>
      </p:pic>
      <p:pic>
        <p:nvPicPr>
          <p:cNvPr id="8" name="Picture 7" descr="peoplesilhouettes.png"/>
          <p:cNvPicPr>
            <a:picLocks noChangeAspect="1"/>
          </p:cNvPicPr>
          <p:nvPr/>
        </p:nvPicPr>
        <p:blipFill>
          <a:blip r:embed="rId3" cstate="email">
            <a:lum bright="100000"/>
            <a:extLst>
              <a:ext uri="{28A0092B-C50C-407E-A947-70E740481C1C}">
                <a14:useLocalDpi xmlns:a14="http://schemas.microsoft.com/office/drawing/2010/main"/>
              </a:ext>
            </a:extLst>
          </a:blip>
          <a:srcRect/>
          <a:stretch>
            <a:fillRect/>
          </a:stretch>
        </p:blipFill>
        <p:spPr bwMode="auto">
          <a:xfrm flipH="1">
            <a:off x="609600" y="4114800"/>
            <a:ext cx="5186363" cy="2189163"/>
          </a:xfrm>
          <a:prstGeom prst="rect">
            <a:avLst/>
          </a:prstGeom>
          <a:noFill/>
          <a:ln w="9525">
            <a:noFill/>
            <a:miter lim="800000"/>
            <a:headEnd/>
            <a:tailEnd/>
          </a:ln>
        </p:spPr>
      </p:pic>
      <p:sp>
        <p:nvSpPr>
          <p:cNvPr id="3075" name="Rectangle 3"/>
          <p:cNvSpPr>
            <a:spLocks noChangeArrowheads="1"/>
          </p:cNvSpPr>
          <p:nvPr/>
        </p:nvSpPr>
        <p:spPr bwMode="auto">
          <a:xfrm>
            <a:off x="152400" y="152400"/>
            <a:ext cx="8839200" cy="1384995"/>
          </a:xfrm>
          <a:prstGeom prst="rect">
            <a:avLst/>
          </a:prstGeom>
          <a:solidFill>
            <a:schemeClr val="bg1"/>
          </a:solidFill>
          <a:ln w="9525">
            <a:noFill/>
            <a:miter lim="800000"/>
            <a:headEnd/>
            <a:tailEnd/>
          </a:ln>
        </p:spPr>
        <p:txBody>
          <a:bodyPr wrap="square">
            <a:spAutoFit/>
          </a:bodyPr>
          <a:lstStyle/>
          <a:p>
            <a:pPr algn="ctr"/>
            <a:r>
              <a:rPr lang="en-US" sz="2800" b="1" dirty="0">
                <a:latin typeface="Arial" pitchFamily="34" charset="0"/>
                <a:cs typeface="Arial" pitchFamily="34" charset="0"/>
              </a:rPr>
              <a:t>When the people saw that Moses was so long in coming down from the mountain, they gathered around Aaron and said,</a:t>
            </a:r>
          </a:p>
        </p:txBody>
      </p:sp>
      <p:pic>
        <p:nvPicPr>
          <p:cNvPr id="3076" name="Picture 4" descr="Mountain.png"/>
          <p:cNvPicPr>
            <a:picLocks noChangeAspect="1"/>
          </p:cNvPicPr>
          <p:nvPr/>
        </p:nvPicPr>
        <p:blipFill>
          <a:blip r:embed="rId4" cstate="print"/>
          <a:srcRect/>
          <a:stretch>
            <a:fillRect/>
          </a:stretch>
        </p:blipFill>
        <p:spPr bwMode="auto">
          <a:xfrm>
            <a:off x="4419600" y="1447800"/>
            <a:ext cx="7213600" cy="5410200"/>
          </a:xfrm>
          <a:prstGeom prst="rect">
            <a:avLst/>
          </a:prstGeom>
          <a:noFill/>
          <a:ln w="9525">
            <a:noFill/>
            <a:miter lim="800000"/>
            <a:headEnd/>
            <a:tailEnd/>
          </a:ln>
        </p:spPr>
      </p:pic>
      <p:pic>
        <p:nvPicPr>
          <p:cNvPr id="7" name="Picture 6" descr="peoplesilhouettes.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09800" y="4495800"/>
            <a:ext cx="5213350" cy="2362200"/>
          </a:xfrm>
          <a:prstGeom prst="rect">
            <a:avLst/>
          </a:prstGeom>
          <a:noFill/>
          <a:ln w="9525">
            <a:noFill/>
            <a:miter lim="800000"/>
            <a:headEnd/>
            <a:tailEnd/>
          </a:ln>
        </p:spPr>
      </p:pic>
      <p:pic>
        <p:nvPicPr>
          <p:cNvPr id="6" name="Picture 5" descr="peoplesilhouettes.png"/>
          <p:cNvPicPr>
            <a:picLocks noChangeAspect="1"/>
          </p:cNvPicPr>
          <p:nvPr/>
        </p:nvPicPr>
        <p:blipFill>
          <a:blip r:embed="rId6" cstate="email">
            <a:lum bright="-4000" contrast="-100000"/>
            <a:extLst>
              <a:ext uri="{28A0092B-C50C-407E-A947-70E740481C1C}">
                <a14:useLocalDpi xmlns:a14="http://schemas.microsoft.com/office/drawing/2010/main"/>
              </a:ext>
            </a:extLst>
          </a:blip>
          <a:srcRect/>
          <a:stretch>
            <a:fillRect/>
          </a:stretch>
        </p:blipFill>
        <p:spPr bwMode="auto">
          <a:xfrm flipH="1">
            <a:off x="0" y="4495800"/>
            <a:ext cx="5594350" cy="2362200"/>
          </a:xfrm>
          <a:prstGeom prst="rect">
            <a:avLst/>
          </a:prstGeom>
          <a:noFill/>
          <a:ln w="9525">
            <a:noFill/>
            <a:miter lim="800000"/>
            <a:headEnd/>
            <a:tailEnd/>
          </a:ln>
        </p:spPr>
      </p:pic>
      <p:pic>
        <p:nvPicPr>
          <p:cNvPr id="3079" name="Picture 8" descr="Aaron.gif"/>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71800" y="4714875"/>
            <a:ext cx="2057400" cy="2143125"/>
          </a:xfrm>
          <a:prstGeom prst="rect">
            <a:avLst/>
          </a:prstGeom>
          <a:noFill/>
          <a:ln w="9525">
            <a:noFill/>
            <a:miter lim="800000"/>
            <a:headEnd/>
            <a:tailEnd/>
          </a:ln>
        </p:spPr>
      </p:pic>
      <p:sp>
        <p:nvSpPr>
          <p:cNvPr id="10" name="Rectangular Callout 9"/>
          <p:cNvSpPr/>
          <p:nvPr/>
        </p:nvSpPr>
        <p:spPr>
          <a:xfrm>
            <a:off x="228600" y="1524000"/>
            <a:ext cx="6096000" cy="1828800"/>
          </a:xfrm>
          <a:prstGeom prst="wedgeRectCallout">
            <a:avLst>
              <a:gd name="adj1" fmla="val -13795"/>
              <a:gd name="adj2" fmla="val 77780"/>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2400" b="1" dirty="0">
                <a:solidFill>
                  <a:srgbClr val="FFFFFF"/>
                </a:solidFill>
                <a:latin typeface="Arial" pitchFamily="34" charset="0"/>
                <a:ea typeface="MS PGothic" pitchFamily="34" charset="-128"/>
                <a:cs typeface="Arial" pitchFamily="34" charset="0"/>
              </a:rPr>
              <a:t>“</a:t>
            </a:r>
            <a:r>
              <a:rPr lang="en-US" sz="2400" b="1" dirty="0">
                <a:solidFill>
                  <a:srgbClr val="FFFFFF"/>
                </a:solidFill>
                <a:latin typeface="Arial" pitchFamily="34" charset="0"/>
                <a:ea typeface="MS PGothic" pitchFamily="34" charset="-128"/>
                <a:cs typeface="Arial" pitchFamily="34" charset="0"/>
              </a:rPr>
              <a:t>Come, make us gods who will go before us. As for this fellow Moses who brought us up out of Egypt, we don</a:t>
            </a:r>
            <a:r>
              <a:rPr lang="en-US" altLang="en-US" sz="2400" b="1" dirty="0">
                <a:solidFill>
                  <a:srgbClr val="FFFFFF"/>
                </a:solidFill>
                <a:latin typeface="Arial" pitchFamily="34" charset="0"/>
                <a:ea typeface="MS PGothic" pitchFamily="34" charset="-128"/>
                <a:cs typeface="Arial" pitchFamily="34" charset="0"/>
              </a:rPr>
              <a:t>’</a:t>
            </a:r>
            <a:r>
              <a:rPr lang="en-US" sz="2400" b="1" dirty="0">
                <a:solidFill>
                  <a:srgbClr val="FFFFFF"/>
                </a:solidFill>
                <a:latin typeface="Arial" pitchFamily="34" charset="0"/>
                <a:ea typeface="MS PGothic" pitchFamily="34" charset="-128"/>
                <a:cs typeface="Arial" pitchFamily="34" charset="0"/>
              </a:rPr>
              <a:t>t know what has happened to him.</a:t>
            </a:r>
            <a:r>
              <a:rPr lang="en-US" altLang="en-US" sz="2400" b="1" dirty="0">
                <a:solidFill>
                  <a:srgbClr val="FFFFFF"/>
                </a:solidFill>
                <a:latin typeface="Arial" pitchFamily="34" charset="0"/>
                <a:ea typeface="MS PGothic" pitchFamily="34" charset="-128"/>
                <a:cs typeface="Arial" pitchFamily="34" charset="0"/>
              </a:rPr>
              <a:t>”</a:t>
            </a:r>
            <a:endParaRPr lang="en-US" sz="2400" b="1" dirty="0">
              <a:solidFill>
                <a:srgbClr val="FFFFFF"/>
              </a:solidFill>
              <a:latin typeface="Arial" pitchFamily="34" charset="0"/>
              <a:ea typeface="MS PGothic" pitchFamily="34" charset="-128"/>
              <a:cs typeface="Arial" pitchFamily="34" charset="0"/>
            </a:endParaRPr>
          </a:p>
        </p:txBody>
      </p:sp>
      <p:sp>
        <p:nvSpPr>
          <p:cNvPr id="12" name="TextBox 11"/>
          <p:cNvSpPr txBox="1">
            <a:spLocks noChangeArrowheads="1"/>
          </p:cNvSpPr>
          <p:nvPr/>
        </p:nvSpPr>
        <p:spPr bwMode="auto">
          <a:xfrm>
            <a:off x="6400800" y="1600200"/>
            <a:ext cx="914400" cy="1570038"/>
          </a:xfrm>
          <a:prstGeom prst="rect">
            <a:avLst/>
          </a:prstGeom>
          <a:noFill/>
          <a:ln w="9525">
            <a:noFill/>
            <a:miter lim="800000"/>
            <a:headEnd/>
            <a:tailEnd/>
          </a:ln>
        </p:spPr>
        <p:txBody>
          <a:bodyPr>
            <a:spAutoFit/>
          </a:bodyPr>
          <a:lstStyle/>
          <a:p>
            <a:r>
              <a:rPr lang="en-US" sz="9600" b="1">
                <a:latin typeface="Arial" pitchFamily="34" charset="0"/>
                <a:cs typeface="Arial" pitchFamily="34" charset="0"/>
              </a:rPr>
              <a:t>?</a:t>
            </a:r>
          </a:p>
        </p:txBody>
      </p:sp>
      <p:sp>
        <p:nvSpPr>
          <p:cNvPr id="13" name="Rectangle 12"/>
          <p:cNvSpPr>
            <a:spLocks noChangeArrowheads="1"/>
          </p:cNvSpPr>
          <p:nvPr/>
        </p:nvSpPr>
        <p:spPr bwMode="auto">
          <a:xfrm>
            <a:off x="7304088" y="3810000"/>
            <a:ext cx="1839912" cy="1570038"/>
          </a:xfrm>
          <a:prstGeom prst="rect">
            <a:avLst/>
          </a:prstGeom>
          <a:noFill/>
          <a:ln w="9525">
            <a:noFill/>
            <a:miter lim="800000"/>
            <a:headEnd/>
            <a:tailEnd/>
          </a:ln>
        </p:spPr>
        <p:txBody>
          <a:bodyPr>
            <a:spAutoFit/>
          </a:bodyPr>
          <a:lstStyle/>
          <a:p>
            <a:r>
              <a:rPr lang="en-US" sz="9600" b="1">
                <a:latin typeface="Arial" pitchFamily="34" charset="0"/>
                <a:cs typeface="Arial" pitchFamily="34" charset="0"/>
              </a:rPr>
              <a:t>?</a:t>
            </a:r>
          </a:p>
        </p:txBody>
      </p:sp>
      <p:sp>
        <p:nvSpPr>
          <p:cNvPr id="14" name="Rectangle 13"/>
          <p:cNvSpPr>
            <a:spLocks noChangeArrowheads="1"/>
          </p:cNvSpPr>
          <p:nvPr/>
        </p:nvSpPr>
        <p:spPr bwMode="auto">
          <a:xfrm>
            <a:off x="3810000" y="3244850"/>
            <a:ext cx="925513" cy="1014413"/>
          </a:xfrm>
          <a:prstGeom prst="rect">
            <a:avLst/>
          </a:prstGeom>
          <a:noFill/>
          <a:ln w="9525">
            <a:noFill/>
            <a:miter lim="800000"/>
            <a:headEnd/>
            <a:tailEnd/>
          </a:ln>
        </p:spPr>
        <p:txBody>
          <a:bodyPr>
            <a:spAutoFit/>
          </a:bodyPr>
          <a:lstStyle/>
          <a:p>
            <a:r>
              <a:rPr lang="en-US" sz="6000" b="1">
                <a:latin typeface="Arial" pitchFamily="34" charset="0"/>
                <a:cs typeface="Arial" pitchFamily="34"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0" y="2286000"/>
            <a:ext cx="4191000" cy="830997"/>
          </a:xfrm>
          <a:prstGeom prst="rect">
            <a:avLst/>
          </a:prstGeom>
          <a:solidFill>
            <a:schemeClr val="bg1"/>
          </a:solidFill>
          <a:ln w="9525">
            <a:noFill/>
            <a:miter lim="800000"/>
            <a:headEnd/>
            <a:tailEnd/>
          </a:ln>
        </p:spPr>
        <p:txBody>
          <a:bodyPr>
            <a:spAutoFit/>
          </a:bodyPr>
          <a:lstStyle/>
          <a:p>
            <a:r>
              <a:rPr lang="en-US" sz="2400" b="1" dirty="0">
                <a:latin typeface="Arial" pitchFamily="34" charset="0"/>
                <a:cs typeface="Arial" pitchFamily="34" charset="0"/>
              </a:rPr>
              <a:t>The next day Moses said to the people,</a:t>
            </a:r>
            <a:endParaRPr lang="en-US" b="1" dirty="0">
              <a:latin typeface="Arial" pitchFamily="34" charset="0"/>
              <a:cs typeface="Arial" pitchFamily="34" charset="0"/>
            </a:endParaRPr>
          </a:p>
        </p:txBody>
      </p:sp>
      <p:pic>
        <p:nvPicPr>
          <p:cNvPr id="20482" name="Picture 2" descr="bible_joel.gi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3352800"/>
            <a:ext cx="1971675" cy="3352800"/>
          </a:xfrm>
          <a:prstGeom prst="rect">
            <a:avLst/>
          </a:prstGeom>
          <a:noFill/>
          <a:ln w="9525">
            <a:noFill/>
            <a:miter lim="800000"/>
            <a:headEnd/>
            <a:tailEnd/>
          </a:ln>
        </p:spPr>
      </p:pic>
      <p:sp>
        <p:nvSpPr>
          <p:cNvPr id="20483" name="Rectangle 3"/>
          <p:cNvSpPr>
            <a:spLocks noChangeArrowheads="1"/>
          </p:cNvSpPr>
          <p:nvPr/>
        </p:nvSpPr>
        <p:spPr bwMode="auto">
          <a:xfrm>
            <a:off x="228600" y="304800"/>
            <a:ext cx="2895600" cy="461963"/>
          </a:xfrm>
          <a:prstGeom prst="rect">
            <a:avLst/>
          </a:prstGeom>
          <a:solidFill>
            <a:schemeClr val="bg1"/>
          </a:solidFill>
          <a:ln w="9525">
            <a:noFill/>
            <a:miter lim="800000"/>
            <a:headEnd/>
            <a:tailEnd/>
          </a:ln>
        </p:spPr>
        <p:txBody>
          <a:bodyPr>
            <a:spAutoFit/>
          </a:bodyPr>
          <a:lstStyle/>
          <a:p>
            <a:r>
              <a:rPr lang="en-US" sz="2400" b="1" dirty="0">
                <a:latin typeface="Arial" pitchFamily="34" charset="0"/>
                <a:cs typeface="Arial" pitchFamily="34" charset="0"/>
              </a:rPr>
              <a:t>Then Moses said, </a:t>
            </a:r>
            <a:endParaRPr lang="en-US" sz="2400" b="1" dirty="0"/>
          </a:p>
        </p:txBody>
      </p:sp>
      <p:sp>
        <p:nvSpPr>
          <p:cNvPr id="5" name="Rectangular Callout 4"/>
          <p:cNvSpPr/>
          <p:nvPr/>
        </p:nvSpPr>
        <p:spPr>
          <a:xfrm>
            <a:off x="609600" y="1219200"/>
            <a:ext cx="3810000" cy="2209800"/>
          </a:xfrm>
          <a:prstGeom prst="wedgeRect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2400" b="1" dirty="0">
                <a:solidFill>
                  <a:schemeClr val="bg1"/>
                </a:solidFill>
                <a:latin typeface="Arial" pitchFamily="34" charset="0"/>
                <a:ea typeface="MS PGothic" pitchFamily="34" charset="-128"/>
                <a:cs typeface="Arial" pitchFamily="34" charset="0"/>
              </a:rPr>
              <a:t>“</a:t>
            </a:r>
            <a:r>
              <a:rPr lang="en-US" sz="2400" b="1" dirty="0">
                <a:solidFill>
                  <a:schemeClr val="bg1"/>
                </a:solidFill>
                <a:latin typeface="Arial" pitchFamily="34" charset="0"/>
                <a:ea typeface="MS PGothic" pitchFamily="34" charset="-128"/>
                <a:cs typeface="Arial" pitchFamily="34" charset="0"/>
              </a:rPr>
              <a:t>You have been set apart to the LORD today, for you were against your own sons and brothers, and he has blessed you this day.</a:t>
            </a:r>
            <a:r>
              <a:rPr lang="en-US" altLang="en-US" sz="2400" b="1" dirty="0">
                <a:solidFill>
                  <a:schemeClr val="bg1"/>
                </a:solidFill>
                <a:latin typeface="Arial" pitchFamily="34" charset="0"/>
                <a:ea typeface="MS PGothic" pitchFamily="34" charset="-128"/>
                <a:cs typeface="Arial" pitchFamily="34" charset="0"/>
              </a:rPr>
              <a:t>”</a:t>
            </a:r>
            <a:endParaRPr lang="en-US" sz="2400" b="1" dirty="0">
              <a:solidFill>
                <a:schemeClr val="bg1"/>
              </a:solidFill>
              <a:ea typeface="MS PGothic" pitchFamily="34" charset="-128"/>
            </a:endParaRPr>
          </a:p>
        </p:txBody>
      </p:sp>
      <p:sp>
        <p:nvSpPr>
          <p:cNvPr id="6" name="Rectangular Callout 5"/>
          <p:cNvSpPr/>
          <p:nvPr/>
        </p:nvSpPr>
        <p:spPr>
          <a:xfrm>
            <a:off x="3429000" y="3733800"/>
            <a:ext cx="5410200" cy="2057400"/>
          </a:xfrm>
          <a:prstGeom prst="wedgeRectCallout">
            <a:avLst>
              <a:gd name="adj1" fmla="val -79170"/>
              <a:gd name="adj2" fmla="val -3355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2400" b="1" dirty="0">
                <a:solidFill>
                  <a:schemeClr val="bg1"/>
                </a:solidFill>
                <a:latin typeface="Arial" pitchFamily="34" charset="0"/>
                <a:ea typeface="MS PGothic" pitchFamily="34" charset="-128"/>
                <a:cs typeface="Arial" pitchFamily="34" charset="0"/>
              </a:rPr>
              <a:t>“</a:t>
            </a:r>
            <a:r>
              <a:rPr lang="en-US" sz="2400" b="1" dirty="0">
                <a:solidFill>
                  <a:schemeClr val="bg1"/>
                </a:solidFill>
                <a:latin typeface="Arial" pitchFamily="34" charset="0"/>
                <a:ea typeface="MS PGothic" pitchFamily="34" charset="-128"/>
                <a:cs typeface="Arial" pitchFamily="34" charset="0"/>
              </a:rPr>
              <a:t>You have committed a great sin. But now I will go up to the LORD; perhaps I can make atonement for your sin.</a:t>
            </a:r>
            <a:r>
              <a:rPr lang="en-US" altLang="en-US" sz="2400" b="1" dirty="0">
                <a:solidFill>
                  <a:schemeClr val="bg1"/>
                </a:solidFill>
                <a:latin typeface="Arial" pitchFamily="34" charset="0"/>
                <a:ea typeface="MS PGothic" pitchFamily="34" charset="-128"/>
                <a:cs typeface="Arial" pitchFamily="34" charset="0"/>
              </a:rPr>
              <a:t>”</a:t>
            </a:r>
            <a:endParaRPr lang="en-US" sz="2400" b="1" dirty="0">
              <a:solidFill>
                <a:schemeClr val="bg1"/>
              </a:solidFill>
              <a:ea typeface="MS PGothic"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152400" y="152400"/>
            <a:ext cx="8839200" cy="1815882"/>
          </a:xfrm>
          <a:prstGeom prst="rect">
            <a:avLst/>
          </a:prstGeom>
          <a:solidFill>
            <a:schemeClr val="bg1"/>
          </a:solidFill>
          <a:ln w="9525">
            <a:noFill/>
            <a:miter lim="800000"/>
            <a:headEnd/>
            <a:tailEnd/>
          </a:ln>
        </p:spPr>
        <p:txBody>
          <a:bodyPr wrap="square">
            <a:spAutoFit/>
          </a:bodyPr>
          <a:lstStyle/>
          <a:p>
            <a:pPr algn="ctr"/>
            <a:r>
              <a:rPr lang="en-US" sz="2800" b="1" dirty="0">
                <a:latin typeface="Arial" pitchFamily="34" charset="0"/>
                <a:cs typeface="Arial" pitchFamily="34" charset="0"/>
              </a:rPr>
              <a:t>Aaron answered them, </a:t>
            </a:r>
            <a:r>
              <a:rPr lang="en-US" altLang="en-US" sz="2800" b="1" dirty="0">
                <a:latin typeface="Arial" pitchFamily="34" charset="0"/>
                <a:cs typeface="Arial" pitchFamily="34" charset="0"/>
              </a:rPr>
              <a:t>“</a:t>
            </a:r>
            <a:r>
              <a:rPr lang="en-US" sz="2800" b="1" dirty="0">
                <a:latin typeface="Arial" pitchFamily="34" charset="0"/>
                <a:cs typeface="Arial" pitchFamily="34" charset="0"/>
              </a:rPr>
              <a:t>Take off the gold earrings that your wives, your sons and your daughters are wearing, and bring them to me.</a:t>
            </a:r>
            <a:r>
              <a:rPr lang="en-US" altLang="en-US" sz="2800" b="1" dirty="0">
                <a:latin typeface="Arial" pitchFamily="34" charset="0"/>
                <a:cs typeface="Arial" pitchFamily="34" charset="0"/>
              </a:rPr>
              <a:t>”</a:t>
            </a:r>
            <a:r>
              <a:rPr lang="en-US" sz="2800" b="1" dirty="0">
                <a:latin typeface="Arial" pitchFamily="34" charset="0"/>
                <a:cs typeface="Arial" pitchFamily="34" charset="0"/>
              </a:rPr>
              <a:t> So all the people took off their earrings and brought them to Aaron.</a:t>
            </a:r>
          </a:p>
        </p:txBody>
      </p:sp>
      <p:pic>
        <p:nvPicPr>
          <p:cNvPr id="14338" name="Picture 2" descr="http://www.ringologs.com/wp-content/uploads/2014/05/new-model-gold-earrings-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82727" y="2180175"/>
            <a:ext cx="2498725" cy="2362200"/>
          </a:xfrm>
          <a:prstGeom prst="rect">
            <a:avLst/>
          </a:prstGeom>
          <a:noFill/>
          <a:ln w="38100">
            <a:solidFill>
              <a:schemeClr val="tx1"/>
            </a:solidFill>
            <a:miter lim="800000"/>
            <a:headEnd/>
            <a:tailEnd/>
          </a:ln>
        </p:spPr>
      </p:pic>
      <p:pic>
        <p:nvPicPr>
          <p:cNvPr id="14340" name="Picture 4" descr="http://www.zacharysjewelers.com/media/catalog/product/cache/1/image/9df78eab33525d08d6e5fb8d27136e95/1/1/117908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362200"/>
            <a:ext cx="2541587" cy="1533525"/>
          </a:xfrm>
          <a:prstGeom prst="rect">
            <a:avLst/>
          </a:prstGeom>
          <a:noFill/>
          <a:ln w="38100">
            <a:solidFill>
              <a:schemeClr val="tx1"/>
            </a:solidFill>
            <a:miter lim="800000"/>
            <a:headEnd/>
            <a:tailEnd/>
          </a:ln>
        </p:spPr>
      </p:pic>
      <p:pic>
        <p:nvPicPr>
          <p:cNvPr id="14342" name="Picture 6" descr="http://3.imimg.com/data3/WS/HF/MY-483308/gold-earrings-500x50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2549" y="4216409"/>
            <a:ext cx="2286000" cy="2286000"/>
          </a:xfrm>
          <a:prstGeom prst="rect">
            <a:avLst/>
          </a:prstGeom>
          <a:noFill/>
          <a:ln w="38100">
            <a:solidFill>
              <a:schemeClr val="tx1"/>
            </a:solidFill>
            <a:miter lim="800000"/>
            <a:headEnd/>
            <a:tailEnd/>
          </a:ln>
        </p:spPr>
      </p:pic>
      <p:pic>
        <p:nvPicPr>
          <p:cNvPr id="14344" name="Picture 8" descr="https://encrypted-tbn0.gstatic.com/images?q=tbn:ANd9GcQwnWA-zZ3YJQTby-4jFGJKTO8fHjxL3hb0TBIUDe_RFYt0hckcbg"/>
          <p:cNvPicPr>
            <a:picLocks noChangeAspect="1" noChangeArrowheads="1"/>
          </p:cNvPicPr>
          <p:nvPr/>
        </p:nvPicPr>
        <p:blipFill>
          <a:blip r:embed="rId5" cstate="print"/>
          <a:srcRect/>
          <a:stretch>
            <a:fillRect/>
          </a:stretch>
        </p:blipFill>
        <p:spPr bwMode="auto">
          <a:xfrm>
            <a:off x="1565405" y="4736068"/>
            <a:ext cx="2998788" cy="1752600"/>
          </a:xfrm>
          <a:prstGeom prst="rect">
            <a:avLst/>
          </a:prstGeom>
          <a:noFill/>
          <a:ln w="38100">
            <a:solidFill>
              <a:schemeClr val="tx1"/>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upload.wikimedia.org/wikipedia/commons/2/2f/Worshiping_the_golden_calf.jpg"/>
          <p:cNvPicPr>
            <a:picLocks noChangeAspect="1" noChangeArrowheads="1"/>
          </p:cNvPicPr>
          <p:nvPr/>
        </p:nvPicPr>
        <p:blipFill>
          <a:blip r:embed="rId2" cstate="print"/>
          <a:srcRect/>
          <a:stretch>
            <a:fillRect/>
          </a:stretch>
        </p:blipFill>
        <p:spPr bwMode="auto">
          <a:xfrm>
            <a:off x="1447800" y="1143000"/>
            <a:ext cx="5410200" cy="6113463"/>
          </a:xfrm>
          <a:prstGeom prst="rect">
            <a:avLst/>
          </a:prstGeom>
          <a:noFill/>
          <a:ln w="9525">
            <a:noFill/>
            <a:miter lim="800000"/>
            <a:headEnd/>
            <a:tailEnd/>
          </a:ln>
        </p:spPr>
      </p:pic>
      <p:pic>
        <p:nvPicPr>
          <p:cNvPr id="12292" name="Picture 4" descr="http://www.babylonrisingblog.com/images/GoldCalf.jpg"/>
          <p:cNvPicPr>
            <a:picLocks noChangeAspect="1" noChangeArrowheads="1"/>
          </p:cNvPicPr>
          <p:nvPr/>
        </p:nvPicPr>
        <p:blipFill>
          <a:blip r:embed="rId3" cstate="print"/>
          <a:srcRect/>
          <a:stretch>
            <a:fillRect/>
          </a:stretch>
        </p:blipFill>
        <p:spPr bwMode="auto">
          <a:xfrm>
            <a:off x="2971800" y="3048000"/>
            <a:ext cx="2743200" cy="3079750"/>
          </a:xfrm>
          <a:prstGeom prst="rect">
            <a:avLst/>
          </a:prstGeom>
          <a:noFill/>
          <a:ln w="9525">
            <a:noFill/>
            <a:miter lim="800000"/>
            <a:headEnd/>
            <a:tailEnd/>
          </a:ln>
        </p:spPr>
      </p:pic>
      <p:sp>
        <p:nvSpPr>
          <p:cNvPr id="5" name="Rectangular Callout 4"/>
          <p:cNvSpPr/>
          <p:nvPr/>
        </p:nvSpPr>
        <p:spPr>
          <a:xfrm>
            <a:off x="228600" y="1524000"/>
            <a:ext cx="3200400" cy="1752600"/>
          </a:xfrm>
          <a:prstGeom prst="wedgeRectCallout">
            <a:avLst>
              <a:gd name="adj1" fmla="val -1939"/>
              <a:gd name="adj2" fmla="val 65866"/>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2400" b="1" dirty="0">
                <a:solidFill>
                  <a:srgbClr val="FFFFFF"/>
                </a:solidFill>
                <a:latin typeface="Arial" pitchFamily="34" charset="0"/>
                <a:ea typeface="MS PGothic" pitchFamily="34" charset="-128"/>
                <a:cs typeface="Arial" pitchFamily="34" charset="0"/>
              </a:rPr>
              <a:t>“</a:t>
            </a:r>
            <a:r>
              <a:rPr lang="en-US" sz="2400" b="1" dirty="0">
                <a:solidFill>
                  <a:srgbClr val="FFFFFF"/>
                </a:solidFill>
                <a:latin typeface="Arial" pitchFamily="34" charset="0"/>
                <a:ea typeface="MS PGothic" pitchFamily="34" charset="-128"/>
                <a:cs typeface="Arial" pitchFamily="34" charset="0"/>
              </a:rPr>
              <a:t>These are your gods, Israel, who brought you up out of Egypt.</a:t>
            </a:r>
            <a:r>
              <a:rPr lang="en-US" altLang="en-US" sz="2400" b="1" dirty="0">
                <a:solidFill>
                  <a:srgbClr val="FFFFFF"/>
                </a:solidFill>
                <a:latin typeface="Arial" pitchFamily="34" charset="0"/>
                <a:ea typeface="MS PGothic" pitchFamily="34" charset="-128"/>
                <a:cs typeface="Arial" pitchFamily="34" charset="0"/>
              </a:rPr>
              <a:t>”</a:t>
            </a:r>
            <a:endParaRPr lang="en-US" sz="2400" b="1" dirty="0">
              <a:solidFill>
                <a:srgbClr val="FFFFFF"/>
              </a:solidFill>
              <a:ea typeface="MS PGothic" pitchFamily="34" charset="-128"/>
            </a:endParaRPr>
          </a:p>
        </p:txBody>
      </p:sp>
      <p:sp>
        <p:nvSpPr>
          <p:cNvPr id="5121" name="Rectangle 1"/>
          <p:cNvSpPr>
            <a:spLocks noChangeArrowheads="1"/>
          </p:cNvSpPr>
          <p:nvPr/>
        </p:nvSpPr>
        <p:spPr bwMode="auto">
          <a:xfrm>
            <a:off x="0" y="0"/>
            <a:ext cx="9144000" cy="1384995"/>
          </a:xfrm>
          <a:prstGeom prst="rect">
            <a:avLst/>
          </a:prstGeom>
          <a:solidFill>
            <a:schemeClr val="bg1"/>
          </a:solidFill>
          <a:ln w="9525">
            <a:noFill/>
            <a:miter lim="800000"/>
            <a:headEnd/>
            <a:tailEnd/>
          </a:ln>
        </p:spPr>
        <p:txBody>
          <a:bodyPr wrap="square">
            <a:spAutoFit/>
          </a:bodyPr>
          <a:lstStyle/>
          <a:p>
            <a:pPr algn="ctr"/>
            <a:r>
              <a:rPr lang="en-US" sz="2800" b="1" dirty="0">
                <a:latin typeface="Arial" pitchFamily="34" charset="0"/>
                <a:cs typeface="Arial" pitchFamily="34" charset="0"/>
              </a:rPr>
              <a:t>He took what they handed him and made it into an idol cast in the shape of a calf, fashioning it with a tool. Then they said,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228600" y="533400"/>
            <a:ext cx="8686800" cy="1077913"/>
          </a:xfrm>
          <a:prstGeom prst="rect">
            <a:avLst/>
          </a:prstGeom>
          <a:solidFill>
            <a:schemeClr val="bg1"/>
          </a:solidFill>
          <a:ln w="9525">
            <a:noFill/>
            <a:miter lim="800000"/>
            <a:headEnd/>
            <a:tailEnd/>
          </a:ln>
        </p:spPr>
        <p:txBody>
          <a:bodyPr>
            <a:spAutoFit/>
          </a:bodyPr>
          <a:lstStyle/>
          <a:p>
            <a:pPr algn="ctr"/>
            <a:r>
              <a:rPr lang="en-US" sz="3200" b="1" dirty="0">
                <a:latin typeface="Arial" pitchFamily="34" charset="0"/>
                <a:cs typeface="Arial" pitchFamily="34" charset="0"/>
              </a:rPr>
              <a:t>When Aaron saw this, he built an altar in front of the calf and announced,</a:t>
            </a:r>
          </a:p>
        </p:txBody>
      </p:sp>
      <p:pic>
        <p:nvPicPr>
          <p:cNvPr id="6146" name="Picture 4" descr="http://www.babylonrisingblog.com/images/GoldCalf.jpg"/>
          <p:cNvPicPr>
            <a:picLocks noChangeAspect="1" noChangeArrowheads="1"/>
          </p:cNvPicPr>
          <p:nvPr/>
        </p:nvPicPr>
        <p:blipFill>
          <a:blip r:embed="rId2" cstate="print"/>
          <a:srcRect/>
          <a:stretch>
            <a:fillRect/>
          </a:stretch>
        </p:blipFill>
        <p:spPr bwMode="auto">
          <a:xfrm>
            <a:off x="304800" y="2819400"/>
            <a:ext cx="3054350" cy="3429000"/>
          </a:xfrm>
          <a:prstGeom prst="rect">
            <a:avLst/>
          </a:prstGeom>
          <a:noFill/>
          <a:ln w="25400">
            <a:solidFill>
              <a:schemeClr val="tx1"/>
            </a:solidFill>
            <a:miter lim="800000"/>
            <a:headEnd/>
            <a:tailEnd/>
          </a:ln>
        </p:spPr>
      </p:pic>
      <p:pic>
        <p:nvPicPr>
          <p:cNvPr id="6147" name="Picture 2" descr="http://www.christart.com/IMAGES-art9ab/clipart/1776/rg-cartoon-6c.png"/>
          <p:cNvPicPr>
            <a:picLocks noChangeAspect="1" noChangeArrowheads="1"/>
          </p:cNvPicPr>
          <p:nvPr/>
        </p:nvPicPr>
        <p:blipFill>
          <a:blip r:embed="rId3" cstate="print"/>
          <a:srcRect/>
          <a:stretch>
            <a:fillRect/>
          </a:stretch>
        </p:blipFill>
        <p:spPr bwMode="auto">
          <a:xfrm>
            <a:off x="2895600" y="3957638"/>
            <a:ext cx="3733800" cy="2900362"/>
          </a:xfrm>
          <a:prstGeom prst="rect">
            <a:avLst/>
          </a:prstGeom>
          <a:noFill/>
          <a:ln w="9525">
            <a:noFill/>
            <a:miter lim="800000"/>
            <a:headEnd/>
            <a:tailEnd/>
          </a:ln>
        </p:spPr>
      </p:pic>
      <p:pic>
        <p:nvPicPr>
          <p:cNvPr id="6148" name="Picture 3" descr="Aaron.g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9800" y="4546600"/>
            <a:ext cx="2219325" cy="2311400"/>
          </a:xfrm>
          <a:prstGeom prst="rect">
            <a:avLst/>
          </a:prstGeom>
          <a:noFill/>
          <a:ln w="9525">
            <a:noFill/>
            <a:miter lim="800000"/>
            <a:headEnd/>
            <a:tailEnd/>
          </a:ln>
        </p:spPr>
      </p:pic>
      <p:sp>
        <p:nvSpPr>
          <p:cNvPr id="6" name="Rounded Rectangular Callout 5"/>
          <p:cNvSpPr/>
          <p:nvPr/>
        </p:nvSpPr>
        <p:spPr>
          <a:xfrm>
            <a:off x="6477000" y="2057400"/>
            <a:ext cx="2438400" cy="2209800"/>
          </a:xfrm>
          <a:prstGeom prst="wedgeRoundRectCallout">
            <a:avLst>
              <a:gd name="adj1" fmla="val -34053"/>
              <a:gd name="adj2" fmla="val 71259"/>
              <a:gd name="adj3" fmla="val 16667"/>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2400" b="1" dirty="0">
                <a:solidFill>
                  <a:srgbClr val="FFFFFF"/>
                </a:solidFill>
                <a:latin typeface="Arial" pitchFamily="34" charset="0"/>
                <a:ea typeface="MS PGothic" pitchFamily="34" charset="-128"/>
                <a:cs typeface="Arial" pitchFamily="34" charset="0"/>
              </a:rPr>
              <a:t>“</a:t>
            </a:r>
            <a:r>
              <a:rPr lang="en-US" sz="2400" b="1" dirty="0">
                <a:solidFill>
                  <a:srgbClr val="FFFFFF"/>
                </a:solidFill>
                <a:latin typeface="Arial" pitchFamily="34" charset="0"/>
                <a:ea typeface="MS PGothic" pitchFamily="34" charset="-128"/>
                <a:cs typeface="Arial" pitchFamily="34" charset="0"/>
              </a:rPr>
              <a:t>Tomorrow there will be a festival to the  LORD.</a:t>
            </a:r>
            <a:r>
              <a:rPr lang="en-US" altLang="en-US" sz="2400" b="1" dirty="0">
                <a:solidFill>
                  <a:srgbClr val="FFFFFF"/>
                </a:solidFill>
                <a:latin typeface="Arial" pitchFamily="34" charset="0"/>
                <a:ea typeface="MS PGothic" pitchFamily="34" charset="-128"/>
                <a:cs typeface="Arial" pitchFamily="34" charset="0"/>
              </a:rPr>
              <a:t>”</a:t>
            </a:r>
            <a:endParaRPr lang="en-US" sz="2400" b="1" dirty="0">
              <a:solidFill>
                <a:srgbClr val="FFFFFF"/>
              </a:solidFill>
              <a:ea typeface="MS PGothic"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2" name="Picture 10" descr="http://www.clker.com/cliparts/S/q/h/K/V/h/partypeople-md.png"/>
          <p:cNvPicPr>
            <a:picLocks noChangeAspect="1" noChangeArrowheads="1"/>
          </p:cNvPicPr>
          <p:nvPr/>
        </p:nvPicPr>
        <p:blipFill>
          <a:blip r:embed="rId2" cstate="print"/>
          <a:srcRect/>
          <a:stretch>
            <a:fillRect/>
          </a:stretch>
        </p:blipFill>
        <p:spPr bwMode="auto">
          <a:xfrm>
            <a:off x="1905000" y="-609600"/>
            <a:ext cx="8029575" cy="6848475"/>
          </a:xfrm>
          <a:prstGeom prst="rect">
            <a:avLst/>
          </a:prstGeom>
          <a:noFill/>
          <a:ln w="9525">
            <a:noFill/>
            <a:miter lim="800000"/>
            <a:headEnd/>
            <a:tailEnd/>
          </a:ln>
        </p:spPr>
      </p:pic>
      <p:pic>
        <p:nvPicPr>
          <p:cNvPr id="6" name="Picture 5" descr="peoplesilhouettes.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28600" y="4114800"/>
            <a:ext cx="4724400" cy="2362200"/>
          </a:xfrm>
          <a:prstGeom prst="rect">
            <a:avLst/>
          </a:prstGeom>
          <a:noFill/>
          <a:ln w="9525">
            <a:noFill/>
            <a:miter lim="800000"/>
            <a:headEnd/>
            <a:tailEnd/>
          </a:ln>
        </p:spPr>
      </p:pic>
      <p:pic>
        <p:nvPicPr>
          <p:cNvPr id="5" name="Picture 4" descr="peoplesilhouettes.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2800" y="4191000"/>
            <a:ext cx="5213350" cy="2362200"/>
          </a:xfrm>
          <a:prstGeom prst="rect">
            <a:avLst/>
          </a:prstGeom>
          <a:noFill/>
          <a:ln w="9525">
            <a:noFill/>
            <a:miter lim="800000"/>
            <a:headEnd/>
            <a:tailEnd/>
          </a:ln>
        </p:spPr>
      </p:pic>
      <p:sp>
        <p:nvSpPr>
          <p:cNvPr id="7172" name="Rectangle 1"/>
          <p:cNvSpPr>
            <a:spLocks noChangeArrowheads="1"/>
          </p:cNvSpPr>
          <p:nvPr/>
        </p:nvSpPr>
        <p:spPr bwMode="auto">
          <a:xfrm>
            <a:off x="152400" y="152400"/>
            <a:ext cx="8763000" cy="1815882"/>
          </a:xfrm>
          <a:prstGeom prst="rect">
            <a:avLst/>
          </a:prstGeom>
          <a:solidFill>
            <a:schemeClr val="bg1"/>
          </a:solidFill>
          <a:ln w="9525">
            <a:noFill/>
            <a:miter lim="800000"/>
            <a:headEnd/>
            <a:tailEnd/>
          </a:ln>
        </p:spPr>
        <p:txBody>
          <a:bodyPr>
            <a:spAutoFit/>
          </a:bodyPr>
          <a:lstStyle/>
          <a:p>
            <a:pPr algn="ctr"/>
            <a:r>
              <a:rPr lang="en-US" sz="2800" b="1" dirty="0">
                <a:latin typeface="Arial" pitchFamily="34" charset="0"/>
                <a:cs typeface="Arial" pitchFamily="34" charset="0"/>
              </a:rPr>
              <a:t>So the next day the people rose early and sacrificed burnt offerings and presented  fellowship offerings. Afterward they sat down to eat and drink and got up to indulge in revelry. </a:t>
            </a:r>
            <a:endParaRPr lang="en-US" sz="2800" b="1" dirty="0"/>
          </a:p>
        </p:txBody>
      </p:sp>
      <p:pic>
        <p:nvPicPr>
          <p:cNvPr id="28674" name="Picture 2" descr="http://www.dovecotevangelicalchurch.org/wpimages/wp41c17601_06.png"/>
          <p:cNvPicPr>
            <a:picLocks noChangeAspect="1" noChangeArrowheads="1"/>
          </p:cNvPicPr>
          <p:nvPr/>
        </p:nvPicPr>
        <p:blipFill>
          <a:blip r:embed="rId5" cstate="print"/>
          <a:srcRect/>
          <a:stretch>
            <a:fillRect/>
          </a:stretch>
        </p:blipFill>
        <p:spPr bwMode="auto">
          <a:xfrm>
            <a:off x="2590800" y="3189288"/>
            <a:ext cx="3286125" cy="3446462"/>
          </a:xfrm>
          <a:prstGeom prst="rect">
            <a:avLst/>
          </a:prstGeom>
          <a:noFill/>
          <a:ln w="9525">
            <a:noFill/>
            <a:miter lim="800000"/>
            <a:headEnd/>
            <a:tailEnd/>
          </a:ln>
        </p:spPr>
      </p:pic>
      <p:sp>
        <p:nvSpPr>
          <p:cNvPr id="7174" name="AutoShape 8" descr="http://www.clker.com/cliparts/S/q/h/K/V/h/partypeople-md.png"/>
          <p:cNvSpPr>
            <a:spLocks noChangeAspect="1" noChangeArrowheads="1"/>
          </p:cNvSpPr>
          <p:nvPr/>
        </p:nvSpPr>
        <p:spPr bwMode="auto">
          <a:xfrm>
            <a:off x="155575" y="-1165225"/>
            <a:ext cx="2847975" cy="2428875"/>
          </a:xfrm>
          <a:prstGeom prst="rect">
            <a:avLst/>
          </a:prstGeom>
          <a:noFill/>
          <a:ln w="9525">
            <a:noFill/>
            <a:miter lim="800000"/>
            <a:headEnd/>
            <a:tailEnd/>
          </a:ln>
        </p:spPr>
        <p:txBody>
          <a:bodyPr/>
          <a:lstStyle/>
          <a:p>
            <a:endParaRPr lang="en-US"/>
          </a:p>
        </p:txBody>
      </p:sp>
      <p:pic>
        <p:nvPicPr>
          <p:cNvPr id="28678" name="Picture 6" descr="http://www.clipsahoy.com/clipart2/aw4776.gif"/>
          <p:cNvPicPr>
            <a:picLocks noChangeAspect="1" noChangeArrowheads="1"/>
          </p:cNvPicPr>
          <p:nvPr/>
        </p:nvPicPr>
        <p:blipFill>
          <a:blip r:embed="rId6" cstate="print"/>
          <a:srcRect/>
          <a:stretch>
            <a:fillRect/>
          </a:stretch>
        </p:blipFill>
        <p:spPr bwMode="auto">
          <a:xfrm>
            <a:off x="228600" y="2667000"/>
            <a:ext cx="4595813" cy="39528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152400" y="228600"/>
            <a:ext cx="4876800" cy="461665"/>
          </a:xfrm>
          <a:prstGeom prst="rect">
            <a:avLst/>
          </a:prstGeom>
          <a:solidFill>
            <a:schemeClr val="bg1"/>
          </a:solidFill>
          <a:ln w="9525">
            <a:noFill/>
            <a:miter lim="800000"/>
            <a:headEnd/>
            <a:tailEnd/>
          </a:ln>
        </p:spPr>
        <p:txBody>
          <a:bodyPr wrap="square">
            <a:spAutoFit/>
          </a:bodyPr>
          <a:lstStyle/>
          <a:p>
            <a:r>
              <a:rPr lang="en-US" sz="2400" b="1" dirty="0">
                <a:latin typeface="Arial" pitchFamily="34" charset="0"/>
                <a:cs typeface="Arial" pitchFamily="34" charset="0"/>
              </a:rPr>
              <a:t>Then the LORD said to Moses,</a:t>
            </a:r>
          </a:p>
        </p:txBody>
      </p:sp>
      <p:pic>
        <p:nvPicPr>
          <p:cNvPr id="8194" name="Picture 2" descr="Mountain.png"/>
          <p:cNvPicPr>
            <a:picLocks noChangeAspect="1"/>
          </p:cNvPicPr>
          <p:nvPr/>
        </p:nvPicPr>
        <p:blipFill>
          <a:blip r:embed="rId2" cstate="print"/>
          <a:srcRect/>
          <a:stretch>
            <a:fillRect/>
          </a:stretch>
        </p:blipFill>
        <p:spPr bwMode="auto">
          <a:xfrm>
            <a:off x="2667000" y="3886200"/>
            <a:ext cx="7213600" cy="5410200"/>
          </a:xfrm>
          <a:prstGeom prst="rect">
            <a:avLst/>
          </a:prstGeom>
          <a:noFill/>
          <a:ln w="9525">
            <a:noFill/>
            <a:miter lim="800000"/>
            <a:headEnd/>
            <a:tailEnd/>
          </a:ln>
        </p:spPr>
      </p:pic>
      <p:sp>
        <p:nvSpPr>
          <p:cNvPr id="4" name="Rectangular Callout 3"/>
          <p:cNvSpPr/>
          <p:nvPr/>
        </p:nvSpPr>
        <p:spPr>
          <a:xfrm>
            <a:off x="381000" y="1295400"/>
            <a:ext cx="8458200" cy="2514600"/>
          </a:xfrm>
          <a:prstGeom prst="wedgeRectCallout">
            <a:avLst>
              <a:gd name="adj1" fmla="val 5254"/>
              <a:gd name="adj2" fmla="val -9156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2400" b="1" dirty="0">
                <a:solidFill>
                  <a:srgbClr val="FFFFFF"/>
                </a:solidFill>
                <a:latin typeface="Arial" pitchFamily="34" charset="0"/>
                <a:ea typeface="MS PGothic" pitchFamily="34" charset="-128"/>
                <a:cs typeface="Arial" pitchFamily="34" charset="0"/>
              </a:rPr>
              <a:t>“</a:t>
            </a:r>
            <a:r>
              <a:rPr lang="en-US" sz="2400" b="1" dirty="0">
                <a:solidFill>
                  <a:srgbClr val="FFFFFF"/>
                </a:solidFill>
                <a:latin typeface="Arial" pitchFamily="34" charset="0"/>
                <a:ea typeface="MS PGothic" pitchFamily="34" charset="-128"/>
                <a:cs typeface="Arial" pitchFamily="34" charset="0"/>
              </a:rPr>
              <a:t>Go down, because your people, whom you brought up out of Egypt, have become corrupt. They have been quick to turn away from what I commanded them and have made themselves an idol cast in the shape of a calf. They have bowed down to it and sacrificed to it and  have said, </a:t>
            </a:r>
            <a:r>
              <a:rPr lang="en-US" altLang="en-US" sz="2400" b="1" dirty="0">
                <a:solidFill>
                  <a:srgbClr val="FFFFFF"/>
                </a:solidFill>
                <a:latin typeface="Arial" pitchFamily="34" charset="0"/>
                <a:ea typeface="MS PGothic" pitchFamily="34" charset="-128"/>
                <a:cs typeface="Arial" pitchFamily="34" charset="0"/>
              </a:rPr>
              <a:t>‘</a:t>
            </a:r>
            <a:r>
              <a:rPr lang="en-US" sz="2400" b="1" dirty="0">
                <a:solidFill>
                  <a:srgbClr val="FFFFFF"/>
                </a:solidFill>
                <a:latin typeface="Arial" pitchFamily="34" charset="0"/>
                <a:ea typeface="MS PGothic" pitchFamily="34" charset="-128"/>
                <a:cs typeface="Arial" pitchFamily="34" charset="0"/>
              </a:rPr>
              <a:t>These are your gods, Israel, who brought you up out of Egypt.</a:t>
            </a:r>
            <a:r>
              <a:rPr lang="en-US" altLang="en-US" sz="2400" b="1" dirty="0">
                <a:solidFill>
                  <a:srgbClr val="FFFFFF"/>
                </a:solidFill>
                <a:latin typeface="Arial" pitchFamily="34" charset="0"/>
                <a:ea typeface="MS PGothic" pitchFamily="34" charset="-128"/>
                <a:cs typeface="Arial" pitchFamily="34" charset="0"/>
              </a:rPr>
              <a:t>’</a:t>
            </a:r>
            <a:endParaRPr lang="en-US" sz="2400" b="1" dirty="0">
              <a:solidFill>
                <a:srgbClr val="FFFFFF"/>
              </a:solidFill>
              <a:latin typeface="Arial" pitchFamily="34" charset="0"/>
              <a:ea typeface="MS PGothic" pitchFamily="34" charset="-128"/>
              <a:cs typeface="Arial" pitchFamily="34" charset="0"/>
            </a:endParaRPr>
          </a:p>
        </p:txBody>
      </p:sp>
      <p:pic>
        <p:nvPicPr>
          <p:cNvPr id="8196" name="Picture 5" descr="bible_joel.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162800" y="4494213"/>
            <a:ext cx="1143000" cy="287178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ular Callout 2"/>
          <p:cNvSpPr/>
          <p:nvPr/>
        </p:nvSpPr>
        <p:spPr>
          <a:xfrm>
            <a:off x="457200" y="1143000"/>
            <a:ext cx="7620000" cy="1981200"/>
          </a:xfrm>
          <a:prstGeom prst="wedgeRectCallout">
            <a:avLst>
              <a:gd name="adj1" fmla="val -41294"/>
              <a:gd name="adj2" fmla="val -9396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2400" b="1" dirty="0">
                <a:solidFill>
                  <a:srgbClr val="FFFFFF"/>
                </a:solidFill>
                <a:latin typeface="Arial" pitchFamily="34" charset="0"/>
                <a:ea typeface="MS PGothic" pitchFamily="34" charset="-128"/>
                <a:cs typeface="Arial" pitchFamily="34" charset="0"/>
              </a:rPr>
              <a:t>“</a:t>
            </a:r>
            <a:r>
              <a:rPr lang="en-US" sz="2400" b="1" dirty="0">
                <a:solidFill>
                  <a:srgbClr val="FFFFFF"/>
                </a:solidFill>
                <a:latin typeface="Arial" pitchFamily="34" charset="0"/>
                <a:ea typeface="MS PGothic" pitchFamily="34" charset="-128"/>
                <a:cs typeface="Arial" pitchFamily="34" charset="0"/>
              </a:rPr>
              <a:t>I have seen these people,</a:t>
            </a:r>
            <a:r>
              <a:rPr lang="en-US" altLang="en-US" sz="2400" b="1" dirty="0">
                <a:solidFill>
                  <a:srgbClr val="FFFFFF"/>
                </a:solidFill>
                <a:latin typeface="Arial" pitchFamily="34" charset="0"/>
                <a:ea typeface="MS PGothic" pitchFamily="34" charset="-128"/>
                <a:cs typeface="Arial" pitchFamily="34" charset="0"/>
              </a:rPr>
              <a:t>”</a:t>
            </a:r>
            <a:r>
              <a:rPr lang="en-US" sz="2400" b="1" dirty="0">
                <a:solidFill>
                  <a:srgbClr val="FFFFFF"/>
                </a:solidFill>
                <a:latin typeface="Arial" pitchFamily="34" charset="0"/>
                <a:ea typeface="MS PGothic" pitchFamily="34" charset="-128"/>
                <a:cs typeface="Arial" pitchFamily="34" charset="0"/>
              </a:rPr>
              <a:t> the LORD said to Moses, </a:t>
            </a:r>
            <a:r>
              <a:rPr lang="en-US" altLang="en-US" sz="2400" b="1" dirty="0">
                <a:solidFill>
                  <a:srgbClr val="FFFFFF"/>
                </a:solidFill>
                <a:latin typeface="Arial" pitchFamily="34" charset="0"/>
                <a:ea typeface="MS PGothic" pitchFamily="34" charset="-128"/>
                <a:cs typeface="Arial" pitchFamily="34" charset="0"/>
              </a:rPr>
              <a:t>“</a:t>
            </a:r>
            <a:r>
              <a:rPr lang="en-US" sz="2400" b="1" dirty="0">
                <a:solidFill>
                  <a:srgbClr val="FFFFFF"/>
                </a:solidFill>
                <a:latin typeface="Arial" pitchFamily="34" charset="0"/>
                <a:ea typeface="MS PGothic" pitchFamily="34" charset="-128"/>
                <a:cs typeface="Arial" pitchFamily="34" charset="0"/>
              </a:rPr>
              <a:t>and they are a stiff-necked people. Now leave me alone so that my anger may burn against them and that I may destroy them. Then I will make you into a great nation.</a:t>
            </a:r>
            <a:r>
              <a:rPr lang="en-US" altLang="en-US" sz="2400" b="1" dirty="0">
                <a:solidFill>
                  <a:srgbClr val="FFFFFF"/>
                </a:solidFill>
                <a:latin typeface="Arial" pitchFamily="34" charset="0"/>
                <a:ea typeface="MS PGothic" pitchFamily="34" charset="-128"/>
                <a:cs typeface="Arial" pitchFamily="34" charset="0"/>
              </a:rPr>
              <a:t>”</a:t>
            </a:r>
            <a:endParaRPr lang="en-US" sz="2400" b="1" dirty="0">
              <a:solidFill>
                <a:srgbClr val="FFFFFF"/>
              </a:solidFill>
              <a:latin typeface="Arial" pitchFamily="34" charset="0"/>
              <a:ea typeface="MS PGothic" pitchFamily="34" charset="-128"/>
              <a:cs typeface="Arial" pitchFamily="34" charset="0"/>
            </a:endParaRPr>
          </a:p>
        </p:txBody>
      </p:sp>
      <p:pic>
        <p:nvPicPr>
          <p:cNvPr id="9218" name="Picture 2" descr="http://www.i2clipart.com/cliparts/7/d/e/d/clipart-rage-smiley-emoticon-256x256-7ded.png"/>
          <p:cNvPicPr>
            <a:picLocks noChangeAspect="1" noChangeArrowheads="1"/>
          </p:cNvPicPr>
          <p:nvPr/>
        </p:nvPicPr>
        <p:blipFill>
          <a:blip r:embed="rId2" cstate="print"/>
          <a:srcRect/>
          <a:stretch>
            <a:fillRect/>
          </a:stretch>
        </p:blipFill>
        <p:spPr bwMode="auto">
          <a:xfrm>
            <a:off x="2057400" y="3429000"/>
            <a:ext cx="3886200" cy="317341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0" y="304800"/>
            <a:ext cx="9144000" cy="461963"/>
          </a:xfrm>
          <a:prstGeom prst="rect">
            <a:avLst/>
          </a:prstGeom>
          <a:solidFill>
            <a:schemeClr val="bg1"/>
          </a:solidFill>
          <a:ln w="9525">
            <a:noFill/>
            <a:miter lim="800000"/>
            <a:headEnd/>
            <a:tailEnd/>
          </a:ln>
        </p:spPr>
        <p:txBody>
          <a:bodyPr>
            <a:spAutoFit/>
          </a:bodyPr>
          <a:lstStyle/>
          <a:p>
            <a:r>
              <a:rPr lang="en-US" sz="2400" b="1" dirty="0">
                <a:latin typeface="Arial" pitchFamily="34" charset="0"/>
                <a:cs typeface="Arial" pitchFamily="34" charset="0"/>
              </a:rPr>
              <a:t>But Moses sought the favor of the LORD his God. </a:t>
            </a:r>
          </a:p>
        </p:txBody>
      </p:sp>
      <p:pic>
        <p:nvPicPr>
          <p:cNvPr id="10243" name="Picture 2" descr="bible_joel.gi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7620000" y="4724400"/>
            <a:ext cx="1143000" cy="2871788"/>
          </a:xfrm>
          <a:prstGeom prst="rect">
            <a:avLst/>
          </a:prstGeom>
          <a:noFill/>
          <a:ln w="9525">
            <a:noFill/>
            <a:miter lim="800000"/>
            <a:headEnd/>
            <a:tailEnd/>
          </a:ln>
        </p:spPr>
      </p:pic>
      <p:sp>
        <p:nvSpPr>
          <p:cNvPr id="4" name="Rectangular Callout 3"/>
          <p:cNvSpPr/>
          <p:nvPr/>
        </p:nvSpPr>
        <p:spPr>
          <a:xfrm>
            <a:off x="304800" y="990600"/>
            <a:ext cx="8458200" cy="1371600"/>
          </a:xfrm>
          <a:prstGeom prst="wedgeRectCallout">
            <a:avLst>
              <a:gd name="adj1" fmla="val 34148"/>
              <a:gd name="adj2" fmla="val 21912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2100" b="1" dirty="0">
                <a:solidFill>
                  <a:srgbClr val="FFFFFF"/>
                </a:solidFill>
                <a:latin typeface="Arial" pitchFamily="34" charset="0"/>
                <a:ea typeface="MS PGothic" pitchFamily="34" charset="-128"/>
                <a:cs typeface="Arial" pitchFamily="34" charset="0"/>
              </a:rPr>
              <a:t>“</a:t>
            </a:r>
            <a:r>
              <a:rPr lang="en-US" sz="2100" b="1" dirty="0">
                <a:solidFill>
                  <a:srgbClr val="FFFFFF"/>
                </a:solidFill>
                <a:latin typeface="Arial" pitchFamily="34" charset="0"/>
                <a:ea typeface="MS PGothic" pitchFamily="34" charset="-128"/>
                <a:cs typeface="Arial" pitchFamily="34" charset="0"/>
              </a:rPr>
              <a:t>LORD,</a:t>
            </a:r>
            <a:r>
              <a:rPr lang="en-US" altLang="en-US" sz="2100" b="1" dirty="0">
                <a:solidFill>
                  <a:srgbClr val="FFFFFF"/>
                </a:solidFill>
                <a:latin typeface="Arial" pitchFamily="34" charset="0"/>
                <a:ea typeface="MS PGothic" pitchFamily="34" charset="-128"/>
                <a:cs typeface="Arial" pitchFamily="34" charset="0"/>
              </a:rPr>
              <a:t>”</a:t>
            </a:r>
            <a:r>
              <a:rPr lang="en-US" sz="2100" b="1" dirty="0">
                <a:solidFill>
                  <a:srgbClr val="FFFFFF"/>
                </a:solidFill>
                <a:latin typeface="Arial" pitchFamily="34" charset="0"/>
                <a:ea typeface="MS PGothic" pitchFamily="34" charset="-128"/>
                <a:cs typeface="Arial" pitchFamily="34" charset="0"/>
              </a:rPr>
              <a:t> he said, </a:t>
            </a:r>
            <a:r>
              <a:rPr lang="en-US" altLang="en-US" sz="2100" b="1" dirty="0">
                <a:solidFill>
                  <a:srgbClr val="FFFFFF"/>
                </a:solidFill>
                <a:latin typeface="Arial" pitchFamily="34" charset="0"/>
                <a:ea typeface="MS PGothic" pitchFamily="34" charset="-128"/>
                <a:cs typeface="Arial" pitchFamily="34" charset="0"/>
              </a:rPr>
              <a:t>“</a:t>
            </a:r>
            <a:r>
              <a:rPr lang="en-US" sz="2100" b="1" dirty="0">
                <a:solidFill>
                  <a:srgbClr val="FFFFFF"/>
                </a:solidFill>
                <a:latin typeface="Arial" pitchFamily="34" charset="0"/>
                <a:ea typeface="MS PGothic" pitchFamily="34" charset="-128"/>
                <a:cs typeface="Arial" pitchFamily="34" charset="0"/>
              </a:rPr>
              <a:t>why should your anger burn against your people, whom you brought out of Egypt with great power and a mighty hand? Why should the Egyptians say, </a:t>
            </a:r>
            <a:endParaRPr lang="en-US" sz="2100" b="1" dirty="0">
              <a:solidFill>
                <a:srgbClr val="FFFFFF"/>
              </a:solidFill>
              <a:ea typeface="MS PGothic" pitchFamily="34" charset="-128"/>
            </a:endParaRPr>
          </a:p>
        </p:txBody>
      </p:sp>
      <p:pic>
        <p:nvPicPr>
          <p:cNvPr id="8194" name="Picture 2" descr="http://www.clker.com/cliparts/E/K/Z/n/A/g/pharaoh-right-facing-hi.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4343400"/>
            <a:ext cx="1371600" cy="3208338"/>
          </a:xfrm>
          <a:prstGeom prst="rect">
            <a:avLst/>
          </a:prstGeom>
          <a:noFill/>
          <a:ln w="9525">
            <a:noFill/>
            <a:miter lim="800000"/>
            <a:headEnd/>
            <a:tailEnd/>
          </a:ln>
        </p:spPr>
      </p:pic>
      <p:sp>
        <p:nvSpPr>
          <p:cNvPr id="8" name="Rectangular Callout 7"/>
          <p:cNvSpPr/>
          <p:nvPr/>
        </p:nvSpPr>
        <p:spPr>
          <a:xfrm>
            <a:off x="1828800" y="2514600"/>
            <a:ext cx="2286000" cy="3581400"/>
          </a:xfrm>
          <a:prstGeom prst="wedgeRectCallout">
            <a:avLst>
              <a:gd name="adj1" fmla="val -76226"/>
              <a:gd name="adj2" fmla="val 1075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en-US" sz="2400" b="1" dirty="0">
                <a:solidFill>
                  <a:srgbClr val="FFFF00"/>
                </a:solidFill>
                <a:effectLst>
                  <a:outerShdw blurRad="38100" dist="38100" dir="2700000" algn="tl">
                    <a:srgbClr val="000000">
                      <a:alpha val="43137"/>
                    </a:srgbClr>
                  </a:outerShdw>
                </a:effectLst>
                <a:latin typeface="Arial" pitchFamily="34" charset="0"/>
                <a:ea typeface="MS PGothic" pitchFamily="34" charset="-128"/>
                <a:cs typeface="Arial" pitchFamily="34" charset="0"/>
              </a:rPr>
              <a:t>‘</a:t>
            </a:r>
            <a:r>
              <a:rPr lang="en-US" sz="2400" b="1" dirty="0">
                <a:solidFill>
                  <a:srgbClr val="FFFF00"/>
                </a:solidFill>
                <a:effectLst>
                  <a:outerShdw blurRad="38100" dist="38100" dir="2700000" algn="tl">
                    <a:srgbClr val="000000">
                      <a:alpha val="43137"/>
                    </a:srgbClr>
                  </a:outerShdw>
                </a:effectLst>
                <a:latin typeface="Arial" pitchFamily="34" charset="0"/>
                <a:ea typeface="MS PGothic" pitchFamily="34" charset="-128"/>
                <a:cs typeface="Arial" pitchFamily="34" charset="0"/>
              </a:rPr>
              <a:t>It was with evil intent that he brought them out, to kill them in the mountains and to wipe them off the face of the earth</a:t>
            </a:r>
            <a:r>
              <a:rPr lang="en-US" altLang="en-US" sz="2400" b="1" dirty="0">
                <a:solidFill>
                  <a:srgbClr val="FFFF00"/>
                </a:solidFill>
                <a:effectLst>
                  <a:outerShdw blurRad="38100" dist="38100" dir="2700000" algn="tl">
                    <a:srgbClr val="000000">
                      <a:alpha val="43137"/>
                    </a:srgbClr>
                  </a:outerShdw>
                </a:effectLst>
                <a:latin typeface="Arial" pitchFamily="34" charset="0"/>
                <a:ea typeface="MS PGothic" pitchFamily="34" charset="-128"/>
                <a:cs typeface="Arial" pitchFamily="34" charset="0"/>
              </a:rPr>
              <a:t>’</a:t>
            </a:r>
            <a:r>
              <a:rPr lang="en-US" sz="2400" b="1" dirty="0">
                <a:solidFill>
                  <a:srgbClr val="FFFF00"/>
                </a:solidFill>
                <a:effectLst>
                  <a:outerShdw blurRad="38100" dist="38100" dir="2700000" algn="tl">
                    <a:srgbClr val="000000">
                      <a:alpha val="43137"/>
                    </a:srgbClr>
                  </a:outerShdw>
                </a:effectLst>
                <a:latin typeface="Arial" pitchFamily="34" charset="0"/>
                <a:ea typeface="MS PGothic" pitchFamily="34" charset="-128"/>
                <a:cs typeface="Arial" pitchFamily="34" charset="0"/>
              </a:rPr>
              <a:t>?</a:t>
            </a:r>
            <a:endParaRPr lang="en-US" sz="2400" b="1" dirty="0">
              <a:solidFill>
                <a:srgbClr val="FFFF00"/>
              </a:solidFill>
              <a:effectLst>
                <a:outerShdw blurRad="38100" dist="38100" dir="2700000" algn="tl">
                  <a:srgbClr val="000000">
                    <a:alpha val="43137"/>
                  </a:srgbClr>
                </a:outerShdw>
              </a:effectLst>
              <a:ea typeface="MS PGothic" pitchFamily="34" charset="-128"/>
            </a:endParaRPr>
          </a:p>
        </p:txBody>
      </p:sp>
    </p:spTree>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1661</TotalTime>
  <Words>1011</Words>
  <Application>Microsoft Office PowerPoint</Application>
  <PresentationFormat>On-screen Show (4:3)</PresentationFormat>
  <Paragraphs>42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MS PGothic</vt:lpstr>
      <vt:lpstr>Arial</vt:lpstr>
      <vt:lpstr>Baskerville Old Face</vt:lpstr>
      <vt:lpstr>Calibri</vt:lpstr>
      <vt:lpstr>blank</vt:lpstr>
      <vt:lpstr>Dig Site 18 A Really Bad Decision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SELC</dc:creator>
  <cp:lastModifiedBy>Ken Stoll</cp:lastModifiedBy>
  <cp:revision>30</cp:revision>
  <dcterms:created xsi:type="dcterms:W3CDTF">2014-12-16T17:28:06Z</dcterms:created>
  <dcterms:modified xsi:type="dcterms:W3CDTF">2020-11-17T11:39:58Z</dcterms:modified>
</cp:coreProperties>
</file>