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9" r:id="rId3"/>
    <p:sldId id="266" r:id="rId4"/>
    <p:sldId id="257" r:id="rId5"/>
    <p:sldId id="261" r:id="rId6"/>
    <p:sldId id="262" r:id="rId7"/>
    <p:sldId id="267" r:id="rId8"/>
    <p:sldId id="265" r:id="rId9"/>
    <p:sldId id="264" r:id="rId10"/>
    <p:sldId id="268" r:id="rId11"/>
    <p:sldId id="270" r:id="rId12"/>
    <p:sldId id="282" r:id="rId13"/>
    <p:sldId id="269" r:id="rId14"/>
    <p:sldId id="271" r:id="rId15"/>
    <p:sldId id="283" r:id="rId16"/>
    <p:sldId id="272" r:id="rId17"/>
    <p:sldId id="273" r:id="rId18"/>
    <p:sldId id="284" r:id="rId19"/>
    <p:sldId id="274" r:id="rId20"/>
    <p:sldId id="285" r:id="rId21"/>
    <p:sldId id="275" r:id="rId22"/>
    <p:sldId id="276" r:id="rId23"/>
    <p:sldId id="286" r:id="rId24"/>
    <p:sldId id="277" r:id="rId25"/>
    <p:sldId id="278" r:id="rId26"/>
    <p:sldId id="279" r:id="rId27"/>
    <p:sldId id="280" r:id="rId28"/>
    <p:sldId id="281"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6" d="100"/>
          <a:sy n="116" d="100"/>
        </p:scale>
        <p:origin x="14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A0C0817-A112-4847-8014-A94B7D2A4EA3}" type="datetime1">
              <a:rPr lang="en-US" smtClean="0"/>
              <a:t>7/18/2019</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17307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7/18/2019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207404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6FA2B21-3FCD-4721-B95C-427943F61125}" type="datetime1">
              <a:rPr lang="en-US" smtClean="0"/>
              <a:t>7/18/2019</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18135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6FA2B21-3FCD-4721-B95C-427943F61125}" type="datetime1">
              <a:rPr lang="en-US" smtClean="0"/>
              <a:t>7/18/2019</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06462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6FA2B21-3FCD-4721-B95C-427943F61125}" type="datetime1">
              <a:rPr lang="en-US" smtClean="0"/>
              <a:t>7/18/2019</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89665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7/18/2019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831998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7/18/2019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46164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956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F87CAB8-DCAE-46A5-AADA-B3FAD11A54E0}" type="datetime1">
              <a:rPr lang="en-US" smtClean="0"/>
              <a:t>7/18/2019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3072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144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9C646AA-F36E-4540-911D-FFFC0A0EF24A}" type="datetime1">
              <a:rPr lang="en-US" smtClean="0"/>
              <a:t>7/18/2019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144258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1001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416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08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7260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379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7/18/2019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836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7/18/2019</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3618035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6434A50-FCB1-4106-99CB-738A99212CBC}"/>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857258"/>
            <a:ext cx="9143999" cy="5143492"/>
          </a:xfrm>
          <a:prstGeom prst="rect">
            <a:avLst/>
          </a:prstGeom>
        </p:spPr>
      </p:pic>
      <p:sp>
        <p:nvSpPr>
          <p:cNvPr id="2" name="Title 1">
            <a:extLst>
              <a:ext uri="{FF2B5EF4-FFF2-40B4-BE49-F238E27FC236}">
                <a16:creationId xmlns:a16="http://schemas.microsoft.com/office/drawing/2014/main" xmlns="" id="{999C6266-FD40-4AA8-A806-902BB489CFBA}"/>
              </a:ext>
            </a:extLst>
          </p:cNvPr>
          <p:cNvSpPr>
            <a:spLocks noGrp="1"/>
          </p:cNvSpPr>
          <p:nvPr>
            <p:ph type="ctrTitle"/>
          </p:nvPr>
        </p:nvSpPr>
        <p:spPr>
          <a:xfrm>
            <a:off x="2001078" y="1270686"/>
            <a:ext cx="6925038" cy="1951547"/>
          </a:xfrm>
        </p:spPr>
        <p:txBody>
          <a:bodyPr>
            <a:normAutofit fontScale="90000"/>
          </a:bodyPr>
          <a:lstStyle/>
          <a:p>
            <a:r>
              <a:rPr lang="en-US" b="1" dirty="0">
                <a:latin typeface="Times New Roman" panose="02020603050405020304" pitchFamily="18" charset="0"/>
                <a:cs typeface="Times New Roman" panose="02020603050405020304" pitchFamily="18" charset="0"/>
              </a:rPr>
              <a:t>Dig Site 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Genesis 7:17 – 8:22 </a:t>
            </a:r>
          </a:p>
        </p:txBody>
      </p:sp>
      <p:sp>
        <p:nvSpPr>
          <p:cNvPr id="3" name="Subtitle 2">
            <a:extLst>
              <a:ext uri="{FF2B5EF4-FFF2-40B4-BE49-F238E27FC236}">
                <a16:creationId xmlns:a16="http://schemas.microsoft.com/office/drawing/2014/main" xmlns="" id="{A2328FC8-3E55-4778-B889-452004990853}"/>
              </a:ext>
            </a:extLst>
          </p:cNvPr>
          <p:cNvSpPr>
            <a:spLocks noGrp="1"/>
          </p:cNvSpPr>
          <p:nvPr>
            <p:ph type="subTitle" idx="1"/>
          </p:nvPr>
        </p:nvSpPr>
        <p:spPr>
          <a:xfrm>
            <a:off x="3662958" y="3378486"/>
            <a:ext cx="4857750" cy="514350"/>
          </a:xfrm>
        </p:spPr>
        <p:txBody>
          <a:bodyPr>
            <a:noAutofit/>
          </a:bodyPr>
          <a:lstStyle/>
          <a:p>
            <a:r>
              <a:rPr lang="en-US" sz="3600" b="1" dirty="0">
                <a:latin typeface="Arial" panose="020B0604020202020204" pitchFamily="34" charset="0"/>
                <a:cs typeface="Arial" panose="020B0604020202020204" pitchFamily="34" charset="0"/>
              </a:rPr>
              <a:t>The Waters Rose</a:t>
            </a:r>
          </a:p>
        </p:txBody>
      </p:sp>
    </p:spTree>
    <p:extLst>
      <p:ext uri="{BB962C8B-B14F-4D97-AF65-F5344CB8AC3E}">
        <p14:creationId xmlns:p14="http://schemas.microsoft.com/office/powerpoint/2010/main" val="140789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xmlns="" id="{98E8C549-D839-4CD1-ABE9-20A03C0950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304" y="2121024"/>
            <a:ext cx="5411391" cy="3043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5550695" y="689113"/>
            <a:ext cx="3454002" cy="549965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God remembered</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Noah and all the wild animals and the livestock that were with him in the ark, and he sent a wind over the earth, and the waters receded.</a:t>
            </a:r>
          </a:p>
        </p:txBody>
      </p:sp>
    </p:spTree>
    <p:extLst>
      <p:ext uri="{BB962C8B-B14F-4D97-AF65-F5344CB8AC3E}">
        <p14:creationId xmlns:p14="http://schemas.microsoft.com/office/powerpoint/2010/main" val="182306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159027" y="530087"/>
            <a:ext cx="2891128" cy="6056243"/>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Now the springs of the deep and the floodgates of the heavens had been closed, and the rain had stopped falling from the sky.</a:t>
            </a:r>
          </a:p>
        </p:txBody>
      </p:sp>
      <p:pic>
        <p:nvPicPr>
          <p:cNvPr id="12290" name="Picture 2" descr="Related image">
            <a:extLst>
              <a:ext uri="{FF2B5EF4-FFF2-40B4-BE49-F238E27FC236}">
                <a16:creationId xmlns:a16="http://schemas.microsoft.com/office/drawing/2014/main" xmlns="" id="{0BC46E68-FA2A-4600-BE17-7DD9CA0E19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50154" y="1450510"/>
            <a:ext cx="6093847" cy="406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4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517279" y="2201602"/>
            <a:ext cx="2821473" cy="2454796"/>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rPr>
              <a:t>The water receded steadily from the earth.</a:t>
            </a:r>
          </a:p>
        </p:txBody>
      </p:sp>
      <p:pic>
        <p:nvPicPr>
          <p:cNvPr id="13314" name="Picture 2" descr="Related image">
            <a:extLst>
              <a:ext uri="{FF2B5EF4-FFF2-40B4-BE49-F238E27FC236}">
                <a16:creationId xmlns:a16="http://schemas.microsoft.com/office/drawing/2014/main" xmlns="" id="{B86F72F2-B350-40F4-9B11-6DFD6848D8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84990" y="1743690"/>
            <a:ext cx="4633453" cy="347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145774" y="4450556"/>
            <a:ext cx="8852452" cy="1243013"/>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rPr>
              <a:t>At the end of the 150 days the water had gone down, and on the 17</a:t>
            </a:r>
            <a:r>
              <a:rPr lang="en-US" sz="3200" b="1" cap="none" baseline="30000" dirty="0">
                <a:latin typeface="Arial" panose="020B0604020202020204" pitchFamily="34" charset="0"/>
              </a:rPr>
              <a:t>th</a:t>
            </a:r>
            <a:r>
              <a:rPr lang="en-US" sz="3200" b="1" cap="none" dirty="0">
                <a:latin typeface="Arial" panose="020B0604020202020204" pitchFamily="34" charset="0"/>
              </a:rPr>
              <a:t> day of the 7</a:t>
            </a:r>
            <a:r>
              <a:rPr lang="en-US" sz="3200" b="1" cap="none" baseline="30000" dirty="0">
                <a:latin typeface="Arial" panose="020B0604020202020204" pitchFamily="34" charset="0"/>
              </a:rPr>
              <a:t>th</a:t>
            </a:r>
            <a:r>
              <a:rPr lang="en-US" sz="3200" b="1" cap="none" dirty="0">
                <a:latin typeface="Arial" panose="020B0604020202020204" pitchFamily="34" charset="0"/>
              </a:rPr>
              <a:t> month the ark came to rest on the mountains of Ararat. </a:t>
            </a:r>
          </a:p>
        </p:txBody>
      </p:sp>
      <p:pic>
        <p:nvPicPr>
          <p:cNvPr id="10" name="Picture 2" descr="Image result for ark came to rest on the mountainsÂ of Ararat">
            <a:extLst>
              <a:ext uri="{FF2B5EF4-FFF2-40B4-BE49-F238E27FC236}">
                <a16:creationId xmlns:a16="http://schemas.microsoft.com/office/drawing/2014/main" xmlns="" id="{F2EA5A7B-205D-4D74-BEC9-A4521C680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2576" y="857250"/>
            <a:ext cx="4868466" cy="36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218661" y="543340"/>
            <a:ext cx="8706677" cy="169793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waters continued to recede until the 10</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month, and on the 1</a:t>
            </a:r>
            <a:r>
              <a:rPr lang="en-US" sz="3200" b="1" cap="none" baseline="30000" dirty="0">
                <a:latin typeface="Arial" panose="020B0604020202020204" pitchFamily="34" charset="0"/>
                <a:cs typeface="Arial" panose="020B0604020202020204" pitchFamily="34" charset="0"/>
              </a:rPr>
              <a:t>st</a:t>
            </a:r>
            <a:r>
              <a:rPr lang="en-US" sz="3200" b="1" cap="none" dirty="0">
                <a:latin typeface="Arial" panose="020B0604020202020204" pitchFamily="34" charset="0"/>
                <a:cs typeface="Arial" panose="020B0604020202020204" pitchFamily="34" charset="0"/>
              </a:rPr>
              <a:t> day of the 10</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month the tops of the mountains became visible.</a:t>
            </a:r>
          </a:p>
        </p:txBody>
      </p:sp>
      <p:pic>
        <p:nvPicPr>
          <p:cNvPr id="15364" name="Picture 4" descr="Related image">
            <a:extLst>
              <a:ext uri="{FF2B5EF4-FFF2-40B4-BE49-F238E27FC236}">
                <a16:creationId xmlns:a16="http://schemas.microsoft.com/office/drawing/2014/main" xmlns="" id="{B5155E4D-322E-48C5-B85C-77483B9DE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5216" y="2604909"/>
            <a:ext cx="6043613" cy="339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203598" y="1805577"/>
            <a:ext cx="3225403" cy="328574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After forty days Noah opened a window he had made in the ark and sent out a raven,</a:t>
            </a:r>
          </a:p>
        </p:txBody>
      </p:sp>
      <p:pic>
        <p:nvPicPr>
          <p:cNvPr id="16386" name="Picture 2" descr="Related image">
            <a:extLst>
              <a:ext uri="{FF2B5EF4-FFF2-40B4-BE49-F238E27FC236}">
                <a16:creationId xmlns:a16="http://schemas.microsoft.com/office/drawing/2014/main" xmlns="" id="{FF5FEF1A-6F8B-470C-8A5F-DB367DB2308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08513" y="1278731"/>
            <a:ext cx="5555975"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3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5550695" y="2319926"/>
            <a:ext cx="3225403" cy="241638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and it kept flying back and forth until the water had dried up from the earth.</a:t>
            </a:r>
          </a:p>
        </p:txBody>
      </p:sp>
      <p:pic>
        <p:nvPicPr>
          <p:cNvPr id="16392" name="Picture 8" descr="Image result for noah raven">
            <a:extLst>
              <a:ext uri="{FF2B5EF4-FFF2-40B4-BE49-F238E27FC236}">
                <a16:creationId xmlns:a16="http://schemas.microsoft.com/office/drawing/2014/main" xmlns="" id="{F50D5935-A522-4CFC-B5FB-548F122129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00150"/>
            <a:ext cx="553657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1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a:extLst>
              <a:ext uri="{FF2B5EF4-FFF2-40B4-BE49-F238E27FC236}">
                <a16:creationId xmlns:a16="http://schemas.microsoft.com/office/drawing/2014/main" xmlns="" id="{EBEF54A6-14DD-4879-8239-441F3B7D6A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2956" y="857250"/>
            <a:ext cx="6361043" cy="4770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1444488"/>
            <a:ext cx="2782956" cy="152120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he sent out a dove to see if the water had receded from the surface of the ground.</a:t>
            </a:r>
          </a:p>
        </p:txBody>
      </p:sp>
    </p:spTree>
    <p:extLst>
      <p:ext uri="{BB962C8B-B14F-4D97-AF65-F5344CB8AC3E}">
        <p14:creationId xmlns:p14="http://schemas.microsoft.com/office/powerpoint/2010/main" val="239982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a:extLst>
              <a:ext uri="{FF2B5EF4-FFF2-40B4-BE49-F238E27FC236}">
                <a16:creationId xmlns:a16="http://schemas.microsoft.com/office/drawing/2014/main" xmlns="" id="{B19577E0-A119-42FD-B583-BB9A10787E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49148" y="1457326"/>
            <a:ext cx="5194852" cy="3896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569844"/>
            <a:ext cx="3949148" cy="2607574"/>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the dove could find nowhere to perch because there was water over all the surface of the earth; so it returned to Noah in the ark. He reached out his hand and took the dove and brought it back to himself in the ark. </a:t>
            </a:r>
          </a:p>
        </p:txBody>
      </p:sp>
    </p:spTree>
    <p:extLst>
      <p:ext uri="{BB962C8B-B14F-4D97-AF65-F5344CB8AC3E}">
        <p14:creationId xmlns:p14="http://schemas.microsoft.com/office/powerpoint/2010/main" val="118819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1684683"/>
            <a:ext cx="4014788" cy="3075384"/>
          </a:xfrm>
        </p:spPr>
        <p:txBody>
          <a:bodyPr anchor="t">
            <a:noAutofit/>
          </a:bodyPr>
          <a:lstStyle/>
          <a:p>
            <a:pPr algn="ctr">
              <a:lnSpc>
                <a:spcPct val="100000"/>
              </a:lnSpc>
            </a:pPr>
            <a:r>
              <a:rPr lang="en-US" b="1" cap="none" dirty="0">
                <a:latin typeface="Arial" panose="020B0604020202020204" pitchFamily="34" charset="0"/>
                <a:cs typeface="Arial" panose="020B0604020202020204" pitchFamily="34" charset="0"/>
              </a:rPr>
              <a:t>He waited seven more days and again sent out the dove from the ark.</a:t>
            </a:r>
          </a:p>
        </p:txBody>
      </p:sp>
      <p:pic>
        <p:nvPicPr>
          <p:cNvPr id="20484" name="Picture 4" descr="Image result for dove returns to noah">
            <a:extLst>
              <a:ext uri="{FF2B5EF4-FFF2-40B4-BE49-F238E27FC236}">
                <a16:creationId xmlns:a16="http://schemas.microsoft.com/office/drawing/2014/main" xmlns="" id="{422BAC01-0A3F-41B4-8306-C3281F5DCB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4787" y="857250"/>
            <a:ext cx="51292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39E8A-DB7E-4419-BFD3-C3743D119A7C}"/>
              </a:ext>
            </a:extLst>
          </p:cNvPr>
          <p:cNvSpPr>
            <a:spLocks noGrp="1"/>
          </p:cNvSpPr>
          <p:nvPr>
            <p:ph type="title"/>
          </p:nvPr>
        </p:nvSpPr>
        <p:spPr>
          <a:xfrm>
            <a:off x="7000875" y="1430530"/>
            <a:ext cx="2143125" cy="3905852"/>
          </a:xfrm>
        </p:spPr>
        <p:txBody>
          <a:bodyPr>
            <a:noAutofit/>
          </a:bodyPr>
          <a:lstStyle/>
          <a:p>
            <a:pPr algn="ctr"/>
            <a:r>
              <a:rPr lang="en-US" sz="3200" b="1" cap="none" dirty="0">
                <a:latin typeface="Arial" panose="020B0604020202020204" pitchFamily="34" charset="0"/>
                <a:cs typeface="Arial" panose="020B0604020202020204" pitchFamily="34" charset="0"/>
              </a:rPr>
              <a:t>For forty days the flood kept coming on the earth,</a:t>
            </a:r>
            <a:endParaRPr lang="en-US" sz="3200" cap="none" dirty="0"/>
          </a:p>
        </p:txBody>
      </p:sp>
      <p:pic>
        <p:nvPicPr>
          <p:cNvPr id="1032" name="Picture 8" descr="Related image">
            <a:extLst>
              <a:ext uri="{FF2B5EF4-FFF2-40B4-BE49-F238E27FC236}">
                <a16:creationId xmlns:a16="http://schemas.microsoft.com/office/drawing/2014/main" xmlns="" id="{AC161149-3A59-4D2B-A127-4A5608E402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30530"/>
            <a:ext cx="70008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1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1342612"/>
            <a:ext cx="4014788" cy="358973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When the dove returned to him in the evening, there in its beak was a freshly plucked olive leaf! Then Noah knew that the water had receded from the earth.</a:t>
            </a:r>
          </a:p>
        </p:txBody>
      </p:sp>
      <p:pic>
        <p:nvPicPr>
          <p:cNvPr id="4" name="Picture 2" descr="Image result for dove returns to noah">
            <a:extLst>
              <a:ext uri="{FF2B5EF4-FFF2-40B4-BE49-F238E27FC236}">
                <a16:creationId xmlns:a16="http://schemas.microsoft.com/office/drawing/2014/main" xmlns="" id="{CB5B84C1-9AF4-415A-B00E-E47FEE6129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4788"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6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950118" y="715617"/>
            <a:ext cx="7665244" cy="146367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He waited seven more days and sent the dove out again, but this time it did not return to him.</a:t>
            </a:r>
          </a:p>
        </p:txBody>
      </p:sp>
      <p:pic>
        <p:nvPicPr>
          <p:cNvPr id="21508" name="Picture 4" descr="Image result for noah looks for dove">
            <a:extLst>
              <a:ext uri="{FF2B5EF4-FFF2-40B4-BE49-F238E27FC236}">
                <a16:creationId xmlns:a16="http://schemas.microsoft.com/office/drawing/2014/main" xmlns="" id="{F05DD35D-5148-4BD5-BF92-4D28140A38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5887" y="2179290"/>
            <a:ext cx="6793707" cy="382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0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596347" y="4996623"/>
            <a:ext cx="7951304" cy="166977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By the first day of the first month of Noah’s 601</a:t>
            </a:r>
            <a:r>
              <a:rPr lang="en-US" sz="3200" b="1" cap="none" baseline="30000" dirty="0">
                <a:latin typeface="Arial" panose="020B0604020202020204" pitchFamily="34" charset="0"/>
                <a:cs typeface="Arial" panose="020B0604020202020204" pitchFamily="34" charset="0"/>
              </a:rPr>
              <a:t>st</a:t>
            </a:r>
            <a:r>
              <a:rPr lang="en-US" sz="3200" b="1" cap="none" dirty="0">
                <a:latin typeface="Arial" panose="020B0604020202020204" pitchFamily="34" charset="0"/>
                <a:cs typeface="Arial" panose="020B0604020202020204" pitchFamily="34" charset="0"/>
              </a:rPr>
              <a:t>, the water had dried up from the earth.</a:t>
            </a:r>
          </a:p>
        </p:txBody>
      </p:sp>
      <p:pic>
        <p:nvPicPr>
          <p:cNvPr id="27652" name="Picture 4" descr="Related image">
            <a:extLst>
              <a:ext uri="{FF2B5EF4-FFF2-40B4-BE49-F238E27FC236}">
                <a16:creationId xmlns:a16="http://schemas.microsoft.com/office/drawing/2014/main" xmlns="" id="{C20ED888-4978-4FF3-8C50-F974DF15A0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1420" y="191604"/>
            <a:ext cx="6221159" cy="466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2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4784035" y="2277064"/>
            <a:ext cx="4038496" cy="208419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Noah then removed the covering from the ark and saw that the surface of the ground was dry.</a:t>
            </a:r>
          </a:p>
        </p:txBody>
      </p:sp>
      <p:pic>
        <p:nvPicPr>
          <p:cNvPr id="5" name="Picture 2" descr="Image result for noah's ark dry ground">
            <a:extLst>
              <a:ext uri="{FF2B5EF4-FFF2-40B4-BE49-F238E27FC236}">
                <a16:creationId xmlns:a16="http://schemas.microsoft.com/office/drawing/2014/main" xmlns="" id="{3B1EA86D-C6DC-4587-854D-D9721C873F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47483"/>
            <a:ext cx="4572001" cy="656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6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6679097" y="1861577"/>
            <a:ext cx="2464904" cy="3477227"/>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By the 27</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day of the 2</a:t>
            </a:r>
            <a:r>
              <a:rPr lang="en-US" sz="3200" b="1" cap="none" baseline="30000" dirty="0">
                <a:latin typeface="Arial" panose="020B0604020202020204" pitchFamily="34" charset="0"/>
                <a:cs typeface="Arial" panose="020B0604020202020204" pitchFamily="34" charset="0"/>
              </a:rPr>
              <a:t>nd</a:t>
            </a:r>
            <a:r>
              <a:rPr lang="en-US" sz="3200" b="1" cap="none" dirty="0">
                <a:latin typeface="Arial" panose="020B0604020202020204" pitchFamily="34" charset="0"/>
                <a:cs typeface="Arial" panose="020B0604020202020204" pitchFamily="34" charset="0"/>
              </a:rPr>
              <a:t> month the earth was completely dry.</a:t>
            </a:r>
          </a:p>
        </p:txBody>
      </p:sp>
      <p:pic>
        <p:nvPicPr>
          <p:cNvPr id="28674" name="Picture 2" descr="Image result for earth after noah's flood">
            <a:extLst>
              <a:ext uri="{FF2B5EF4-FFF2-40B4-BE49-F238E27FC236}">
                <a16:creationId xmlns:a16="http://schemas.microsoft.com/office/drawing/2014/main" xmlns="" id="{96702E52-06D6-4984-94B5-E8C4FB2CC5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19197"/>
            <a:ext cx="6679096" cy="418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4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3319670"/>
            <a:ext cx="9144000" cy="353833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God said to Noah, “Come out of the ark, you and your wife and your sons and their wives. Bring out every kind of living creature that is with you—the birds, the animals, and all the creatures that move along the ground—so they can multiply on the earth and be fruitful and increase in number on it.”</a:t>
            </a:r>
          </a:p>
        </p:txBody>
      </p:sp>
      <p:pic>
        <p:nvPicPr>
          <p:cNvPr id="23556" name="Picture 4" descr="Image result for noah's family">
            <a:extLst>
              <a:ext uri="{FF2B5EF4-FFF2-40B4-BE49-F238E27FC236}">
                <a16:creationId xmlns:a16="http://schemas.microsoft.com/office/drawing/2014/main" xmlns="" id="{E33CF84B-74F6-4B28-8AFC-537864BCFD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9640" y="-15983"/>
            <a:ext cx="4544720" cy="340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0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157162" y="680780"/>
            <a:ext cx="8829675" cy="242318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So Noah came out, together with his sons and his wife and his sons’ wives. All the animals and all the creatures that move along the ground and all the birds—everything that moves on land—came out of the ark, one kind after another.</a:t>
            </a:r>
          </a:p>
        </p:txBody>
      </p:sp>
      <p:pic>
        <p:nvPicPr>
          <p:cNvPr id="24578" name="Picture 2" descr="Related image">
            <a:extLst>
              <a:ext uri="{FF2B5EF4-FFF2-40B4-BE49-F238E27FC236}">
                <a16:creationId xmlns:a16="http://schemas.microsoft.com/office/drawing/2014/main" xmlns="" id="{44ED3ABA-E7D4-47DD-8BAF-20BBBD5F68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8831" y="3754040"/>
            <a:ext cx="5526338" cy="310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685800" y="4730941"/>
            <a:ext cx="8015288" cy="1269809"/>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Noah built an altar to the Lord and, taking some of all the clean animals and clean birds, he sacrificed burnt offerings on it.</a:t>
            </a:r>
          </a:p>
        </p:txBody>
      </p:sp>
      <p:pic>
        <p:nvPicPr>
          <p:cNvPr id="25602" name="Picture 2" descr="Related image">
            <a:extLst>
              <a:ext uri="{FF2B5EF4-FFF2-40B4-BE49-F238E27FC236}">
                <a16:creationId xmlns:a16="http://schemas.microsoft.com/office/drawing/2014/main" xmlns="" id="{EEDA3671-F976-493C-B504-54877577AE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9194" y="658469"/>
            <a:ext cx="7048500" cy="396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8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392595" y="717011"/>
            <a:ext cx="4874445" cy="52686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Lord smelled the pleasing aroma and said in his heart:</a:t>
            </a:r>
          </a:p>
        </p:txBody>
      </p:sp>
      <p:pic>
        <p:nvPicPr>
          <p:cNvPr id="3" name="Picture 2" descr="Related image">
            <a:extLst>
              <a:ext uri="{FF2B5EF4-FFF2-40B4-BE49-F238E27FC236}">
                <a16:creationId xmlns:a16="http://schemas.microsoft.com/office/drawing/2014/main" xmlns="" id="{83D4C592-ABAB-468C-9F43-F6F0839C1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14612"/>
            <a:ext cx="5715000" cy="42433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FF418353-7AF4-4FA0-9E8D-EFC701BCDE27}"/>
              </a:ext>
            </a:extLst>
          </p:cNvPr>
          <p:cNvSpPr txBox="1">
            <a:spLocks/>
          </p:cNvSpPr>
          <p:nvPr/>
        </p:nvSpPr>
        <p:spPr>
          <a:xfrm>
            <a:off x="5659635" y="400004"/>
            <a:ext cx="3429001" cy="4587219"/>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latin typeface="Arial" panose="020B0604020202020204" pitchFamily="34" charset="0"/>
                <a:cs typeface="Arial" panose="020B0604020202020204" pitchFamily="34" charset="0"/>
              </a:rPr>
              <a:t>“Never again will I curse the ground because of humans, even though every inclination of the human heart is evil from childhood. And never again will I destroy all living creatures, as I have done.</a:t>
            </a:r>
          </a:p>
        </p:txBody>
      </p:sp>
    </p:spTree>
    <p:extLst>
      <p:ext uri="{BB962C8B-B14F-4D97-AF65-F5344CB8AC3E}">
        <p14:creationId xmlns:p14="http://schemas.microsoft.com/office/powerpoint/2010/main" val="334132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age result for seedtime and harvest">
            <a:extLst>
              <a:ext uri="{FF2B5EF4-FFF2-40B4-BE49-F238E27FC236}">
                <a16:creationId xmlns:a16="http://schemas.microsoft.com/office/drawing/2014/main" xmlns="" id="{8F61F346-8BCA-4CC1-AEFA-F6C13774562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39410"/>
            <a:ext cx="2761472" cy="206811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cold and heat">
            <a:extLst>
              <a:ext uri="{FF2B5EF4-FFF2-40B4-BE49-F238E27FC236}">
                <a16:creationId xmlns:a16="http://schemas.microsoft.com/office/drawing/2014/main" xmlns="" id="{DBBAD871-A2E1-4796-863A-0E059D7DD7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03973"/>
            <a:ext cx="2880211" cy="199310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Image result for summer and winter">
            <a:extLst>
              <a:ext uri="{FF2B5EF4-FFF2-40B4-BE49-F238E27FC236}">
                <a16:creationId xmlns:a16="http://schemas.microsoft.com/office/drawing/2014/main" xmlns="" id="{DCCFAF56-3CE7-4B70-93BA-B61D18D8F3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33481" y="1382316"/>
            <a:ext cx="2510519" cy="1714501"/>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Image result for day and night">
            <a:extLst>
              <a:ext uri="{FF2B5EF4-FFF2-40B4-BE49-F238E27FC236}">
                <a16:creationId xmlns:a16="http://schemas.microsoft.com/office/drawing/2014/main" xmlns="" id="{E30CA7D8-648C-46FE-A3C5-A5761A0642E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41636" y="3096816"/>
            <a:ext cx="2102365" cy="2100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2744478" y="1502864"/>
            <a:ext cx="3872007" cy="340221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“As long as the earth endures,</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seedtime and harvest,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cold and heat,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summer and winter,</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day and night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will never cease.”</a:t>
            </a:r>
          </a:p>
        </p:txBody>
      </p:sp>
    </p:spTree>
    <p:extLst>
      <p:ext uri="{BB962C8B-B14F-4D97-AF65-F5344CB8AC3E}">
        <p14:creationId xmlns:p14="http://schemas.microsoft.com/office/powerpoint/2010/main" val="21584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39E8A-DB7E-4419-BFD3-C3743D119A7C}"/>
              </a:ext>
            </a:extLst>
          </p:cNvPr>
          <p:cNvSpPr>
            <a:spLocks noGrp="1"/>
          </p:cNvSpPr>
          <p:nvPr>
            <p:ph type="title"/>
          </p:nvPr>
        </p:nvSpPr>
        <p:spPr>
          <a:xfrm>
            <a:off x="7085800" y="1430530"/>
            <a:ext cx="2058200" cy="3905852"/>
          </a:xfrm>
        </p:spPr>
        <p:txBody>
          <a:bodyPr>
            <a:noAutofit/>
          </a:bodyPr>
          <a:lstStyle/>
          <a:p>
            <a:pPr algn="ctr"/>
            <a:r>
              <a:rPr lang="en-US" sz="3200" b="1" cap="none" dirty="0">
                <a:latin typeface="Arial" panose="020B0604020202020204" pitchFamily="34" charset="0"/>
                <a:cs typeface="Arial" panose="020B0604020202020204" pitchFamily="34" charset="0"/>
              </a:rPr>
              <a:t>and as the waters increased they lifted the ark high above the earth.</a:t>
            </a:r>
            <a:endParaRPr lang="en-US" sz="3200" cap="none" dirty="0"/>
          </a:p>
        </p:txBody>
      </p:sp>
      <p:pic>
        <p:nvPicPr>
          <p:cNvPr id="1030" name="Picture 6" descr="Image result for noah's ark flood clipart">
            <a:extLst>
              <a:ext uri="{FF2B5EF4-FFF2-40B4-BE49-F238E27FC236}">
                <a16:creationId xmlns:a16="http://schemas.microsoft.com/office/drawing/2014/main" xmlns="" id="{B14EAD6F-6554-42AA-8887-E1A2BCC275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70858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ah's ark flood clipart">
            <a:extLst>
              <a:ext uri="{FF2B5EF4-FFF2-40B4-BE49-F238E27FC236}">
                <a16:creationId xmlns:a16="http://schemas.microsoft.com/office/drawing/2014/main" xmlns="" id="{CA417339-7392-4BDF-A278-035AAD23C8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8806" y="2689622"/>
            <a:ext cx="556591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788505" y="1241064"/>
            <a:ext cx="7566990" cy="113050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waters rose and increased greatly on the earth, and the ark floated on the surface of the water.</a:t>
            </a:r>
          </a:p>
        </p:txBody>
      </p:sp>
    </p:spTree>
    <p:extLst>
      <p:ext uri="{BB962C8B-B14F-4D97-AF65-F5344CB8AC3E}">
        <p14:creationId xmlns:p14="http://schemas.microsoft.com/office/powerpoint/2010/main" val="214775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0" y="636105"/>
            <a:ext cx="3909227" cy="207298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They rose greatly on the earth, and all the high mountains under the entire heavens were covered. The waters rose and covered the mountains to a depth of more than fifteen cubits (23 feet).</a:t>
            </a:r>
          </a:p>
        </p:txBody>
      </p:sp>
      <p:pic>
        <p:nvPicPr>
          <p:cNvPr id="2050" name="Picture 2" descr="Related image">
            <a:extLst>
              <a:ext uri="{FF2B5EF4-FFF2-40B4-BE49-F238E27FC236}">
                <a16:creationId xmlns:a16="http://schemas.microsoft.com/office/drawing/2014/main" xmlns="" id="{232001E2-68F4-4101-8208-1D4E12DBBF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9227" y="1722292"/>
            <a:ext cx="5234774" cy="349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7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204437" y="4080842"/>
            <a:ext cx="8735124" cy="2020574"/>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Every living thing that moved on land perished—birds, livestock, wild animals, all the creatures that swarm over the earth, and all mankind. Everything on dry land that had the breath of life in its nostrils died. </a:t>
            </a:r>
          </a:p>
        </p:txBody>
      </p:sp>
      <p:pic>
        <p:nvPicPr>
          <p:cNvPr id="4098" name="Picture 2" descr="Related image">
            <a:extLst>
              <a:ext uri="{FF2B5EF4-FFF2-40B4-BE49-F238E27FC236}">
                <a16:creationId xmlns:a16="http://schemas.microsoft.com/office/drawing/2014/main" xmlns="" id="{FEFE9669-6919-418E-8C2A-5E2DDC5210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2" y="412028"/>
            <a:ext cx="6429375" cy="35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6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316111" y="4574485"/>
            <a:ext cx="8511778" cy="1420913"/>
          </a:xfrm>
        </p:spPr>
        <p:txBody>
          <a:bodyPr anchor="t">
            <a:noAutofit/>
          </a:bodyPr>
          <a:lstStyle/>
          <a:p>
            <a:pPr algn="ctr">
              <a:lnSpc>
                <a:spcPct val="100000"/>
              </a:lnSpc>
            </a:pPr>
            <a:r>
              <a:rPr lang="en-US" sz="2400" b="1" cap="none" dirty="0">
                <a:latin typeface="Arial" panose="020B0604020202020204" pitchFamily="34" charset="0"/>
                <a:cs typeface="Arial" panose="020B0604020202020204" pitchFamily="34" charset="0"/>
              </a:rPr>
              <a:t>Every living thing on the face of the earth was wiped out; people and animals and the creatures that move along the ground and the birds were wiped from the earth.</a:t>
            </a:r>
          </a:p>
        </p:txBody>
      </p:sp>
      <p:pic>
        <p:nvPicPr>
          <p:cNvPr id="4098" name="Picture 2" descr="Related image">
            <a:extLst>
              <a:ext uri="{FF2B5EF4-FFF2-40B4-BE49-F238E27FC236}">
                <a16:creationId xmlns:a16="http://schemas.microsoft.com/office/drawing/2014/main" xmlns="" id="{FEFE9669-6919-418E-8C2A-5E2DDC5210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3" y="862602"/>
            <a:ext cx="6429375" cy="35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51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477522" y="1755274"/>
            <a:ext cx="2821473" cy="3451922"/>
          </a:xfrm>
          <a:noFill/>
          <a:ln w="19050">
            <a:noFill/>
            <a:prstDash val="dash"/>
          </a:ln>
        </p:spPr>
        <p:txBody>
          <a:bodyPr vert="horz" lIns="68580" tIns="34290" rIns="68580" bIns="34290" rtlCol="0" anchor="ctr">
            <a:normAutofit/>
          </a:bodyPr>
          <a:lstStyle/>
          <a:p>
            <a:pPr algn="ctr"/>
            <a:r>
              <a:rPr lang="en-US" sz="3600" b="1" cap="none" dirty="0">
                <a:latin typeface="Arial" panose="020B0604020202020204" pitchFamily="34" charset="0"/>
                <a:cs typeface="Arial" panose="020B0604020202020204" pitchFamily="34" charset="0"/>
              </a:rPr>
              <a:t>Only Noah was left, and those with him in the ark.</a:t>
            </a:r>
          </a:p>
        </p:txBody>
      </p:sp>
      <p:pic>
        <p:nvPicPr>
          <p:cNvPr id="8194" name="Picture 2" descr="Image result for noah on ark">
            <a:extLst>
              <a:ext uri="{FF2B5EF4-FFF2-40B4-BE49-F238E27FC236}">
                <a16:creationId xmlns:a16="http://schemas.microsoft.com/office/drawing/2014/main" xmlns="" id="{8D12C9F9-63E0-4BD3-A6D4-95EBE70FF0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84990" y="1755274"/>
            <a:ext cx="4633453" cy="345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3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45C7-D195-4210-8ABF-7B983588FB9C}"/>
              </a:ext>
            </a:extLst>
          </p:cNvPr>
          <p:cNvSpPr>
            <a:spLocks noGrp="1"/>
          </p:cNvSpPr>
          <p:nvPr>
            <p:ph type="title"/>
          </p:nvPr>
        </p:nvSpPr>
        <p:spPr>
          <a:xfrm>
            <a:off x="1424608" y="1525810"/>
            <a:ext cx="6294783" cy="615951"/>
          </a:xfrm>
        </p:spPr>
        <p:txBody>
          <a:bodyPr vert="horz" lIns="68580" tIns="34290" rIns="68580" bIns="34290" rtlCol="0" anchor="t">
            <a:noAutofit/>
          </a:bodyPr>
          <a:lstStyle/>
          <a:p>
            <a:pPr algn="ctr"/>
            <a:r>
              <a:rPr lang="en-US" sz="3200" b="1" cap="none" dirty="0">
                <a:latin typeface="Arial" panose="020B0604020202020204" pitchFamily="34" charset="0"/>
              </a:rPr>
              <a:t>The waters flooded the earth for a hundred and fifty days.</a:t>
            </a:r>
          </a:p>
        </p:txBody>
      </p:sp>
      <p:pic>
        <p:nvPicPr>
          <p:cNvPr id="10244" name="Picture 4" descr="Image result for noah flood">
            <a:extLst>
              <a:ext uri="{FF2B5EF4-FFF2-40B4-BE49-F238E27FC236}">
                <a16:creationId xmlns:a16="http://schemas.microsoft.com/office/drawing/2014/main" xmlns="" id="{665EB354-87F9-440C-A811-870561797D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9661"/>
            <a:ext cx="9144000" cy="327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082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72</TotalTime>
  <Words>455</Words>
  <Application>Microsoft Office PowerPoint</Application>
  <PresentationFormat>On-screen Show (4:3)</PresentationFormat>
  <Paragraphs>31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Times New Roman</vt:lpstr>
      <vt:lpstr>Vapor Trail</vt:lpstr>
      <vt:lpstr>Dig Site 5 Genesis 7:17 – 8:22 </vt:lpstr>
      <vt:lpstr>For forty days the flood kept coming on the earth,</vt:lpstr>
      <vt:lpstr>and as the waters increased they lifted the ark high above the earth.</vt:lpstr>
      <vt:lpstr>The waters rose and increased greatly on the earth, and the ark floated on the surface of the water.</vt:lpstr>
      <vt:lpstr>They rose greatly on the earth, and all the high mountains under the entire heavens were covered. The waters rose and covered the mountains to a depth of more than fifteen cubits (23 feet).</vt:lpstr>
      <vt:lpstr>Every living thing that moved on land perished—birds, livestock, wild animals, all the creatures that swarm over the earth, and all mankind. Everything on dry land that had the breath of life in its nostrils died. </vt:lpstr>
      <vt:lpstr>Every living thing on the face of the earth was wiped out; people and animals and the creatures that move along the ground and the birds were wiped from the earth.</vt:lpstr>
      <vt:lpstr>Only Noah was left, and those with him in the ark.</vt:lpstr>
      <vt:lpstr>The waters flooded the earth for a hundred and fifty days.</vt:lpstr>
      <vt:lpstr>But God remembered Noah and all the wild animals and the livestock that were with him in the ark, and he sent a wind over the earth, and the waters receded.</vt:lpstr>
      <vt:lpstr>Now the springs of the deep and the floodgates of the heavens had been closed, and the rain had stopped falling from the sky.</vt:lpstr>
      <vt:lpstr>The water receded steadily from the earth.</vt:lpstr>
      <vt:lpstr>At the end of the 150 days the water had gone down, and on the 17th day of the 7th month the ark came to rest on the mountains of Ararat. </vt:lpstr>
      <vt:lpstr>The waters continued to recede until the 10th month, and on the 1st day of the 10th month the tops of the mountains became visible.</vt:lpstr>
      <vt:lpstr>After forty days Noah opened a window he had made in the ark and sent out a raven,</vt:lpstr>
      <vt:lpstr>and it kept flying back and forth until the water had dried up from the earth.</vt:lpstr>
      <vt:lpstr>Then he sent out a dove to see if the water had receded from the surface of the ground.</vt:lpstr>
      <vt:lpstr>But the dove could find nowhere to perch because there was water over all the surface of the earth; so it returned to Noah in the ark. He reached out his hand and took the dove and brought it back to himself in the ark. </vt:lpstr>
      <vt:lpstr>He waited seven more days and again sent out the dove from the ark.</vt:lpstr>
      <vt:lpstr>When the dove returned to him in the evening, there in its beak was a freshly plucked olive leaf! Then Noah knew that the water had receded from the earth.</vt:lpstr>
      <vt:lpstr>He waited seven more days and sent the dove out again, but this time it did not return to him.</vt:lpstr>
      <vt:lpstr>By the first day of the first month of Noah’s 601st, the water had dried up from the earth.</vt:lpstr>
      <vt:lpstr>Noah then removed the covering from the ark and saw that the surface of the ground was dry.</vt:lpstr>
      <vt:lpstr>By the 27th day of the 2nd month the earth was completely dry.</vt:lpstr>
      <vt:lpstr>Then God said to Noah, “Come out of the ark, you and your wife and your sons and their wives. Bring out every kind of living creature that is with you—the birds, the animals, and all the creatures that move along the ground—so they can multiply on the earth and be fruitful and increase in number on it.”</vt:lpstr>
      <vt:lpstr>So Noah came out, together with his sons and his wife and his sons’ wives. All the animals and all the creatures that move along the ground and all the birds—everything that moves on land—came out of the ark, one kind after another.</vt:lpstr>
      <vt:lpstr>Then Noah built an altar to the Lord and, taking some of all the clean animals and clean birds, he sacrificed burnt offerings on it.</vt:lpstr>
      <vt:lpstr>The Lord smelled the pleasing aroma and said in his heart:</vt:lpstr>
      <vt:lpstr>“As long as the earth endures, seedtime and harvest, cold and heat, summer and winter, day and night will never cease.”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5 Genesis 7:17 – 8:22 </dc:title>
  <dc:creator>Robin Gulley</dc:creator>
  <cp:lastModifiedBy>Ken Stoll</cp:lastModifiedBy>
  <cp:revision>10</cp:revision>
  <dcterms:created xsi:type="dcterms:W3CDTF">2019-07-18T03:10:04Z</dcterms:created>
  <dcterms:modified xsi:type="dcterms:W3CDTF">2019-07-18T23:16:49Z</dcterms:modified>
</cp:coreProperties>
</file>