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36" r:id="rId3"/>
    <p:sldId id="337" r:id="rId4"/>
    <p:sldId id="340" r:id="rId5"/>
    <p:sldId id="341" r:id="rId6"/>
    <p:sldId id="342" r:id="rId7"/>
    <p:sldId id="343" r:id="rId8"/>
    <p:sldId id="359" r:id="rId9"/>
    <p:sldId id="344" r:id="rId10"/>
    <p:sldId id="345" r:id="rId11"/>
    <p:sldId id="305" r:id="rId12"/>
    <p:sldId id="306" r:id="rId13"/>
    <p:sldId id="307" r:id="rId14"/>
    <p:sldId id="308" r:id="rId15"/>
    <p:sldId id="309" r:id="rId16"/>
    <p:sldId id="346" r:id="rId17"/>
    <p:sldId id="311" r:id="rId18"/>
    <p:sldId id="312" r:id="rId19"/>
    <p:sldId id="349" r:id="rId20"/>
    <p:sldId id="313" r:id="rId21"/>
    <p:sldId id="314" r:id="rId22"/>
    <p:sldId id="315" r:id="rId23"/>
    <p:sldId id="347" r:id="rId24"/>
    <p:sldId id="317" r:id="rId25"/>
    <p:sldId id="318" r:id="rId26"/>
    <p:sldId id="319" r:id="rId27"/>
    <p:sldId id="348" r:id="rId28"/>
    <p:sldId id="321" r:id="rId29"/>
    <p:sldId id="322" r:id="rId30"/>
    <p:sldId id="323" r:id="rId31"/>
    <p:sldId id="324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32" r:id="rId40"/>
    <p:sldId id="35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6633"/>
    <a:srgbClr val="CC9900"/>
    <a:srgbClr val="FFCC66"/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A372-2FFF-4261-B26F-651D7B3C1277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EB5C-CB85-4622-98B6-36ED464F9A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5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DDDF-D639-4D10-9180-400B33788D25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67C5-038A-4A52-B70F-69A7D1974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54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60561-C150-4C1E-925C-5D61E2A8D063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CE82-0104-4611-A0CF-29F0967C2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30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5C4A-CF35-4257-A03A-010545B73ADE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7E7E-F451-4047-93F4-D4D4A3F76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5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7808-2DFD-41B6-83E4-DC72EE0FA746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0D1B-17D5-4F2E-A24B-C8B146FB6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24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56AC-E58D-43FA-B89C-0FEEF64C6BB1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855B-2E8E-4090-B5AA-ECBBC01C1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72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EC95-B47A-4AC8-AC55-8CD3520748E9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3D70-269F-4ACE-8B6C-700EE9980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47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FA77-A223-42CA-8D42-773796AE7B5B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890C-EBFA-445E-A857-8A4564163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65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6593-FBD7-4CA6-9A66-745F342DD6A8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97A8-2602-4F48-9B85-D0921227D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67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357A-9E6C-4219-B0DB-4366651ACC77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F2D28-42CA-47E7-A7BE-11DA9FC49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96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A5D8-9A51-4C10-B983-FDD51355CE56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B8F3-CBBA-4EA5-A3CB-322F8F099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40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18482-BE8A-4C0F-AEA3-3A8311FC7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04FFB1-A913-4689-B6D5-C64F5493C06D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F53F77-C055-4365-9D5C-175D54F7D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CC09D-F7FC-49CF-BFC2-5DEE64C94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A3B285-AE95-4C1F-8738-F22F5C2F6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turnbacktogod.com/wp-content/uploads/2008/11/life-of-jesus-pic-14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wmf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gif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2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wmf"/><Relationship Id="rId5" Type="http://schemas.openxmlformats.org/officeDocument/2006/relationships/image" Target="../media/image5.png"/><Relationship Id="rId4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wmf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wmf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.png"/><Relationship Id="rId7" Type="http://schemas.openxmlformats.org/officeDocument/2006/relationships/image" Target="../media/image5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wmf"/><Relationship Id="rId4" Type="http://schemas.openxmlformats.org/officeDocument/2006/relationships/image" Target="../media/image3.jpeg"/><Relationship Id="rId9" Type="http://schemas.openxmlformats.org/officeDocument/2006/relationships/image" Target="../media/image1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1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62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xmlns="" id="{98EB41CE-4AF9-4ABD-B1FB-5B86B974E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-152399"/>
            <a:ext cx="7772400" cy="1371600"/>
          </a:xfrm>
          <a:gradFill>
            <a:gsLst>
              <a:gs pos="0">
                <a:srgbClr val="000082">
                  <a:alpha val="46000"/>
                </a:srgbClr>
              </a:gs>
              <a:gs pos="30000">
                <a:srgbClr val="66008F">
                  <a:alpha val="54000"/>
                </a:srgbClr>
              </a:gs>
              <a:gs pos="64999">
                <a:srgbClr val="BA0066">
                  <a:alpha val="43000"/>
                </a:srgbClr>
              </a:gs>
              <a:gs pos="89999">
                <a:srgbClr val="FF0000">
                  <a:alpha val="16000"/>
                </a:srgbClr>
              </a:gs>
              <a:gs pos="81000">
                <a:srgbClr val="FF8200">
                  <a:alpha val="81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7200" b="1" u="sng" dirty="0">
                <a:solidFill>
                  <a:srgbClr val="FF0000"/>
                </a:solidFill>
              </a:rPr>
              <a:t>Paul Before Agrippa</a:t>
            </a:r>
            <a:endParaRPr lang="en-US" sz="7200" u="sng" dirty="0">
              <a:solidFill>
                <a:srgbClr val="FF0000"/>
              </a:solidFill>
            </a:endParaRPr>
          </a:p>
        </p:txBody>
      </p:sp>
      <p:pic>
        <p:nvPicPr>
          <p:cNvPr id="2054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7239000" y="2133600"/>
            <a:ext cx="152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38528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3F09641-D35D-4CC7-83DA-E136344B35C8}"/>
              </a:ext>
            </a:extLst>
          </p:cNvPr>
          <p:cNvSpPr txBox="1">
            <a:spLocks/>
          </p:cNvSpPr>
          <p:nvPr/>
        </p:nvSpPr>
        <p:spPr bwMode="auto">
          <a:xfrm>
            <a:off x="1676400" y="5410200"/>
            <a:ext cx="5181600" cy="1447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Lesson #18</a:t>
            </a:r>
            <a:br>
              <a:rPr lang="en-US" sz="4400" b="1" dirty="0">
                <a:latin typeface="+mj-lt"/>
                <a:ea typeface="+mj-ea"/>
                <a:cs typeface="+mj-cs"/>
              </a:rPr>
            </a:br>
            <a:r>
              <a:rPr lang="en-US" sz="4400" b="1" dirty="0">
                <a:latin typeface="+mj-lt"/>
                <a:ea typeface="+mj-ea"/>
                <a:cs typeface="+mj-cs"/>
              </a:rPr>
              <a:t>Acts 25:23-26:32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67818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915"/>
          <a:stretch>
            <a:fillRect/>
          </a:stretch>
        </p:blipFill>
        <p:spPr bwMode="auto">
          <a:xfrm>
            <a:off x="6570663" y="-185738"/>
            <a:ext cx="2573337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MP90034164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590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7315200" y="2590800"/>
            <a:ext cx="1371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149"/>
          <a:stretch>
            <a:fillRect/>
          </a:stretch>
        </p:blipFill>
        <p:spPr bwMode="auto">
          <a:xfrm>
            <a:off x="0" y="-152400"/>
            <a:ext cx="67818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xmlns="" id="{9D1E78E3-34AB-4503-907A-2A7E0B0B57A2}"/>
              </a:ext>
            </a:extLst>
          </p:cNvPr>
          <p:cNvSpPr/>
          <p:nvPr/>
        </p:nvSpPr>
        <p:spPr>
          <a:xfrm>
            <a:off x="0" y="0"/>
            <a:ext cx="9144000" cy="1981200"/>
          </a:xfrm>
          <a:prstGeom prst="wedgeRoundRectCallout">
            <a:avLst>
              <a:gd name="adj1" fmla="val 34812"/>
              <a:gd name="adj2" fmla="val 98433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and especially so because you are well acquainted with all the Jewish customs and controversies. Therefore, I beg you to listen to me patiently.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1274" name="Picture 11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58102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2484">
            <a:off x="7432675" y="38449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lesson07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8153400" y="3048000"/>
            <a:ext cx="6619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C819DB55-10BB-4DEF-B4C9-0C40F0DAE342}"/>
              </a:ext>
            </a:extLst>
          </p:cNvPr>
          <p:cNvSpPr/>
          <p:nvPr/>
        </p:nvSpPr>
        <p:spPr>
          <a:xfrm>
            <a:off x="0" y="5257800"/>
            <a:ext cx="9144000" cy="1600200"/>
          </a:xfrm>
          <a:prstGeom prst="wedgeRoundRectCallout">
            <a:avLst>
              <a:gd name="adj1" fmla="val 41586"/>
              <a:gd name="adj2" fmla="val -165503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The Jewish people all know the way I have lived ever since I was a child, from the beginning of my life in my own country, and also in Jerusalem.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Nd9GcSl5U7k2SodLc9uvDuYb8k_MG9nw_a7gs9YmXxxcAdcPx_7h3on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8482013" y="2209800"/>
            <a:ext cx="6619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xmlns="" id="{3A34A550-84B6-4C4B-8931-790A05F80083}"/>
              </a:ext>
            </a:extLst>
          </p:cNvPr>
          <p:cNvSpPr/>
          <p:nvPr/>
        </p:nvSpPr>
        <p:spPr>
          <a:xfrm>
            <a:off x="0" y="4191000"/>
            <a:ext cx="9144000" cy="2667000"/>
          </a:xfrm>
          <a:prstGeom prst="wedgeRoundRectCallout">
            <a:avLst>
              <a:gd name="adj1" fmla="val 45295"/>
              <a:gd name="adj2" fmla="val -112046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They have known me for a long time and can testify, if they are willing, that I conformed to the strictest sect of our religion, living as a Pharisee.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MC900353631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6EDE467E-D134-4671-9A5B-CFDAC45683AC}"/>
              </a:ext>
            </a:extLst>
          </p:cNvPr>
          <p:cNvSpPr/>
          <p:nvPr/>
        </p:nvSpPr>
        <p:spPr>
          <a:xfrm>
            <a:off x="-152400" y="4648200"/>
            <a:ext cx="9296400" cy="2209800"/>
          </a:xfrm>
          <a:prstGeom prst="wedgeRoundRectCallout">
            <a:avLst>
              <a:gd name="adj1" fmla="val 41773"/>
              <a:gd name="adj2" fmla="val -68663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And now it is because of my hope in what God has promised our ancestors that I am on trial today.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4342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8461375" y="2895600"/>
            <a:ext cx="6619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ANd9GcSNg6n3Ed0HNAZAyj8KUHAo8xleO-sZtvzRTntP4qWZsxwwn89-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Rounded Rectangular Callout 2"/>
          <p:cNvGrpSpPr>
            <a:grpSpLocks/>
          </p:cNvGrpSpPr>
          <p:nvPr/>
        </p:nvGrpSpPr>
        <p:grpSpPr bwMode="auto">
          <a:xfrm>
            <a:off x="0" y="-19050"/>
            <a:ext cx="5810250" cy="2609850"/>
            <a:chOff x="-12" y="-12"/>
            <a:chExt cx="3672" cy="3134"/>
          </a:xfrm>
        </p:grpSpPr>
        <p:pic>
          <p:nvPicPr>
            <p:cNvPr id="15368" name="Rounded Rectangular Callout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-12"/>
              <a:ext cx="3672" cy="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Text Box 4"/>
            <p:cNvSpPr txBox="1">
              <a:spLocks noChangeArrowheads="1"/>
            </p:cNvSpPr>
            <p:nvPr/>
          </p:nvSpPr>
          <p:spPr bwMode="auto">
            <a:xfrm>
              <a:off x="143" y="143"/>
              <a:ext cx="3362" cy="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Arial" panose="020B0604020202020204" pitchFamily="34" charset="0"/>
                </a:rPr>
                <a:t>This is the promise our twelve tribes are hoping to see fulfilled as they earnestly serve God day and night.</a:t>
              </a:r>
              <a:endParaRPr lang="en-US" altLang="en-US"/>
            </a:p>
          </p:txBody>
        </p:sp>
      </p:grpSp>
      <p:pic>
        <p:nvPicPr>
          <p:cNvPr id="15364" name="Picture 7" descr="F:\download\The_Apostles006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0" y="48006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Rounded Rectangular Callout 2"/>
          <p:cNvGrpSpPr>
            <a:grpSpLocks/>
          </p:cNvGrpSpPr>
          <p:nvPr/>
        </p:nvGrpSpPr>
        <p:grpSpPr bwMode="auto">
          <a:xfrm>
            <a:off x="457200" y="2743200"/>
            <a:ext cx="4876800" cy="2133600"/>
            <a:chOff x="-12" y="-12"/>
            <a:chExt cx="3672" cy="3134"/>
          </a:xfrm>
        </p:grpSpPr>
        <p:pic>
          <p:nvPicPr>
            <p:cNvPr id="15366" name="Rounded Rectangular Callout 2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-12"/>
              <a:ext cx="3672" cy="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 Box 9"/>
            <p:cNvSpPr txBox="1">
              <a:spLocks noChangeArrowheads="1"/>
            </p:cNvSpPr>
            <p:nvPr/>
          </p:nvSpPr>
          <p:spPr bwMode="auto">
            <a:xfrm>
              <a:off x="143" y="143"/>
              <a:ext cx="3362" cy="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Arial" panose="020B0604020202020204" pitchFamily="34" charset="0"/>
                </a:rPr>
                <a:t>King Agrippa, it is because of this hope that these Jews are accusing me.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Life of Jesus Pic 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Life of Jesus Pic 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Life of Jesus Pic 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Rounded Rectangular Callout 2"/>
          <p:cNvGrpSpPr>
            <a:grpSpLocks/>
          </p:cNvGrpSpPr>
          <p:nvPr/>
        </p:nvGrpSpPr>
        <p:grpSpPr bwMode="auto">
          <a:xfrm>
            <a:off x="0" y="0"/>
            <a:ext cx="4114800" cy="5181600"/>
            <a:chOff x="-12" y="2342"/>
            <a:chExt cx="5784" cy="2089"/>
          </a:xfrm>
        </p:grpSpPr>
        <p:pic>
          <p:nvPicPr>
            <p:cNvPr id="16391" name="Rounded Rectangular Callout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2342"/>
              <a:ext cx="5784" cy="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3"/>
            <p:cNvSpPr txBox="1">
              <a:spLocks noChangeArrowheads="1"/>
            </p:cNvSpPr>
            <p:nvPr/>
          </p:nvSpPr>
          <p:spPr bwMode="auto">
            <a:xfrm>
              <a:off x="82" y="2434"/>
              <a:ext cx="5596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Why should any of you consider it incredible that God raises the dead?</a:t>
              </a:r>
              <a:endParaRPr lang="en-US" altLang="en-US" sz="4000"/>
            </a:p>
          </p:txBody>
        </p:sp>
      </p:grpSp>
      <p:pic>
        <p:nvPicPr>
          <p:cNvPr id="16390" name="Picture 7" descr="F:\download\The_Apostles006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0" y="4383088"/>
            <a:ext cx="7620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hisgoodriddle.com/images/image-chor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gif_Christian049_ssc_c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104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81000" y="42672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5732235-28A1-441C-8374-10C18150DB91}"/>
              </a:ext>
            </a:extLst>
          </p:cNvPr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71267A75-8447-4BAD-B3FA-DABC74D813D9}"/>
              </a:ext>
            </a:extLst>
          </p:cNvPr>
          <p:cNvSpPr/>
          <p:nvPr/>
        </p:nvSpPr>
        <p:spPr>
          <a:xfrm>
            <a:off x="19050" y="19050"/>
            <a:ext cx="9144000" cy="1600200"/>
          </a:xfrm>
          <a:prstGeom prst="wedgeRoundRectCallout">
            <a:avLst>
              <a:gd name="adj1" fmla="val -38575"/>
              <a:gd name="adj2" fmla="val 228969"/>
              <a:gd name="adj3" fmla="val 16667"/>
            </a:avLst>
          </a:prstGeom>
          <a:gradFill flip="none" rotWithShape="1">
            <a:gsLst>
              <a:gs pos="32001">
                <a:srgbClr val="7D8496">
                  <a:alpha val="88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I too was convinced that I ought to do all that was possible to oppose the name of Jesus of Nazareth.*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6394" name="Picture 10" descr="MC900339826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257675"/>
            <a:ext cx="2819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162800" y="5029200"/>
            <a:ext cx="1476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JESUS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Nazareth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F:\download\The_Apostles006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533400" y="10668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B7840CF9-670A-4402-85E3-12A4EF66CBC0}"/>
              </a:ext>
            </a:extLst>
          </p:cNvPr>
          <p:cNvSpPr/>
          <p:nvPr/>
        </p:nvSpPr>
        <p:spPr>
          <a:xfrm>
            <a:off x="19050" y="6566"/>
            <a:ext cx="9144000" cy="1103058"/>
          </a:xfrm>
          <a:prstGeom prst="wedgeRoundRectCallout">
            <a:avLst>
              <a:gd name="adj1" fmla="val -39534"/>
              <a:gd name="adj2" fmla="val 83297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And that is just what I did in Jerusalem.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7413" name="Picture 6" descr="MC900318606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1066800"/>
            <a:ext cx="914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MC900245649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23622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MC910217051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413" y="1295400"/>
            <a:ext cx="279558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Rounded Rectangular Callout 2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9182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149225" y="4989513"/>
            <a:ext cx="88836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Arial" panose="020B0604020202020204" pitchFamily="34" charset="0"/>
              </a:rPr>
              <a:t>On the authority of the chief priests* I put many of the Lord’s people in prison, and when they were put to death, I cast my vote against them.</a:t>
            </a:r>
            <a:endParaRPr lang="en-US" altLang="en-US" sz="3000"/>
          </a:p>
        </p:txBody>
      </p:sp>
      <p:pic>
        <p:nvPicPr>
          <p:cNvPr id="17423" name="Picture 8" descr="MC900290885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9624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MC900301338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18161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MC900194122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5788" y="1828800"/>
            <a:ext cx="22082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MC900194122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0"/>
            <a:ext cx="30813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1600200" y="3962400"/>
            <a:ext cx="7620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8" descr="MC900290885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667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4422640A-C146-499A-B71E-09F1B02546B3}"/>
              </a:ext>
            </a:extLst>
          </p:cNvPr>
          <p:cNvSpPr/>
          <p:nvPr/>
        </p:nvSpPr>
        <p:spPr>
          <a:xfrm>
            <a:off x="-19050" y="12037"/>
            <a:ext cx="9144000" cy="2022273"/>
          </a:xfrm>
          <a:prstGeom prst="wedgeRoundRectCallout">
            <a:avLst>
              <a:gd name="adj1" fmla="val -26059"/>
              <a:gd name="adj2" fmla="val 123294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Many a time I went from one synagogue to another* to have them punished, and I tried to force them to blaspheme.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7" descr="MM900283557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48768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12303E-7 L 0.64166 -0.04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-2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1" descr="MP900382729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MC900194122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674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8305800" y="3962400"/>
            <a:ext cx="53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7" descr="MM900283557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8768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3" descr="MC900156407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3048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98F9F0E0-C241-4A6D-9648-A1BE7D23418F}"/>
              </a:ext>
            </a:extLst>
          </p:cNvPr>
          <p:cNvSpPr/>
          <p:nvPr/>
        </p:nvSpPr>
        <p:spPr>
          <a:xfrm>
            <a:off x="0" y="5791200"/>
            <a:ext cx="9144000" cy="1066800"/>
          </a:xfrm>
          <a:prstGeom prst="wedgeRoundRectCallout">
            <a:avLst>
              <a:gd name="adj1" fmla="val 40407"/>
              <a:gd name="adj2" fmla="val -176732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I was so obsessed with persecuting them that I even hunted them down in foreign cities.*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4583 -0.4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9A570C8-5EBF-406E-81FE-B71563195809}"/>
              </a:ext>
            </a:extLst>
          </p:cNvPr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4F52C4-9799-405E-BC70-AC116CBC0581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E958F41-AA29-406C-A10B-137A2BFBAA23}"/>
              </a:ext>
            </a:extLst>
          </p:cNvPr>
          <p:cNvSpPr txBox="1">
            <a:spLocks/>
          </p:cNvSpPr>
          <p:nvPr/>
        </p:nvSpPr>
        <p:spPr bwMode="auto">
          <a:xfrm>
            <a:off x="6781800" y="1600200"/>
            <a:ext cx="2362200" cy="548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At the command of Festus, Paul was brought in.*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MP90034164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28622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MC90014942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00063"/>
            <a:ext cx="2276475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F:\download\The_Apostles006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9372600" y="2514600"/>
            <a:ext cx="1484313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30E527C-3811-4C72-8547-BC3EF306A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The next day Agrippa and Bernice* came with great pomp and entered the audience room with the high-ranking military officers and the prominent men of the city.*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70885 -0.00787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885 -0.00787 L 0.15885 -0.018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09 -0.03334 L -0.49966 -0.042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96" y="-4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xmlns="" id="{C3EDB63A-5E66-4C8D-B9B4-8A6FEE3C147E}"/>
              </a:ext>
            </a:extLst>
          </p:cNvPr>
          <p:cNvSpPr/>
          <p:nvPr/>
        </p:nvSpPr>
        <p:spPr>
          <a:xfrm>
            <a:off x="0" y="304800"/>
            <a:ext cx="9144000" cy="1600200"/>
          </a:xfrm>
          <a:prstGeom prst="wedgeRoundRectCallout">
            <a:avLst>
              <a:gd name="adj1" fmla="val -29865"/>
              <a:gd name="adj2" fmla="val 134038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On one of these journeys I was going to Damascus with the authority and commission of the chief priests.*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1509" name="Picture 6" descr="MC900101224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788" y="1752600"/>
            <a:ext cx="48752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C900318606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2133600"/>
            <a:ext cx="11541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900245649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1492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:\download\The_Apostles006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457200" y="2971800"/>
            <a:ext cx="10668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2523 L 0.54167 0.039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d9GcTsd_R5qaNdU0gkFEOIeQQKJl5oODQ1DKDMFkrZKG8_H0r6m6z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813" y="990600"/>
            <a:ext cx="480218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2B68F866-8615-401E-946D-878B4DAD0EEC}"/>
              </a:ext>
            </a:extLst>
          </p:cNvPr>
          <p:cNvSpPr/>
          <p:nvPr/>
        </p:nvSpPr>
        <p:spPr>
          <a:xfrm>
            <a:off x="0" y="0"/>
            <a:ext cx="6477000" cy="2895600"/>
          </a:xfrm>
          <a:prstGeom prst="wedgeRoundRectCallout">
            <a:avLst>
              <a:gd name="adj1" fmla="val -37930"/>
              <a:gd name="adj2" fmla="val 110812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About noon,* King Agrippa, as I was on the road, I saw a light from heaven, brighter than the sun, blazing around me and my companions.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486" name="Picture 7" descr="MP900309023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22098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0" y="41148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152400" y="38100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ANd9GcRAUjKh5dmug1XBe5Lr_uoMoNCYbNfNhPmtIGt1ms1nzByjEddoc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888" y="1752600"/>
            <a:ext cx="763111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4B2A7B38-F503-41CA-AA86-3319B085DF7E}"/>
              </a:ext>
            </a:extLst>
          </p:cNvPr>
          <p:cNvSpPr/>
          <p:nvPr/>
        </p:nvSpPr>
        <p:spPr>
          <a:xfrm>
            <a:off x="0" y="0"/>
            <a:ext cx="9144000" cy="1752600"/>
          </a:xfrm>
          <a:prstGeom prst="wedgeRoundRectCallout">
            <a:avLst>
              <a:gd name="adj1" fmla="val -43736"/>
              <a:gd name="adj2" fmla="val 182605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We all fell to the ground, and I heard a voice saying to me in Aramaic, ‘Saul, Saul, why do you persecute me? It is hard for you to kick against the goads.’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Nd9GcRAUjKh5dmug1XBe5Lr_uoMoNCYbNfNhPmtIGt1ms1nzByjEddo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11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81000" y="2286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3124200" cy="990600"/>
          </a:xfrm>
        </p:spPr>
        <p:txBody>
          <a:bodyPr/>
          <a:lstStyle/>
          <a:p>
            <a:r>
              <a:rPr lang="en-US" altLang="en-US" sz="3200" b="1" smtClean="0"/>
              <a:t>Then I asked,</a:t>
            </a:r>
            <a:endParaRPr lang="en-US" altLang="en-US" sz="3200" smtClean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xmlns="" id="{67E123F7-6F5A-4D9E-87EE-4847CD08081C}"/>
              </a:ext>
            </a:extLst>
          </p:cNvPr>
          <p:cNvSpPr/>
          <p:nvPr/>
        </p:nvSpPr>
        <p:spPr>
          <a:xfrm>
            <a:off x="0" y="2133600"/>
            <a:ext cx="3886200" cy="1143000"/>
          </a:xfrm>
          <a:prstGeom prst="wedgeRoundRectCallout">
            <a:avLst>
              <a:gd name="adj1" fmla="val 97469"/>
              <a:gd name="adj2" fmla="val 168692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tx1"/>
                </a:solidFill>
                <a:cs typeface="Arial" charset="0"/>
              </a:rPr>
              <a:t>Who are you, Lord?*</a:t>
            </a:r>
            <a:endParaRPr lang="en-US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4BB5D214-66B0-43E9-B9C6-51C607F33B43}"/>
              </a:ext>
            </a:extLst>
          </p:cNvPr>
          <p:cNvSpPr/>
          <p:nvPr/>
        </p:nvSpPr>
        <p:spPr>
          <a:xfrm>
            <a:off x="4648200" y="304800"/>
            <a:ext cx="4495800" cy="1143000"/>
          </a:xfrm>
          <a:prstGeom prst="wedgeRoundRectCallout">
            <a:avLst>
              <a:gd name="adj1" fmla="val 39096"/>
              <a:gd name="adj2" fmla="val -68728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I am Jesus, whom you are persecuting,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71DB0BB-2D12-462B-BE07-571EFD4B453A}"/>
              </a:ext>
            </a:extLst>
          </p:cNvPr>
          <p:cNvSpPr txBox="1">
            <a:spLocks/>
          </p:cNvSpPr>
          <p:nvPr/>
        </p:nvSpPr>
        <p:spPr bwMode="auto">
          <a:xfrm>
            <a:off x="6172200" y="152400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the Lord replied.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ANd9GcRAUjKh5dmug1XBe5Lr_uoMoNCYbNfNhPmtIGt1ms1nzByjEddo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2BD405FF-7447-4F88-8DE9-B287C050EB15}"/>
              </a:ext>
            </a:extLst>
          </p:cNvPr>
          <p:cNvSpPr/>
          <p:nvPr/>
        </p:nvSpPr>
        <p:spPr>
          <a:xfrm>
            <a:off x="0" y="0"/>
            <a:ext cx="8915400" cy="2362200"/>
          </a:xfrm>
          <a:prstGeom prst="wedgeRoundRectCallout">
            <a:avLst>
              <a:gd name="adj1" fmla="val 51264"/>
              <a:gd name="adj2" fmla="val -46043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Now get up and stand on your feet. I have appeared to you to appoint you as a servant and as a witness of what you have seen and will see of me.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ANd9GcRAUjKh5dmug1XBe5Lr_uoMoNCYbNfNhPmtIGt1ms1nzByjEddo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F08A7987-48B4-4C76-841B-D086A62BCA2A}"/>
              </a:ext>
            </a:extLst>
          </p:cNvPr>
          <p:cNvSpPr/>
          <p:nvPr/>
        </p:nvSpPr>
        <p:spPr>
          <a:xfrm>
            <a:off x="0" y="381000"/>
            <a:ext cx="8839200" cy="1447800"/>
          </a:xfrm>
          <a:prstGeom prst="wedgeRoundRectCallout">
            <a:avLst>
              <a:gd name="adj1" fmla="val 49773"/>
              <a:gd name="adj2" fmla="val -65332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I will rescue you from your own people and from the Gentiles. I am sending you to them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6630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81000" y="42672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8315F9F9-A56F-42B5-B59F-1A2EB6266AB6}"/>
              </a:ext>
            </a:extLst>
          </p:cNvPr>
          <p:cNvSpPr/>
          <p:nvPr/>
        </p:nvSpPr>
        <p:spPr>
          <a:xfrm>
            <a:off x="4344731" y="381000"/>
            <a:ext cx="3633901" cy="2514600"/>
          </a:xfrm>
          <a:prstGeom prst="wedgeRoundRectCallout">
            <a:avLst>
              <a:gd name="adj1" fmla="val -31534"/>
              <a:gd name="adj2" fmla="val 51471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to open their eyes and turn them from darkness to light,*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7653" name="Picture 6" descr="MP910220996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28956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MC900031083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900" y="4038600"/>
            <a:ext cx="2197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D6F0E768-F3C2-42B3-9401-3898195332D8}"/>
              </a:ext>
            </a:extLst>
          </p:cNvPr>
          <p:cNvSpPr/>
          <p:nvPr/>
        </p:nvSpPr>
        <p:spPr>
          <a:xfrm>
            <a:off x="228600" y="3962400"/>
            <a:ext cx="6934200" cy="2286000"/>
          </a:xfrm>
          <a:prstGeom prst="wedgeRoundRectCallout">
            <a:avLst>
              <a:gd name="adj1" fmla="val -31534"/>
              <a:gd name="adj2" fmla="val 51471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and from the power of Satan to God, so that they may receive forgiveness of sins and a place among those who are sanctified by faith in me.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5611" name="Picture 11" descr="MC900434816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MC900434816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67818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915"/>
          <a:stretch>
            <a:fillRect/>
          </a:stretch>
        </p:blipFill>
        <p:spPr bwMode="auto">
          <a:xfrm>
            <a:off x="6570663" y="-185738"/>
            <a:ext cx="2573337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MP90034164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590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7315200" y="2590800"/>
            <a:ext cx="1371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149"/>
          <a:stretch>
            <a:fillRect/>
          </a:stretch>
        </p:blipFill>
        <p:spPr bwMode="auto">
          <a:xfrm>
            <a:off x="0" y="-152400"/>
            <a:ext cx="67818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xmlns="" id="{161BABDD-FD52-4447-A50A-26891E5F5720}"/>
              </a:ext>
            </a:extLst>
          </p:cNvPr>
          <p:cNvSpPr/>
          <p:nvPr/>
        </p:nvSpPr>
        <p:spPr>
          <a:xfrm>
            <a:off x="0" y="0"/>
            <a:ext cx="9144000" cy="1524000"/>
          </a:xfrm>
          <a:prstGeom prst="wedgeRoundRectCallout">
            <a:avLst>
              <a:gd name="adj1" fmla="val 34006"/>
              <a:gd name="adj2" fmla="val 149660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So then, King Agrippa, I was not disobedient to the vision from heaven.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8682" name="Picture 11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8102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2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7508875" y="38449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amaria+Ma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039"/>
          <a:stretch>
            <a:fillRect/>
          </a:stretch>
        </p:blipFill>
        <p:spPr bwMode="auto">
          <a:xfrm>
            <a:off x="2752725" y="0"/>
            <a:ext cx="63912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41405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2019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xmlns="" id="{63A234CF-70DA-4319-B94F-4CA46D789F36}"/>
              </a:ext>
            </a:extLst>
          </p:cNvPr>
          <p:cNvSpPr/>
          <p:nvPr/>
        </p:nvSpPr>
        <p:spPr>
          <a:xfrm>
            <a:off x="-19050" y="5151438"/>
            <a:ext cx="9144000" cy="1371599"/>
          </a:xfrm>
          <a:prstGeom prst="wedgeRoundRectCallout">
            <a:avLst>
              <a:gd name="adj1" fmla="val -37290"/>
              <a:gd name="adj2" fmla="val -237562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I preached that they should repent and turn to God and demonstrate their repentance by their deeds.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35B92826-0D3A-4655-9D0F-0FAFAFC5B813}"/>
              </a:ext>
            </a:extLst>
          </p:cNvPr>
          <p:cNvSpPr/>
          <p:nvPr/>
        </p:nvSpPr>
        <p:spPr>
          <a:xfrm>
            <a:off x="-304800" y="0"/>
            <a:ext cx="9448800" cy="1676400"/>
          </a:xfrm>
          <a:prstGeom prst="wedgeRoundRectCallout">
            <a:avLst>
              <a:gd name="adj1" fmla="val -34059"/>
              <a:gd name="adj2" fmla="val 73208"/>
              <a:gd name="adj3" fmla="val 16667"/>
            </a:avLst>
          </a:prstGeom>
          <a:gradFill flip="none" rotWithShape="1">
            <a:gsLst>
              <a:gs pos="7001">
                <a:srgbClr val="E6E6E6"/>
              </a:gs>
              <a:gs pos="64000">
                <a:srgbClr val="7D8496">
                  <a:alpha val="75000"/>
                </a:srgbClr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First to those in Damascus, then to those in Jerusalem and in all Judea, and then to the Gentiles,*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 descr="MP900433001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3" descr="MP900433001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MC90009792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38300"/>
            <a:ext cx="258603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 descr="MC900097927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2414588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F:\download\The_Apostles006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2057400" y="1981200"/>
            <a:ext cx="9271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MC900326578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457200"/>
            <a:ext cx="41910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98F17753-6CF7-4F54-A1E5-304C458B8FFD}"/>
              </a:ext>
            </a:extLst>
          </p:cNvPr>
          <p:cNvSpPr/>
          <p:nvPr/>
        </p:nvSpPr>
        <p:spPr>
          <a:xfrm>
            <a:off x="-19050" y="5105399"/>
            <a:ext cx="9144000" cy="2073275"/>
          </a:xfrm>
          <a:prstGeom prst="wedgeRoundRectCallout">
            <a:avLst>
              <a:gd name="adj1" fmla="val -34059"/>
              <a:gd name="adj2" fmla="val 73208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That is why some Jews seized me* in the temple courts and tried to kill me.*</a:t>
            </a:r>
            <a:endParaRPr lang="en-US" sz="36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096065-925E-4329-971F-D34F0FB79DBC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101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itle 1">
            <a:extLst>
              <a:ext uri="{FF2B5EF4-FFF2-40B4-BE49-F238E27FC236}">
                <a16:creationId xmlns:a16="http://schemas.microsoft.com/office/drawing/2014/main" xmlns="" id="{8D0ED387-D5D7-49CA-8D6D-BBCFC7BCF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2133600" cy="838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Festus said: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xmlns="" id="{F7FD37C2-E216-4A08-8AF4-9A5817515CFF}"/>
              </a:ext>
            </a:extLst>
          </p:cNvPr>
          <p:cNvSpPr/>
          <p:nvPr/>
        </p:nvSpPr>
        <p:spPr>
          <a:xfrm>
            <a:off x="2133600" y="0"/>
            <a:ext cx="7010400" cy="1447800"/>
          </a:xfrm>
          <a:prstGeom prst="wedgeRoundRectCallout">
            <a:avLst>
              <a:gd name="adj1" fmla="val -61639"/>
              <a:gd name="adj2" fmla="val 122284"/>
              <a:gd name="adj3" fmla="val 16667"/>
            </a:avLst>
          </a:prstGeom>
          <a:gradFill flip="none" rotWithShape="1">
            <a:gsLst>
              <a:gs pos="0">
                <a:srgbClr val="DDEBCF">
                  <a:alpha val="63000"/>
                </a:srgbClr>
              </a:gs>
              <a:gs pos="50000">
                <a:srgbClr val="9CB86E">
                  <a:alpha val="74000"/>
                </a:srgbClr>
              </a:gs>
              <a:gs pos="100000">
                <a:srgbClr val="156B13">
                  <a:alpha val="58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King Agrippa, and all who are present with us, you see this man!*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xmlns="" id="{BAD1C14E-E03C-4D07-B06C-B2DE57563968}"/>
              </a:ext>
            </a:extLst>
          </p:cNvPr>
          <p:cNvSpPr/>
          <p:nvPr/>
        </p:nvSpPr>
        <p:spPr>
          <a:xfrm>
            <a:off x="0" y="4800600"/>
            <a:ext cx="9144000" cy="1828800"/>
          </a:xfrm>
          <a:prstGeom prst="wedgeRoundRectCallout">
            <a:avLst>
              <a:gd name="adj1" fmla="val -37607"/>
              <a:gd name="adj2" fmla="val -162181"/>
              <a:gd name="adj3" fmla="val 16667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9CB86E">
                  <a:alpha val="47000"/>
                </a:srgbClr>
              </a:gs>
              <a:gs pos="100000">
                <a:srgbClr val="156B13">
                  <a:alpha val="9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The whole Jewish community has petitioned me about him in Jerusalem and here in Caesarea, shouting that he ought not to live any longer.</a:t>
            </a:r>
          </a:p>
        </p:txBody>
      </p:sp>
      <p:pic>
        <p:nvPicPr>
          <p:cNvPr id="16" name="Picture 12" descr="MC90044461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MC90044461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954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MC90044461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12954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MC90044461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12954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MC900287181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34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5C75D1E9-AC65-4C2D-804D-05362485D021}"/>
              </a:ext>
            </a:extLst>
          </p:cNvPr>
          <p:cNvSpPr/>
          <p:nvPr/>
        </p:nvSpPr>
        <p:spPr>
          <a:xfrm>
            <a:off x="-19050" y="15875"/>
            <a:ext cx="9144000" cy="2667000"/>
          </a:xfrm>
          <a:prstGeom prst="wedgeRoundRectCallout">
            <a:avLst>
              <a:gd name="adj1" fmla="val -367"/>
              <a:gd name="adj2" fmla="val 86395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But God has helped me to this very day; so I stand here and testify to small and great alike. I am saying nothing beyond what the prophets* and Moses said would happen—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9703" name="Picture 10" descr="MC900353643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7150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5181600" y="3505200"/>
            <a:ext cx="114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MC900058396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13" y="1828800"/>
            <a:ext cx="2198687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0" y="2895600"/>
            <a:ext cx="773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Rounded Rectangular Callout 2"/>
          <p:cNvGrpSpPr>
            <a:grpSpLocks/>
          </p:cNvGrpSpPr>
          <p:nvPr/>
        </p:nvGrpSpPr>
        <p:grpSpPr bwMode="auto">
          <a:xfrm>
            <a:off x="228600" y="365125"/>
            <a:ext cx="8610600" cy="2682875"/>
            <a:chOff x="396" y="230"/>
            <a:chExt cx="3168" cy="3095"/>
          </a:xfrm>
        </p:grpSpPr>
        <p:pic>
          <p:nvPicPr>
            <p:cNvPr id="32773" name="Rounded Rectangular Callout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230"/>
              <a:ext cx="3168" cy="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xt Box 5"/>
            <p:cNvSpPr txBox="1">
              <a:spLocks noChangeArrowheads="1"/>
            </p:cNvSpPr>
            <p:nvPr/>
          </p:nvSpPr>
          <p:spPr bwMode="auto">
            <a:xfrm>
              <a:off x="767" y="383"/>
              <a:ext cx="2642" cy="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Arial" panose="020B0604020202020204" pitchFamily="34" charset="0"/>
                </a:rPr>
                <a:t>…that the Messiah would suffer and, as the first to rise from the dead, would bring the message of light to his own people and to the Gentiles.</a:t>
              </a:r>
              <a:endParaRPr lang="en-US" altLang="en-US"/>
            </a:p>
          </p:txBody>
        </p:sp>
      </p:grpSp>
      <p:pic>
        <p:nvPicPr>
          <p:cNvPr id="32772" name="Picture 10" descr=" light-of-the-world_zps709cd72c.jpg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5438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itle 1"/>
          <p:cNvSpPr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At this point Festus interrupted Paul’s defense. </a:t>
            </a:r>
            <a:r>
              <a:rPr lang="en-US" altLang="en-US" sz="3600"/>
              <a:t/>
            </a:r>
            <a:br>
              <a:rPr lang="en-US" altLang="en-US" sz="3600"/>
            </a:br>
            <a:endParaRPr lang="en-US" altLang="en-US" sz="360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831F8386-7D15-4C46-BA9C-39EDF702413C}"/>
              </a:ext>
            </a:extLst>
          </p:cNvPr>
          <p:cNvSpPr/>
          <p:nvPr/>
        </p:nvSpPr>
        <p:spPr>
          <a:xfrm>
            <a:off x="0" y="5334000"/>
            <a:ext cx="9144000" cy="914400"/>
          </a:xfrm>
          <a:prstGeom prst="wedgeRoundRectCallout">
            <a:avLst>
              <a:gd name="adj1" fmla="val -40151"/>
              <a:gd name="adj2" fmla="val -28872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cs typeface="Arial" charset="0"/>
              </a:rPr>
              <a:t>Your great learning is driving you insane.*</a:t>
            </a:r>
            <a:endParaRPr lang="en-US" sz="4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xmlns="" id="{8EF78352-1172-4A2D-BEA8-8EA8A6A7169B}"/>
              </a:ext>
            </a:extLst>
          </p:cNvPr>
          <p:cNvSpPr/>
          <p:nvPr/>
        </p:nvSpPr>
        <p:spPr>
          <a:xfrm>
            <a:off x="228600" y="685800"/>
            <a:ext cx="8610600" cy="1143000"/>
          </a:xfrm>
          <a:prstGeom prst="wedgeRoundRectCallout">
            <a:avLst>
              <a:gd name="adj1" fmla="val -34059"/>
              <a:gd name="adj2" fmla="val 732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You are out of your mind, Paul!*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2777" name="Title 1"/>
          <p:cNvSpPr txBox="1">
            <a:spLocks/>
          </p:cNvSpPr>
          <p:nvPr/>
        </p:nvSpPr>
        <p:spPr bwMode="auto">
          <a:xfrm>
            <a:off x="1447800" y="2209800"/>
            <a:ext cx="1905000" cy="8382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 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shouted. </a:t>
            </a:r>
            <a:endParaRPr lang="en-US" altLang="en-US"/>
          </a:p>
        </p:txBody>
      </p:sp>
      <p:pic>
        <p:nvPicPr>
          <p:cNvPr id="82961" name="Picture 7" descr="MC900187587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54463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7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5438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7" descr="MC900187587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54463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7" name="Picture 11" descr="MC900448743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17573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10" descr="MC900448746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1909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AutoShape 17">
            <a:extLst>
              <a:ext uri="{FF2B5EF4-FFF2-40B4-BE49-F238E27FC236}">
                <a16:creationId xmlns:a16="http://schemas.microsoft.com/office/drawing/2014/main" xmlns="" id="{B06E02B7-58C7-41F9-8FEB-70EAB3543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wedgeRoundRectCallout">
            <a:avLst>
              <a:gd name="adj1" fmla="val -10815"/>
              <a:gd name="adj2" fmla="val 240801"/>
              <a:gd name="adj3" fmla="val 16667"/>
            </a:avLst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shade val="46275"/>
                  <a:invGamma/>
                  <a:alpha val="49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latin typeface="Arial" charset="0"/>
                <a:cs typeface="Arial" charset="0"/>
              </a:rPr>
              <a:t>I am not insane, most excellent Festus,*</a:t>
            </a:r>
            <a:endParaRPr lang="en-US" sz="3600" dirty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4825" name="Title 1"/>
          <p:cNvSpPr>
            <a:spLocks/>
          </p:cNvSpPr>
          <p:nvPr/>
        </p:nvSpPr>
        <p:spPr bwMode="auto">
          <a:xfrm>
            <a:off x="1447800" y="762000"/>
            <a:ext cx="342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Paul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replied.</a:t>
            </a:r>
            <a:endParaRPr lang="en-US" altLang="en-US"/>
          </a:p>
        </p:txBody>
      </p:sp>
      <p:pic>
        <p:nvPicPr>
          <p:cNvPr id="34826" name="Picture 19" descr="MC900340384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24205">
            <a:off x="4386263" y="6037263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20" descr="MC900390722[1]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698875" y="344487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AutoShape 18">
            <a:extLst>
              <a:ext uri="{FF2B5EF4-FFF2-40B4-BE49-F238E27FC236}">
                <a16:creationId xmlns:a16="http://schemas.microsoft.com/office/drawing/2014/main" xmlns="" id="{C16036DF-481A-41AA-9994-C8E3EA064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29200"/>
            <a:ext cx="8839200" cy="1447800"/>
          </a:xfrm>
          <a:prstGeom prst="wedgeRoundRectCallout">
            <a:avLst>
              <a:gd name="adj1" fmla="val -7375"/>
              <a:gd name="adj2" fmla="val -167579"/>
              <a:gd name="adj3" fmla="val 16667"/>
            </a:avLst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shade val="46275"/>
                  <a:invGamma/>
                  <a:alpha val="72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What I am saying is true 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and reasonable.*</a:t>
            </a:r>
          </a:p>
          <a:p>
            <a:pPr algn="ctr" eaLnBrk="1" hangingPunct="1">
              <a:defRPr/>
            </a:pPr>
            <a:endParaRPr lang="en-US" sz="6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5438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74B892E-FC11-4EEB-BA0B-9A0CCF8217F2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5845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63EA6C68-21EA-4A9A-BD68-409BBAD90185}"/>
              </a:ext>
            </a:extLst>
          </p:cNvPr>
          <p:cNvSpPr/>
          <p:nvPr/>
        </p:nvSpPr>
        <p:spPr>
          <a:xfrm>
            <a:off x="19050" y="14226"/>
            <a:ext cx="9144000" cy="2389958"/>
          </a:xfrm>
          <a:prstGeom prst="wedgeRoundRectCallout">
            <a:avLst>
              <a:gd name="adj1" fmla="val -8674"/>
              <a:gd name="adj2" fmla="val 67322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The king is familiar with these things, and I can speak freely to him. I am convinced that none of this has escaped his notice, because it was not done in a corner.*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85002" name="Picture 6" descr="MC900234329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409950"/>
            <a:ext cx="48768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3" name="Picture 8" descr="MC900384436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40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Line 12"/>
          <p:cNvSpPr>
            <a:spLocks noChangeShapeType="1"/>
          </p:cNvSpPr>
          <p:nvPr/>
        </p:nvSpPr>
        <p:spPr bwMode="auto">
          <a:xfrm flipH="1">
            <a:off x="6019800" y="3124200"/>
            <a:ext cx="2286000" cy="3048000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152400" y="381000"/>
            <a:ext cx="3962400" cy="3276600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 flipH="1">
            <a:off x="1219200" y="381000"/>
            <a:ext cx="2286000" cy="3048000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5181600" y="3581400"/>
            <a:ext cx="3962400" cy="3276600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55" name="Picture 16" descr="MC900340384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55054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7" descr="MC900390722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470275" y="35401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4" grpId="0" animBg="1"/>
      <p:bldP spid="85005" grpId="0" animBg="1"/>
      <p:bldP spid="85008" grpId="0" animBg="1"/>
      <p:bldP spid="8500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5438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D61209A-2423-42A5-A05B-A61B9ACBC4EB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6869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48211E20-8402-4514-9889-1955950237DB}"/>
              </a:ext>
            </a:extLst>
          </p:cNvPr>
          <p:cNvSpPr/>
          <p:nvPr/>
        </p:nvSpPr>
        <p:spPr>
          <a:xfrm>
            <a:off x="-19050" y="14325"/>
            <a:ext cx="9144000" cy="1581522"/>
          </a:xfrm>
          <a:prstGeom prst="wedgeRoundRectCallout">
            <a:avLst>
              <a:gd name="adj1" fmla="val -9597"/>
              <a:gd name="adj2" fmla="val 104341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cs typeface="Arial" charset="0"/>
              </a:rPr>
              <a:t>King Agrippa, do you believe the prophets? 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cs typeface="Arial" charset="0"/>
              </a:rPr>
              <a:t>I know you do.</a:t>
            </a:r>
            <a:endParaRPr lang="en-US" sz="36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6873" name="Picture 10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55816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1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698875" y="36163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5438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itle 1"/>
          <p:cNvSpPr>
            <a:spLocks/>
          </p:cNvSpPr>
          <p:nvPr/>
        </p:nvSpPr>
        <p:spPr bwMode="auto">
          <a:xfrm>
            <a:off x="304800" y="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Then Agrippa said to Paul, </a:t>
            </a:r>
            <a:endParaRPr lang="en-US" altLang="en-US" sz="400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F2A650E3-5A34-4BAC-85E8-890AE7C45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7924800" cy="1295400"/>
          </a:xfrm>
          <a:prstGeom prst="wedgeRoundRectCallout">
            <a:avLst>
              <a:gd name="adj1" fmla="val 43589"/>
              <a:gd name="adj2" fmla="val 84005"/>
              <a:gd name="adj3" fmla="val 16667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+mn-lt"/>
                <a:cs typeface="+mn-cs"/>
              </a:rPr>
              <a:t>Do you think that in such a short time you can persuade me to be a Christian?</a:t>
            </a:r>
            <a:endParaRPr lang="en-US" sz="3600" dirty="0">
              <a:latin typeface="+mn-lt"/>
              <a:cs typeface="+mn-cs"/>
            </a:endParaRPr>
          </a:p>
        </p:txBody>
      </p:sp>
      <p:pic>
        <p:nvPicPr>
          <p:cNvPr id="37895" name="Picture 9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55816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0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698875" y="36163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1371600" y="2514600"/>
            <a:ext cx="11223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FFC0FD1-D69F-4185-9B1D-D71336981332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8917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itle 1">
            <a:extLst>
              <a:ext uri="{FF2B5EF4-FFF2-40B4-BE49-F238E27FC236}">
                <a16:creationId xmlns:a16="http://schemas.microsoft.com/office/drawing/2014/main" xmlns="" id="{F934AA1B-C922-4A19-9EDF-BF7C8771634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4384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latin typeface="Calibri" pitchFamily="34" charset="0"/>
                <a:cs typeface="Arial" charset="0"/>
              </a:rPr>
              <a:t>Paul replied,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  <p:pic>
        <p:nvPicPr>
          <p:cNvPr id="88074" name="Picture 7" descr="MP900430829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121150"/>
            <a:ext cx="41148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C43BF682-742D-4F9A-AD0D-3ABA5BB9AC20}"/>
              </a:ext>
            </a:extLst>
          </p:cNvPr>
          <p:cNvSpPr/>
          <p:nvPr/>
        </p:nvSpPr>
        <p:spPr>
          <a:xfrm>
            <a:off x="19050" y="0"/>
            <a:ext cx="9124950" cy="1752600"/>
          </a:xfrm>
          <a:prstGeom prst="wedgeRoundRectCallout">
            <a:avLst>
              <a:gd name="adj1" fmla="val -26482"/>
              <a:gd name="adj2" fmla="val 117400"/>
              <a:gd name="adj3" fmla="val 16667"/>
            </a:avLst>
          </a:prstGeom>
          <a:gradFill flip="none" rotWithShape="1">
            <a:gsLst>
              <a:gs pos="100000">
                <a:srgbClr val="7D849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Short time or long—I pray to God that not only you but all who are listening to me today may become what I am, except for these chains.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8923" name="Picture 12" descr="MC900340384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58102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5" descr="MC900390722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1409700" y="3824288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543800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DE2B2212-8CD3-44EF-9BFC-0402124E4E2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The king rose, and with him the governor and Bernice and those sitting with them.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39942" name="Picture 8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563880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470275" y="34639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After they left the room, they began saying to one another,</a:t>
            </a:r>
            <a:endParaRPr lang="en-US" altLang="en-US" sz="3600" smtClean="0"/>
          </a:p>
        </p:txBody>
      </p:sp>
      <p:sp>
        <p:nvSpPr>
          <p:cNvPr id="40963" name="Rounded Rectangular Callout 2"/>
          <p:cNvSpPr>
            <a:spLocks noChangeArrowheads="1"/>
          </p:cNvSpPr>
          <p:nvPr/>
        </p:nvSpPr>
        <p:spPr bwMode="auto">
          <a:xfrm>
            <a:off x="0" y="1828800"/>
            <a:ext cx="9144000" cy="1524000"/>
          </a:xfrm>
          <a:prstGeom prst="wedgeRoundRectCallout">
            <a:avLst>
              <a:gd name="adj1" fmla="val -34060"/>
              <a:gd name="adj2" fmla="val 165625"/>
              <a:gd name="adj3" fmla="val 16667"/>
            </a:avLst>
          </a:prstGeom>
          <a:solidFill>
            <a:srgbClr val="C3D69B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This man is not doing anything that deserves death or imprisonment.*</a:t>
            </a:r>
            <a:endParaRPr lang="en-US" altLang="en-US" sz="3600"/>
          </a:p>
        </p:txBody>
      </p:sp>
      <p:pic>
        <p:nvPicPr>
          <p:cNvPr id="40964" name="Picture 8" descr="MC900290885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42728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1" descr="MM900284078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386138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6019800" y="3124200"/>
            <a:ext cx="2286000" cy="3048000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5181600" y="3581400"/>
            <a:ext cx="3962400" cy="3276600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378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2004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B1F5C2-9477-4583-85CA-D6B306EC50CF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125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8622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xmlns="" id="{B37BF259-C054-4FC5-94B6-F4D3C49D0F3B}"/>
              </a:ext>
            </a:extLst>
          </p:cNvPr>
          <p:cNvSpPr/>
          <p:nvPr/>
        </p:nvSpPr>
        <p:spPr>
          <a:xfrm>
            <a:off x="0" y="0"/>
            <a:ext cx="9144000" cy="1828800"/>
          </a:xfrm>
          <a:prstGeom prst="wedgeRoundRectCallout">
            <a:avLst>
              <a:gd name="adj1" fmla="val -37284"/>
              <a:gd name="adj2" fmla="val 80561"/>
              <a:gd name="adj3" fmla="val 16667"/>
            </a:avLst>
          </a:prstGeom>
          <a:gradFill flip="none" rotWithShape="1">
            <a:gsLst>
              <a:gs pos="0">
                <a:srgbClr val="DDEBCF">
                  <a:alpha val="63000"/>
                </a:srgbClr>
              </a:gs>
              <a:gs pos="50000">
                <a:srgbClr val="9CB86E">
                  <a:alpha val="74000"/>
                </a:srgbClr>
              </a:gs>
              <a:gs pos="100000">
                <a:srgbClr val="156B13">
                  <a:alpha val="58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I found* he had done nothing deserving of death, but because he made his appeal to the Emperor I decided to send him to Rome.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191000" y="3505200"/>
            <a:ext cx="2220913" cy="2895600"/>
            <a:chOff x="457200" y="152400"/>
            <a:chExt cx="4811546" cy="4422775"/>
          </a:xfrm>
        </p:grpSpPr>
        <p:pic>
          <p:nvPicPr>
            <p:cNvPr id="5134" name="Picture 8" descr="MC900281373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2400"/>
              <a:ext cx="4811546" cy="442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D545B6E-1131-45BA-8C2E-A06A4D011414}"/>
                </a:ext>
              </a:extLst>
            </p:cNvPr>
            <p:cNvSpPr/>
            <p:nvPr/>
          </p:nvSpPr>
          <p:spPr>
            <a:xfrm>
              <a:off x="2744319" y="1905507"/>
              <a:ext cx="835743" cy="761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B76329A-1756-4CB1-A131-4D2051AC7411}"/>
                </a:ext>
              </a:extLst>
            </p:cNvPr>
            <p:cNvSpPr/>
            <p:nvPr/>
          </p:nvSpPr>
          <p:spPr>
            <a:xfrm>
              <a:off x="2744319" y="685849"/>
              <a:ext cx="914847" cy="5334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48200" y="3124200"/>
            <a:ext cx="1371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900">
                <a:latin typeface="Arial" panose="020B0604020202020204" pitchFamily="34" charset="0"/>
              </a:rPr>
              <a:t>?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1F051A87-3E16-453A-9F8E-FF194D2D8FAD}"/>
              </a:ext>
            </a:extLst>
          </p:cNvPr>
          <p:cNvCxnSpPr/>
          <p:nvPr/>
        </p:nvCxnSpPr>
        <p:spPr>
          <a:xfrm rot="16200000" flipH="1">
            <a:off x="3977481" y="3748882"/>
            <a:ext cx="3017837" cy="182880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E2F2684-4D94-4B0E-9097-48092F349CD4}"/>
              </a:ext>
            </a:extLst>
          </p:cNvPr>
          <p:cNvCxnSpPr/>
          <p:nvPr/>
        </p:nvCxnSpPr>
        <p:spPr>
          <a:xfrm rot="5400000">
            <a:off x="3771900" y="3390900"/>
            <a:ext cx="2971800" cy="228600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MC900379077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26241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5438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50EADDF-AB7A-44A2-8ABE-222ABFF940C8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1988" name="Picture 5" descr="MP90034164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itle 1"/>
          <p:cNvSpPr>
            <a:spLocks/>
          </p:cNvSpPr>
          <p:nvPr/>
        </p:nvSpPr>
        <p:spPr bwMode="auto">
          <a:xfrm>
            <a:off x="304800" y="0"/>
            <a:ext cx="480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Agrippa said to Festus, </a:t>
            </a: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41990" name="Rounded Rectangular Callout 2"/>
          <p:cNvSpPr>
            <a:spLocks noChangeArrowheads="1"/>
          </p:cNvSpPr>
          <p:nvPr/>
        </p:nvSpPr>
        <p:spPr bwMode="auto">
          <a:xfrm>
            <a:off x="5791200" y="228600"/>
            <a:ext cx="3352800" cy="6019800"/>
          </a:xfrm>
          <a:prstGeom prst="wedgeRoundRectCallout">
            <a:avLst>
              <a:gd name="adj1" fmla="val -75144"/>
              <a:gd name="adj2" fmla="val -20120"/>
              <a:gd name="adj3" fmla="val 16667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This man could have been set free if he had not appealed to Caesar.</a:t>
            </a:r>
            <a:endParaRPr lang="en-US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AD42A7-67B5-4AD5-8151-D1120543C1AF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149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xmlns="" id="{D6E1990E-5ACB-448C-8802-B60FBDF8545F}"/>
              </a:ext>
            </a:extLst>
          </p:cNvPr>
          <p:cNvSpPr/>
          <p:nvPr/>
        </p:nvSpPr>
        <p:spPr>
          <a:xfrm>
            <a:off x="0" y="0"/>
            <a:ext cx="9144000" cy="1371600"/>
          </a:xfrm>
          <a:prstGeom prst="wedgeRoundRectCallout">
            <a:avLst>
              <a:gd name="adj1" fmla="val -36962"/>
              <a:gd name="adj2" fmla="val 126529"/>
              <a:gd name="adj3" fmla="val 16667"/>
            </a:avLst>
          </a:prstGeom>
          <a:gradFill flip="none" rotWithShape="1">
            <a:gsLst>
              <a:gs pos="0">
                <a:srgbClr val="DDEBCF">
                  <a:alpha val="63000"/>
                </a:srgbClr>
              </a:gs>
              <a:gs pos="50000">
                <a:srgbClr val="9CB86E">
                  <a:alpha val="74000"/>
                </a:srgbClr>
              </a:gs>
              <a:gs pos="100000">
                <a:srgbClr val="156B13">
                  <a:alpha val="58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But I have nothing definite to write to His Majesty about him.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xmlns="" id="{EB2DBD94-96CE-4041-99A8-7F3C752214C3}"/>
              </a:ext>
            </a:extLst>
          </p:cNvPr>
          <p:cNvSpPr/>
          <p:nvPr/>
        </p:nvSpPr>
        <p:spPr>
          <a:xfrm>
            <a:off x="0" y="4648200"/>
            <a:ext cx="9144000" cy="2209800"/>
          </a:xfrm>
          <a:prstGeom prst="wedgeRoundRectCallout">
            <a:avLst>
              <a:gd name="adj1" fmla="val -37930"/>
              <a:gd name="adj2" fmla="val -128310"/>
              <a:gd name="adj3" fmla="val 16667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9CB86E">
                  <a:alpha val="74000"/>
                </a:srgbClr>
              </a:gs>
              <a:gs pos="100000">
                <a:srgbClr val="156B13">
                  <a:alpha val="91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Therefore I have brought him before all of you, and especially before you, King Agrippa, so that as a result of this investigation* I may have something to write.</a:t>
            </a:r>
          </a:p>
        </p:txBody>
      </p:sp>
      <p:pic>
        <p:nvPicPr>
          <p:cNvPr id="22" name="Picture 9" descr="MC900297965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87843">
            <a:off x="1321594" y="2001044"/>
            <a:ext cx="182562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546475" y="35401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09"/>
          <a:stretch>
            <a:fillRect/>
          </a:stretch>
        </p:blipFill>
        <p:spPr bwMode="auto">
          <a:xfrm>
            <a:off x="7386638" y="0"/>
            <a:ext cx="1757362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159E3905-F263-4D2E-B17B-827151C44AE6}"/>
              </a:ext>
            </a:extLst>
          </p:cNvPr>
          <p:cNvSpPr/>
          <p:nvPr/>
        </p:nvSpPr>
        <p:spPr>
          <a:xfrm>
            <a:off x="0" y="0"/>
            <a:ext cx="9144000" cy="1828800"/>
          </a:xfrm>
          <a:prstGeom prst="wedgeRoundRectCallout">
            <a:avLst>
              <a:gd name="adj1" fmla="val -38091"/>
              <a:gd name="adj2" fmla="val 87013"/>
              <a:gd name="adj3" fmla="val 16667"/>
            </a:avLst>
          </a:prstGeom>
          <a:gradFill flip="none" rotWithShape="1">
            <a:gsLst>
              <a:gs pos="0">
                <a:srgbClr val="DDEBCF">
                  <a:alpha val="63000"/>
                </a:srgbClr>
              </a:gs>
              <a:gs pos="50000">
                <a:srgbClr val="9CB86E">
                  <a:alpha val="74000"/>
                </a:srgbClr>
              </a:gs>
              <a:gs pos="100000">
                <a:srgbClr val="156B13">
                  <a:alpha val="58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For I think it is unreasonable to send a prisoner on to Rome without specifying the charges against him.</a:t>
            </a:r>
          </a:p>
        </p:txBody>
      </p:sp>
      <p:pic>
        <p:nvPicPr>
          <p:cNvPr id="7177" name="Picture 10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55054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546475" y="35401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70866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F:\download\The_Apostles006.gif">
            <a:extLst>
              <a:ext uri="{FF2B5EF4-FFF2-40B4-BE49-F238E27FC236}">
                <a16:creationId xmlns:a16="http://schemas.microsoft.com/office/drawing/2014/main" xmlns="" id="{ACA431E9-6DF2-468D-BBC8-E6A9B44E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608388" y="2590800"/>
            <a:ext cx="1308100" cy="426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196" name="Title 1">
            <a:extLst>
              <a:ext uri="{FF2B5EF4-FFF2-40B4-BE49-F238E27FC236}">
                <a16:creationId xmlns:a16="http://schemas.microsoft.com/office/drawing/2014/main" xmlns="" id="{5CCD40C5-3F4D-4CF5-BB49-BAD9FC05D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467600" cy="838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4000" b="1"/>
              <a:t>Then Agrippa said to Paul, </a:t>
            </a:r>
            <a:endParaRPr lang="en-US" sz="4000"/>
          </a:p>
        </p:txBody>
      </p:sp>
      <p:pic>
        <p:nvPicPr>
          <p:cNvPr id="8197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09"/>
          <a:stretch>
            <a:fillRect/>
          </a:stretch>
        </p:blipFill>
        <p:spPr bwMode="auto">
          <a:xfrm>
            <a:off x="7386638" y="0"/>
            <a:ext cx="1757362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525" y="1905000"/>
            <a:ext cx="27003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899F9182-4506-489E-B17D-DF583E638A33}"/>
              </a:ext>
            </a:extLst>
          </p:cNvPr>
          <p:cNvSpPr/>
          <p:nvPr/>
        </p:nvSpPr>
        <p:spPr>
          <a:xfrm>
            <a:off x="0" y="685800"/>
            <a:ext cx="9144000" cy="990600"/>
          </a:xfrm>
          <a:prstGeom prst="wedgeRoundRectCallout">
            <a:avLst>
              <a:gd name="adj1" fmla="val 32554"/>
              <a:gd name="adj2" fmla="val 138716"/>
              <a:gd name="adj3" fmla="val 16667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You have permission to speak for yourself.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200" name="Picture 9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58102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619500" y="3900488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70866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09"/>
          <a:stretch>
            <a:fillRect/>
          </a:stretch>
        </p:blipFill>
        <p:spPr bwMode="auto">
          <a:xfrm>
            <a:off x="7010400" y="-185738"/>
            <a:ext cx="21336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MP90034164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7003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en-US" sz="4000" b="1" smtClean="0"/>
              <a:t>So Paul motioned with his hand and began his defense:</a:t>
            </a:r>
            <a:endParaRPr lang="en-US" altLang="en-US" sz="4000" smtClean="0"/>
          </a:p>
        </p:txBody>
      </p:sp>
      <p:pic>
        <p:nvPicPr>
          <p:cNvPr id="9222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7315200" y="2590800"/>
            <a:ext cx="1371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4" t="38405" r="38663" b="55206"/>
          <a:stretch>
            <a:fillRect/>
          </a:stretch>
        </p:blipFill>
        <p:spPr bwMode="auto">
          <a:xfrm>
            <a:off x="7239000" y="4191000"/>
            <a:ext cx="933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42340">
            <a:off x="7848600" y="56578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0551">
            <a:off x="7432675" y="36925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70866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09"/>
          <a:stretch>
            <a:fillRect/>
          </a:stretch>
        </p:blipFill>
        <p:spPr bwMode="auto">
          <a:xfrm>
            <a:off x="7010400" y="-185738"/>
            <a:ext cx="21336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MP90034164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7003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7315200" y="2590800"/>
            <a:ext cx="1371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909594F9-A43F-4C01-831F-334B8798FE37}"/>
              </a:ext>
            </a:extLst>
          </p:cNvPr>
          <p:cNvSpPr/>
          <p:nvPr/>
        </p:nvSpPr>
        <p:spPr>
          <a:xfrm>
            <a:off x="0" y="-69850"/>
            <a:ext cx="9144000" cy="1752600"/>
          </a:xfrm>
          <a:prstGeom prst="wedgeRoundRectCallout">
            <a:avLst>
              <a:gd name="adj1" fmla="val 34489"/>
              <a:gd name="adj2" fmla="val 116967"/>
              <a:gd name="adj3" fmla="val 16667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7001">
                <a:schemeClr val="accent1">
                  <a:lumMod val="50000"/>
                </a:schemeClr>
              </a:gs>
              <a:gs pos="47000">
                <a:schemeClr val="tx2">
                  <a:lumMod val="60000"/>
                  <a:lumOff val="40000"/>
                </a:schemeClr>
              </a:gs>
              <a:gs pos="43000">
                <a:srgbClr val="7D8496"/>
              </a:gs>
              <a:gs pos="90000">
                <a:srgbClr val="E6E6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King Agrippa, I consider myself fortunate to stand before you today as I make my defense against all the accusations of the Jews,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47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4" t="38405" r="38663" b="55206"/>
          <a:stretch>
            <a:fillRect/>
          </a:stretch>
        </p:blipFill>
        <p:spPr bwMode="auto">
          <a:xfrm>
            <a:off x="7239000" y="4191000"/>
            <a:ext cx="933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42340">
            <a:off x="7848600" y="56578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0551">
            <a:off x="7432675" y="36925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anchor="ctr"/>
      <a:lstStyle>
        <a:defPPr algn="ctr">
          <a:defRPr sz="3200" b="1" dirty="0">
            <a:latin typeface="Calibri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1087</Words>
  <Application>Microsoft Office PowerPoint</Application>
  <PresentationFormat>On-screen Show (4:3)</PresentationFormat>
  <Paragraphs>70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Paul Before Agrippa</vt:lpstr>
      <vt:lpstr>PowerPoint Presentation</vt:lpstr>
      <vt:lpstr>Festus said:</vt:lpstr>
      <vt:lpstr>PowerPoint Presentation</vt:lpstr>
      <vt:lpstr>PowerPoint Presentation</vt:lpstr>
      <vt:lpstr>PowerPoint Presentation</vt:lpstr>
      <vt:lpstr>Then Agrippa said to Paul, </vt:lpstr>
      <vt:lpstr>So Paul motioned with his hand and began his defense: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Then I asked,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they left the room, they began saying to one another,</vt:lpstr>
      <vt:lpstr>PowerPoint Presentation</vt:lpstr>
    </vt:vector>
  </TitlesOfParts>
  <Company>South-Western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nlw1109</dc:creator>
  <cp:lastModifiedBy>Ken Stoll</cp:lastModifiedBy>
  <cp:revision>93</cp:revision>
  <dcterms:created xsi:type="dcterms:W3CDTF">2012-12-05T18:47:25Z</dcterms:created>
  <dcterms:modified xsi:type="dcterms:W3CDTF">2018-12-16T11:21:22Z</dcterms:modified>
</cp:coreProperties>
</file>