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84" r:id="rId3"/>
    <p:sldId id="285" r:id="rId4"/>
    <p:sldId id="289" r:id="rId5"/>
    <p:sldId id="257" r:id="rId6"/>
    <p:sldId id="258" r:id="rId7"/>
    <p:sldId id="286" r:id="rId8"/>
    <p:sldId id="259" r:id="rId9"/>
    <p:sldId id="260" r:id="rId10"/>
    <p:sldId id="261" r:id="rId11"/>
    <p:sldId id="281" r:id="rId12"/>
    <p:sldId id="262" r:id="rId13"/>
    <p:sldId id="263" r:id="rId14"/>
    <p:sldId id="264" r:id="rId15"/>
    <p:sldId id="265" r:id="rId16"/>
    <p:sldId id="266" r:id="rId17"/>
    <p:sldId id="267" r:id="rId18"/>
    <p:sldId id="282" r:id="rId19"/>
    <p:sldId id="268" r:id="rId20"/>
    <p:sldId id="269" r:id="rId21"/>
    <p:sldId id="270" r:id="rId22"/>
    <p:sldId id="283" r:id="rId23"/>
    <p:sldId id="271" r:id="rId24"/>
    <p:sldId id="288" r:id="rId25"/>
    <p:sldId id="272" r:id="rId26"/>
    <p:sldId id="273" r:id="rId27"/>
    <p:sldId id="290" r:id="rId28"/>
    <p:sldId id="274" r:id="rId29"/>
    <p:sldId id="275" r:id="rId30"/>
    <p:sldId id="276" r:id="rId31"/>
    <p:sldId id="277" r:id="rId32"/>
    <p:sldId id="291" r:id="rId33"/>
    <p:sldId id="278" r:id="rId34"/>
    <p:sldId id="279" r:id="rId35"/>
    <p:sldId id="28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4002"/>
    <a:srgbClr val="80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DF607-2A8B-7044-A939-0B83429FA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1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EDB98-CE4D-7140-8D89-F17DF4122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1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C563B-9081-A446-BCC2-6F085A294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FF3B2-D4FB-264D-9EBC-377562E42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8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6C94-8A7F-E940-995B-5831B547A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2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488E9-CA71-1241-8D89-B7B9A88A5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D986B-CFC2-0245-B15E-AA4BEAA5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9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911FA-9A67-5B47-9C24-527B9AFD8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2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21DDF-9135-D647-826A-90C585C28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6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6CC07-0405-A64B-A940-BAC3AC120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1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61692-0B8B-F04E-AD65-4AB43B628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DADAFC-1CF5-8245-9D24-6004626D3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Garamond" charset="0"/>
                <a:cs typeface="Arial" charset="0"/>
              </a:rPr>
              <a:t>ACTS</a:t>
            </a:r>
            <a:br>
              <a:rPr lang="en-US">
                <a:latin typeface="Garamond" charset="0"/>
                <a:cs typeface="Arial" charset="0"/>
              </a:rPr>
            </a:br>
            <a:r>
              <a:rPr lang="en-US">
                <a:latin typeface="Garamond" charset="0"/>
                <a:cs typeface="Arial" charset="0"/>
              </a:rPr>
              <a:t>Dig Site 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Garamond" charset="0"/>
                <a:cs typeface="Arial" charset="0"/>
              </a:rPr>
              <a:t>Acts 12:1-19, 13:1-12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9" name="Picture 9" descr="ANd9GcQnyBPVQz45HYAvhDsLg-K5UiYsTsTA_QQPSbzATR_zlamO89E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0"/>
          <a:stretch>
            <a:fillRect/>
          </a:stretch>
        </p:blipFill>
        <p:spPr bwMode="auto">
          <a:xfrm>
            <a:off x="1981200" y="2292350"/>
            <a:ext cx="5556250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dirty="0">
                <a:latin typeface="Garamond" charset="0"/>
                <a:cs typeface="Arial" charset="0"/>
              </a:rPr>
              <a:t>The night before Herod was to bring him to trial, Peter was sleeping between two soldiers, bound with two chains,* and sentries stood guard at the entrance.*</a:t>
            </a:r>
          </a:p>
        </p:txBody>
      </p:sp>
      <p:pic>
        <p:nvPicPr>
          <p:cNvPr id="20485" name="Picture 5" descr="ANd9GcRuZ5YChIGixPTWwfjtoJY2P_sX8IfBd9wcrKq3KQAdIz-iNt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6096000" cy="456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686800" cy="27432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4000" dirty="0">
                <a:latin typeface="Garamond" charset="0"/>
                <a:cs typeface="Arial" charset="0"/>
              </a:rPr>
              <a:t>Suddenly an angel of the Lord appeared and a light shone in the cell. He struck Peter on the side and woke him up. </a:t>
            </a:r>
            <a:r>
              <a:rPr lang="en-US" sz="4000" dirty="0" smtClean="0">
                <a:latin typeface="Garamond" charset="0"/>
                <a:cs typeface="Arial" charset="0"/>
              </a:rPr>
              <a:t>*he </a:t>
            </a:r>
            <a:r>
              <a:rPr lang="en-US" sz="4000" dirty="0">
                <a:latin typeface="Garamond" charset="0"/>
                <a:cs typeface="Arial" charset="0"/>
              </a:rPr>
              <a:t>said</a:t>
            </a:r>
            <a:r>
              <a:rPr lang="en-US" sz="4000" dirty="0" smtClean="0">
                <a:latin typeface="Garamond" charset="0"/>
                <a:cs typeface="Arial" charset="0"/>
              </a:rPr>
              <a:t>, </a:t>
            </a:r>
            <a:r>
              <a:rPr lang="en-US" sz="4000" dirty="0">
                <a:latin typeface="Garamond" charset="0"/>
                <a:cs typeface="Arial" charset="0"/>
              </a:rPr>
              <a:t>and the chains fell off Peter</a:t>
            </a:r>
            <a:r>
              <a:rPr lang="ja-JP" altLang="en-US" sz="4000" dirty="0">
                <a:latin typeface="Garamond" charset="0"/>
                <a:cs typeface="Arial" charset="0"/>
              </a:rPr>
              <a:t>’</a:t>
            </a:r>
            <a:r>
              <a:rPr lang="en-US" sz="4000" dirty="0">
                <a:latin typeface="Garamond" charset="0"/>
                <a:cs typeface="Arial" charset="0"/>
              </a:rPr>
              <a:t>s wrists.*</a:t>
            </a:r>
          </a:p>
        </p:txBody>
      </p:sp>
      <p:pic>
        <p:nvPicPr>
          <p:cNvPr id="40964" name="Picture 4" descr="ANd9GcT7FjbWV5V_p20JqzFjaw09NYTmdsW_94-_PasaQ0ytB4FYHg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4724400" y="0"/>
            <a:ext cx="2362200" cy="1371600"/>
          </a:xfrm>
          <a:prstGeom prst="wedgeRoundRectCallout">
            <a:avLst>
              <a:gd name="adj1" fmla="val 55176"/>
              <a:gd name="adj2" fmla="val 47801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Quick, get up!</a:t>
            </a:r>
          </a:p>
        </p:txBody>
      </p:sp>
      <p:pic>
        <p:nvPicPr>
          <p:cNvPr id="40963" name="Picture 3" descr="ANd9GcRF2uf9sva1X3UcmpXCl7-kF9P0oavRvGOVp2VncCGhrTcC4Q7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858000" cy="385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6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657600"/>
            <a:ext cx="3962400" cy="13716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4000" dirty="0">
                <a:latin typeface="Garamond" charset="0"/>
                <a:cs typeface="Arial" charset="0"/>
              </a:rPr>
              <a:t>Then the angel said to him,*</a:t>
            </a:r>
          </a:p>
        </p:txBody>
      </p:sp>
      <p:pic>
        <p:nvPicPr>
          <p:cNvPr id="24578" name="Picture 4" descr="ANd9GcRF2uf9sva1X3UcmpXCl7-kF9P0oavRvGOVp2VncCGhrTcC4Q7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5" y="3581400"/>
            <a:ext cx="5286375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12" descr="ANd9GcRYOo1U_44KGr5uH3YKlqSrJzWtplLJNi0HV4irX7falR4zdf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5029200" y="381000"/>
            <a:ext cx="2895600" cy="1981200"/>
          </a:xfrm>
          <a:prstGeom prst="wedgeRoundRectCallout">
            <a:avLst>
              <a:gd name="adj1" fmla="val -88759"/>
              <a:gd name="adj2" fmla="val -23639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Put on your clothes and sandals.*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4724400" y="1295400"/>
            <a:ext cx="3810000" cy="2057400"/>
          </a:xfrm>
          <a:prstGeom prst="wedgeRoundRectCallout">
            <a:avLst>
              <a:gd name="adj1" fmla="val -69833"/>
              <a:gd name="adj2" fmla="val -64815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Wrap your cloak around you and follow me.*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3338" y="5638800"/>
            <a:ext cx="3929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angel told him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0" y="49530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Peter did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17" grpId="0" animBg="1"/>
      <p:bldP spid="21517" grpId="1" animBg="1"/>
      <p:bldP spid="21518" grpId="0" animBg="1"/>
      <p:bldP spid="21519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0" y="228600"/>
            <a:ext cx="3429000" cy="64008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4000">
                <a:latin typeface="Garamond" charset="0"/>
                <a:cs typeface="Arial" charset="0"/>
              </a:rPr>
              <a:t>Peter followed him out of the prison, but he had no idea that what the angel was doing was really happening; he thought he was seeing a vision.</a:t>
            </a:r>
          </a:p>
        </p:txBody>
      </p:sp>
      <p:pic>
        <p:nvPicPr>
          <p:cNvPr id="25602" name="Picture 4" descr="ANd9GcQi7dLaNpxEJ5opfMwhgT7YDhuEiFwpCpE0e9inZ09YPO0teiuU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53260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4114800" cy="61722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3600">
                <a:latin typeface="Garamond" charset="0"/>
                <a:cs typeface="Arial" charset="0"/>
              </a:rPr>
              <a:t>They passed the first and second guards and came to the iron gate* leading to the city. It opened for them by itself, and they went through it. When they had walked the length of one street, suddenly the angel left him.*</a:t>
            </a:r>
          </a:p>
        </p:txBody>
      </p:sp>
      <p:pic>
        <p:nvPicPr>
          <p:cNvPr id="23556" name="Picture 4" descr="ANd9GcR5etilCr89K8eEBv_Q4ZvBK60iVEkl2xIEm9orl3FM15YQAyB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0113" y="152400"/>
            <a:ext cx="4186237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ANd9GcRExoIADLnnoTHts1EE_RKc5zgdEgFtN6wa9cW9LMSXfVBH7au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343400"/>
            <a:ext cx="20669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6948488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81600" y="381000"/>
            <a:ext cx="3505200" cy="12954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dirty="0">
                <a:latin typeface="Garamond" charset="0"/>
                <a:cs typeface="Arial" charset="0"/>
              </a:rPr>
              <a:t>Then Peter came to himself and said,*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733800" y="1295400"/>
            <a:ext cx="4953000" cy="4572000"/>
          </a:xfrm>
          <a:prstGeom prst="wedgeRectCallout">
            <a:avLst>
              <a:gd name="adj1" fmla="val -59968"/>
              <a:gd name="adj2" fmla="val -251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charset="0"/>
              <a:buNone/>
              <a:defRPr/>
            </a:pPr>
            <a:r>
              <a:rPr lang="en-US" sz="4400" dirty="0">
                <a:solidFill>
                  <a:schemeClr val="bg2"/>
                </a:solidFill>
                <a:cs typeface="Arial" charset="0"/>
              </a:rPr>
              <a:t>Now I know without a doubt that the Lord sent his angel and rescued me from </a:t>
            </a:r>
            <a:r>
              <a:rPr lang="en-US" sz="4400" dirty="0" smtClean="0">
                <a:solidFill>
                  <a:schemeClr val="bg2"/>
                </a:solidFill>
                <a:cs typeface="Arial" charset="0"/>
              </a:rPr>
              <a:t>Herod’s </a:t>
            </a:r>
            <a:r>
              <a:rPr lang="en-US" sz="4400" dirty="0">
                <a:solidFill>
                  <a:schemeClr val="bg2"/>
                </a:solidFill>
                <a:cs typeface="Arial" charset="0"/>
              </a:rPr>
              <a:t>clutches and from everything the Jewish people were anticipating.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81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>
                <a:latin typeface="Garamond" charset="0"/>
                <a:cs typeface="Arial" charset="0"/>
              </a:rPr>
              <a:t>When this had dawned on him, he went to the house of Mary the mother of John, also called Mark, where many people had gathered and were praying.</a:t>
            </a:r>
          </a:p>
        </p:txBody>
      </p:sp>
      <p:pic>
        <p:nvPicPr>
          <p:cNvPr id="28674" name="Picture 4" descr="ANd9GcQye8gv7xAYdCL9hslUytlilPvuxd4qxPZZWuTYC4kfogT2k6r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5895975" cy="392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2581275"/>
            <a:ext cx="48895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 descr="MC900057778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4648200"/>
            <a:ext cx="179863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19400" y="152400"/>
            <a:ext cx="6096000" cy="35052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dirty="0">
                <a:latin typeface="Garamond" charset="0"/>
                <a:cs typeface="Arial" charset="0"/>
              </a:rPr>
              <a:t>Peter knocked at the outer entrance, and a servant girl named Rhoda came to answer the door. When she recognized Peter</a:t>
            </a:r>
            <a:r>
              <a:rPr lang="ja-JP" altLang="en-US" dirty="0">
                <a:latin typeface="Garamond" charset="0"/>
                <a:cs typeface="Arial" charset="0"/>
              </a:rPr>
              <a:t>’</a:t>
            </a:r>
            <a:r>
              <a:rPr lang="en-US" dirty="0">
                <a:latin typeface="Garamond" charset="0"/>
                <a:cs typeface="Arial" charset="0"/>
              </a:rPr>
              <a:t>s voice, she was so overjoyed she ran back without opening it and exclaimed*</a:t>
            </a:r>
          </a:p>
        </p:txBody>
      </p:sp>
      <p:pic>
        <p:nvPicPr>
          <p:cNvPr id="26630" name="Picture 6" descr="ANd9GcQZggeadiHs8kFEvftdBKui8rkFMSdT22hOEb8iXHhwsxQ1vIlL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2400" y="3200400"/>
            <a:ext cx="47244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 descr="ANd9GcS5AXYuYsqQaanxdaGyjq_PufRL2cjiTTvvvB8YvDS5DOSLKXV5o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244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5486400" y="1066800"/>
            <a:ext cx="3429000" cy="1676400"/>
          </a:xfrm>
          <a:prstGeom prst="wedgeRoundRectCallout">
            <a:avLst>
              <a:gd name="adj1" fmla="val -93009"/>
              <a:gd name="adj2" fmla="val -4100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5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+mn-ea"/>
                <a:cs typeface="Arial" charset="0"/>
              </a:rPr>
              <a:t>Peter is at the door!</a:t>
            </a:r>
            <a:endParaRPr lang="en-US" sz="5400" b="1">
              <a:solidFill>
                <a:schemeClr val="accent1"/>
              </a:solidFill>
              <a:latin typeface="Garamond" pitchFamily="18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8" descr="ANd9GcS5AXYuYsqQaanxdaGyjq_PufRL2cjiTTvvvB8YvDS5DOSLKXV5o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4088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105400"/>
            <a:ext cx="8382000" cy="10668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4400">
                <a:latin typeface="Garamond" charset="0"/>
                <a:cs typeface="Arial" charset="0"/>
              </a:rPr>
              <a:t>When she kept insisting that it was so, they said,*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4724400" y="304800"/>
            <a:ext cx="3657600" cy="2057400"/>
          </a:xfrm>
          <a:prstGeom prst="wedgeRoundRectCallout">
            <a:avLst>
              <a:gd name="adj1" fmla="val -61287"/>
              <a:gd name="adj2" fmla="val -12880"/>
              <a:gd name="adj3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charset="0"/>
              <a:buNone/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You’re out of your mind.*</a:t>
            </a: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486400" y="2286000"/>
            <a:ext cx="3352800" cy="1676400"/>
          </a:xfrm>
          <a:prstGeom prst="wedgeRoundRectCallout">
            <a:avLst>
              <a:gd name="adj1" fmla="val -95690"/>
              <a:gd name="adj2" fmla="val -116477"/>
              <a:gd name="adj3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charset="0"/>
              <a:buNone/>
              <a:defRPr/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It must be his angel.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3800" dirty="0">
                <a:latin typeface="Garamond" charset="0"/>
                <a:cs typeface="Arial" charset="0"/>
              </a:rPr>
              <a:t>But Peter kept on knocking, and when they opened the door and saw him, they were astonished.*</a:t>
            </a:r>
          </a:p>
        </p:txBody>
      </p:sp>
      <p:pic>
        <p:nvPicPr>
          <p:cNvPr id="31746" name="Picture 4" descr="ANd9GcSy-hXqAWZclHENRmzxZtWy4oTwaxtbkg2AZgzQNkmJ63IWhTUB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6553200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AutoShape 5"/>
          <p:cNvSpPr>
            <a:spLocks noChangeArrowheads="1"/>
          </p:cNvSpPr>
          <p:nvPr/>
        </p:nvSpPr>
        <p:spPr bwMode="auto">
          <a:xfrm>
            <a:off x="4419600" y="2895600"/>
            <a:ext cx="3124200" cy="685800"/>
          </a:xfrm>
          <a:prstGeom prst="wedgeRoundRectCallout">
            <a:avLst>
              <a:gd name="adj1" fmla="val -20986"/>
              <a:gd name="adj2" fmla="val 1252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chemeClr val="bg2"/>
                </a:solidFill>
              </a:rPr>
              <a:t>Hey! Let me in!</a:t>
            </a:r>
          </a:p>
        </p:txBody>
      </p:sp>
      <p:pic>
        <p:nvPicPr>
          <p:cNvPr id="27655" name="Picture 7" descr="ANd9GcSmyrwvBTq1EiC_2we3nPGd1v4U9gVOqbpfmi4xYNzeqbkqSUKjj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75438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1676400"/>
            <a:ext cx="8202612" cy="639763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en-US" altLang="en-US" sz="9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Peter’s Prison Break</a:t>
            </a:r>
            <a:endParaRPr lang="en-US" sz="9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39" name="AutoShape 2" descr="Image result for john the baptist prepares the w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AutoShape 4" descr="Image result for john the baptist prepares the w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4800600"/>
            <a:ext cx="8382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4763" algn="ctr" eaLnBrk="1" hangingPunct="1">
              <a:buFont typeface="Wingdings" charset="0"/>
              <a:buNone/>
              <a:defRPr/>
            </a:pPr>
            <a:r>
              <a:rPr lang="en-US" dirty="0">
                <a:latin typeface="Garamond" charset="0"/>
                <a:cs typeface="Arial" charset="0"/>
              </a:rPr>
              <a:t>Peter motioned with his hand for them to be quiet* and described how the Lord had brought him out of prison. He said,* and then he left for another place.*</a:t>
            </a:r>
          </a:p>
        </p:txBody>
      </p:sp>
      <p:pic>
        <p:nvPicPr>
          <p:cNvPr id="28676" name="Picture 4" descr="ANd9GcT4Ud8VU13cBlBaq7tmJyLk8RDMj9JwousV_8Petk566mf9bKVk6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19240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5088" y="25908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609600" y="4191000"/>
            <a:ext cx="4800600" cy="2286000"/>
          </a:xfrm>
          <a:prstGeom prst="wedgeRectCallout">
            <a:avLst>
              <a:gd name="adj1" fmla="val 79341"/>
              <a:gd name="adj2" fmla="val -624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Tell James and the other brothers and sisters about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7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267200"/>
            <a:ext cx="8229600" cy="2209800"/>
          </a:xfrm>
        </p:spPr>
        <p:txBody>
          <a:bodyPr/>
          <a:lstStyle/>
          <a:p>
            <a:pPr marL="0" indent="4763" eaLnBrk="1" hangingPunct="1">
              <a:buFont typeface="Wingdings" pitchFamily="2" charset="2"/>
              <a:buNone/>
              <a:defRPr/>
            </a:pPr>
            <a:r>
              <a:rPr lang="en-US" sz="4400" smtClean="0">
                <a:ea typeface="+mn-ea"/>
              </a:rPr>
              <a:t>In the morning, there was no small commotion* among the soldiers as to what had become of Peter.*</a:t>
            </a:r>
            <a:endParaRPr lang="en-US" sz="4400" b="1" smtClean="0">
              <a:ea typeface="+mn-ea"/>
            </a:endParaRPr>
          </a:p>
        </p:txBody>
      </p:sp>
      <p:pic>
        <p:nvPicPr>
          <p:cNvPr id="33794" name="Picture 5" descr="MP900227568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9019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7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0400" y="533400"/>
            <a:ext cx="1560513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8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1560513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9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1560513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0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934200" y="685800"/>
            <a:ext cx="1258888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11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762000"/>
            <a:ext cx="1524000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12" descr="ANd9GcT_KT7Qy5dXQ9tG9tkRDWq0ZTz3D0oIWkv133dUrX6iEjkgPwNr8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29035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97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 tmFilter="0, 0; .2, .5; .8, .5; 1, 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000" autoRev="1" fill="hold"/>
                                        <p:tgtEl>
                                          <p:spTgt spid="297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0" descr="ANd9GcSfMs1WdqvEQhUSDk_c5SCYKKnIKAP-MGI1DTY8HVlDVeglpvHT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0400" y="1219200"/>
            <a:ext cx="1560513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1560513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7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1560513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8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762000"/>
            <a:ext cx="1258888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7" name="Picture 9" descr="MC90014942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334000" y="1295400"/>
            <a:ext cx="1524000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2667000"/>
          </a:xfrm>
        </p:spPr>
        <p:txBody>
          <a:bodyPr/>
          <a:lstStyle/>
          <a:p>
            <a:pPr marL="0" indent="4763" eaLnBrk="1" hangingPunct="1">
              <a:buFont typeface="Wingdings" pitchFamily="2" charset="2"/>
              <a:buNone/>
              <a:defRPr/>
            </a:pPr>
            <a:r>
              <a:rPr lang="en-US" sz="4400" smtClean="0">
                <a:ea typeface="+mn-ea"/>
              </a:rPr>
              <a:t>After Herod had a thorough search made for him and did not find him, he cross-examined the guards and ordered that they be executed.*</a:t>
            </a:r>
            <a:endParaRPr lang="en-US" sz="4400" b="1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2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2971800" cy="5745163"/>
          </a:xfrm>
        </p:spPr>
        <p:txBody>
          <a:bodyPr/>
          <a:lstStyle/>
          <a:p>
            <a:pPr marL="0" indent="4763" eaLnBrk="1" hangingPunct="1">
              <a:buFont typeface="Wingdings" pitchFamily="2" charset="2"/>
              <a:buNone/>
              <a:defRPr/>
            </a:pPr>
            <a:r>
              <a:rPr lang="en-US" sz="4800" dirty="0" smtClean="0">
                <a:ea typeface="+mn-ea"/>
              </a:rPr>
              <a:t>Then Herod went from Judea* to Caesarea* and stayed there.</a:t>
            </a:r>
            <a:endParaRPr lang="en-US" sz="4800" b="1" dirty="0" smtClean="0">
              <a:ea typeface="+mn-ea"/>
            </a:endParaRPr>
          </a:p>
        </p:txBody>
      </p:sp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0245" y="0"/>
            <a:ext cx="53931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5486400" y="2057400"/>
            <a:ext cx="1600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5562600" y="3810000"/>
            <a:ext cx="1600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6324600" y="2438400"/>
            <a:ext cx="0" cy="13716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1676400"/>
            <a:ext cx="8202612" cy="639763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en-US" altLang="en-US" sz="9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Barnabas and Saul Sent Off</a:t>
            </a:r>
            <a:endParaRPr lang="en-US" sz="9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843" name="AutoShape 2" descr="Image result for john the baptist prepares the w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AutoShape 4" descr="Image result for john the baptist prepares the w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4800600"/>
            <a:ext cx="8382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Acts 13:1-3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8763000" cy="19812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b="1" dirty="0" smtClean="0">
                <a:latin typeface="Garamond" charset="0"/>
                <a:cs typeface="Arial" charset="0"/>
              </a:rPr>
              <a:t>Now in </a:t>
            </a:r>
            <a:r>
              <a:rPr lang="en-US" b="1" dirty="0">
                <a:latin typeface="Garamond" charset="0"/>
                <a:cs typeface="Arial" charset="0"/>
              </a:rPr>
              <a:t>the church at Antioch* there were prophets and teachers: Barnabas, Simeon called Niger, Lucius of Cyrene, </a:t>
            </a:r>
            <a:r>
              <a:rPr lang="en-US" b="1" dirty="0" err="1">
                <a:latin typeface="Garamond" charset="0"/>
                <a:cs typeface="Arial" charset="0"/>
              </a:rPr>
              <a:t>Manaen</a:t>
            </a:r>
            <a:r>
              <a:rPr lang="en-US" b="1" dirty="0">
                <a:latin typeface="Garamond" charset="0"/>
                <a:cs typeface="Arial" charset="0"/>
              </a:rPr>
              <a:t> (who had been brought up with Herod the tetrarch) and Saul.</a:t>
            </a:r>
          </a:p>
        </p:txBody>
      </p:sp>
      <p:pic>
        <p:nvPicPr>
          <p:cNvPr id="37890" name="Picture 6" descr="ANd9GcSSWUSOHuy4_KVYprfUxvcwPtzcKQxP0Gx5JS8yhMC2bWOfiNwp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-381000"/>
            <a:ext cx="48387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7543800" y="1295400"/>
            <a:ext cx="1371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892" name="Picture 9" descr="ANd9GcQ_-E2r_TacjUvXrHkS_yG2wSaaYktzVrtsiWQQtJm7-fSDMf-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38100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 descr="ANd9GcTVvKD3qc3LOWGmlRMB2MY0hpuvLkQPvMvhqk6rtCsiq-mWsnHs-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58674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4800600" y="1981200"/>
            <a:ext cx="3352800" cy="598488"/>
          </a:xfrm>
          <a:prstGeom prst="rect">
            <a:avLst/>
          </a:prstGeom>
          <a:solidFill>
            <a:srgbClr val="80400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2209800" cy="35814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b="1">
                <a:latin typeface="Garamond" charset="0"/>
                <a:cs typeface="Arial" charset="0"/>
              </a:rPr>
              <a:t>While they were worshiping the Lord and fasting, the Holy Spirit said*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3505200" y="228600"/>
            <a:ext cx="4953000" cy="2514600"/>
          </a:xfrm>
          <a:prstGeom prst="wedgeRoundRectCallout">
            <a:avLst>
              <a:gd name="adj1" fmla="val 20353"/>
              <a:gd name="adj2" fmla="val 64455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Set apart for me Barnabas and Saul for the work to which I have called them.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25908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+mn-ea"/>
                <a:cs typeface="Arial" charset="0"/>
              </a:rPr>
              <a:t>So after they had fasted and prayed, they placed their hands on them and sent them off.</a:t>
            </a:r>
            <a:endParaRPr lang="en-US" sz="3600" b="1" dirty="0">
              <a:latin typeface="Garamond" pitchFamily="18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3277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1676400"/>
            <a:ext cx="8202612" cy="639763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en-US" altLang="en-US" sz="9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On Cyprus</a:t>
            </a:r>
            <a:endParaRPr lang="en-US" sz="9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9939" name="AutoShape 2" descr="Image result for john the baptist prepares the w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AutoShape 4" descr="Image result for john the baptist prepares the w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4800600"/>
            <a:ext cx="8382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953000"/>
            <a:ext cx="8382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Acts 13:4-12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533400" y="2590800"/>
            <a:ext cx="5867400" cy="66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25908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>
                <a:latin typeface="Garamond" charset="0"/>
                <a:cs typeface="Arial" charset="0"/>
              </a:rPr>
              <a:t>The two of them, sent on their way by the Holy Spirit, went down to Seleucia* and sailed from there to Cyprus.* When they arrived at Salamis,* they proclaimed the word of God in the Jewish synagogues. John* was with them as their helper.</a:t>
            </a:r>
          </a:p>
        </p:txBody>
      </p:sp>
      <p:pic>
        <p:nvPicPr>
          <p:cNvPr id="40962" name="Picture 4" descr="ANd9GcRIOP45WvgOk9QW5xLJr9Kigb5BfQQMNMTg-91wrNTRxzApnoY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3051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3505200" y="5562600"/>
            <a:ext cx="15240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228600" y="6324600"/>
            <a:ext cx="1447800" cy="49647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524000" y="5943600"/>
            <a:ext cx="12954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5715000" y="2438400"/>
            <a:ext cx="2895600" cy="167640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  <p:bldP spid="33800" grpId="0" animBg="1"/>
      <p:bldP spid="3380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229600" cy="20574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>
                <a:latin typeface="Garamond" charset="0"/>
                <a:cs typeface="Arial" charset="0"/>
              </a:rPr>
              <a:t>They traveled through the whole island until they came to Paphos.* There they met a Jewish sorcerer and false prophet named Bar-Jesus,* who was an attendant of the proconsul, Sergius Paulus.</a:t>
            </a:r>
          </a:p>
        </p:txBody>
      </p:sp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143000" y="-457200"/>
            <a:ext cx="5486400" cy="489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2590800" y="2286000"/>
            <a:ext cx="1143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822" name="Picture 6" descr="ANd9GcR0ODrfutv4T6X9ZLIntRBkv3MAfEObIYSU1h2xZ-6iXS3SJ3fyy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685800"/>
            <a:ext cx="4219575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8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Century Schoolbook"/>
              </a:rPr>
              <a:t>Memory </a:t>
            </a:r>
            <a:endParaRPr lang="en-US" sz="80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  <a:cs typeface="Century Schoolbook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8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Century Schoolbook"/>
              </a:rPr>
              <a:t>Verse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4000" b="1" dirty="0" smtClean="0">
                <a:solidFill>
                  <a:schemeClr val="bg1">
                    <a:lumMod val="75000"/>
                  </a:schemeClr>
                </a:solidFill>
                <a:latin typeface="Century Schoolbook"/>
                <a:cs typeface="Century Schoolbook"/>
              </a:rPr>
              <a:t>James 5:16</a:t>
            </a:r>
            <a:endParaRPr lang="en-US" altLang="en-US" sz="4000" b="1" dirty="0">
              <a:solidFill>
                <a:schemeClr val="bg1">
                  <a:lumMod val="75000"/>
                </a:schemeClr>
              </a:solidFill>
              <a:latin typeface="Century Schoolbook"/>
              <a:cs typeface="Century Schoolbook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solidFill>
                <a:srgbClr val="20FFFF"/>
              </a:solidFill>
              <a:latin typeface="Century Schoolbook"/>
              <a:cs typeface="Century Schoolbook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3600" dirty="0">
                <a:cs typeface="Arial" charset="0"/>
              </a:rPr>
              <a:t>The prayer of a righteous person is powerful and effective. </a:t>
            </a:r>
            <a:endParaRPr lang="en-US" altLang="en-US" sz="2400" dirty="0">
              <a:cs typeface="Arial" charset="0"/>
            </a:endParaRP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7772400" y="6324600"/>
            <a:ext cx="108108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500">
                <a:latin typeface="Century Schoolbook" charset="0"/>
                <a:cs typeface="Century Schoolbook" charset="0"/>
              </a:rPr>
              <a:t>DS #9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953000"/>
            <a:ext cx="8229600" cy="17526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3600" b="1">
                <a:latin typeface="Garamond" charset="0"/>
                <a:cs typeface="Arial" charset="0"/>
              </a:rPr>
              <a:t>The proconsul, an intelligent man, sent for Barnabas and Saul because he wanted to hear the word of God.</a:t>
            </a:r>
          </a:p>
        </p:txBody>
      </p:sp>
      <p:pic>
        <p:nvPicPr>
          <p:cNvPr id="43010" name="Picture 4" descr="illustration-of-the-apostle-paul-teach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59436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0" y="381000"/>
            <a:ext cx="3276600" cy="60960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4000" b="1">
                <a:latin typeface="Garamond" charset="0"/>
                <a:cs typeface="Arial" charset="0"/>
              </a:rPr>
              <a:t>But Elymas the sorcerer (for that is what his name means) opposed them and tried to turn the proconsul from the faith.</a:t>
            </a:r>
          </a:p>
        </p:txBody>
      </p:sp>
      <p:pic>
        <p:nvPicPr>
          <p:cNvPr id="44034" name="Picture 4" descr="Paul and Barnab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99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4" descr="ANd9GcR7a7LPoQSktpKZgSBaB00WcyoIjm3PZkmvw7MrfsmJwFpgXT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0225" y="1676400"/>
            <a:ext cx="48037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228600" y="304800"/>
            <a:ext cx="3886200" cy="4267200"/>
          </a:xfrm>
          <a:prstGeom prst="wedgeRectCallout">
            <a:avLst>
              <a:gd name="adj1" fmla="val 81488"/>
              <a:gd name="adj2" fmla="val 86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You are a child of the devil and an enemy of everything that is right! You are full of all kinds of deceit and trickery. </a:t>
            </a:r>
            <a:endParaRPr lang="en-US" sz="3200" b="1" dirty="0" smtClean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charset="0"/>
              <a:buNone/>
              <a:defRPr/>
            </a:pP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charset="0"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Will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you never stop perverting the right ways of the Lord? </a:t>
            </a:r>
            <a:endParaRPr lang="en-US" sz="3200" b="1" dirty="0">
              <a:cs typeface="Arial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67200" y="228600"/>
            <a:ext cx="4876800" cy="1447800"/>
          </a:xfrm>
        </p:spPr>
        <p:txBody>
          <a:bodyPr/>
          <a:lstStyle/>
          <a:p>
            <a:pPr marL="0" indent="4763" eaLnBrk="1" hangingPunct="1">
              <a:lnSpc>
                <a:spcPct val="70000"/>
              </a:lnSpc>
              <a:spcBef>
                <a:spcPct val="0"/>
              </a:spcBef>
              <a:buFont typeface="Wingdings" charset="0"/>
              <a:buNone/>
              <a:defRPr/>
            </a:pPr>
            <a:r>
              <a:rPr lang="en-US" b="1">
                <a:latin typeface="Garamond" charset="0"/>
                <a:cs typeface="Arial" charset="0"/>
              </a:rPr>
              <a:t>Then Saul, who was also called Paul, filled with the Holy Spirit, looked straight at Elymas and said*</a:t>
            </a:r>
          </a:p>
        </p:txBody>
      </p:sp>
    </p:spTree>
    <p:extLst>
      <p:ext uri="{BB962C8B-B14F-4D97-AF65-F5344CB8AC3E}">
        <p14:creationId xmlns:p14="http://schemas.microsoft.com/office/powerpoint/2010/main" val="103854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0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4" descr="ANd9GcR7a7LPoQSktpKZgSBaB00WcyoIjm3PZkmvw7MrfsmJwFpgXT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0225" y="1676400"/>
            <a:ext cx="48037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228600" y="304800"/>
            <a:ext cx="3886200" cy="2590800"/>
          </a:xfrm>
          <a:prstGeom prst="wedgeRectCallout">
            <a:avLst>
              <a:gd name="adj1" fmla="val 80292"/>
              <a:gd name="adj2" fmla="val 28908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charset="0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 Now the hand of the Lord is against you. You are going to be blind for a time, not even able to see the light of the sun.</a:t>
            </a:r>
            <a:endParaRPr lang="en-US" sz="3200" b="1" dirty="0"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17526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3600" b="1">
                <a:latin typeface="Garamond" charset="0"/>
                <a:cs typeface="Arial" charset="0"/>
              </a:rPr>
              <a:t>Immediately mist and darkness came over him, and he groped about, seeking someone to lead him by the hand.</a:t>
            </a:r>
          </a:p>
        </p:txBody>
      </p:sp>
      <p:pic>
        <p:nvPicPr>
          <p:cNvPr id="46082" name="Picture 4" descr="ANd9GcSYNNhjSgbGHScN4Euy4qcguSOwwiIy8tJkMn7cGHK2iXAbbZZ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4505325" cy="448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ANd9GcQnj8WbLoxtWTyK5odjtTqCpcG2jnWjeW1EcrkinpfInOdTQe9X9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9975" y="3200400"/>
            <a:ext cx="17240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458200" cy="19812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3600" b="1">
                <a:latin typeface="Garamond" charset="0"/>
                <a:cs typeface="Arial" charset="0"/>
              </a:rPr>
              <a:t>When the proconsul saw what had happened, he believed, for he was amazed at the teaching about the Lord.*</a:t>
            </a:r>
          </a:p>
        </p:txBody>
      </p:sp>
      <p:pic>
        <p:nvPicPr>
          <p:cNvPr id="47106" name="Picture 3" descr="ANd9GcSYNNhjSgbGHScN4Euy4qcguSOwwiIy8tJkMn7cGHK2iXAbbZZ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4505325" cy="448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457200" y="381000"/>
            <a:ext cx="2743200" cy="914400"/>
          </a:xfrm>
          <a:prstGeom prst="wedgeEllipseCallout">
            <a:avLst>
              <a:gd name="adj1" fmla="val 98394"/>
              <a:gd name="adj2" fmla="val 3381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I believe!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88" y="1676400"/>
            <a:ext cx="8202612" cy="639763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en-US" altLang="en-US" sz="9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Escape from Prison</a:t>
            </a:r>
            <a:endParaRPr lang="en-US" sz="9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387" name="AutoShape 2" descr="Image result for john the baptist prepares the w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AutoShape 4" descr="Image result for john the baptist prepares the w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4800600"/>
            <a:ext cx="8382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Acts 12:1-19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228600"/>
            <a:ext cx="4800600" cy="25908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3600">
                <a:latin typeface="Garamond" charset="0"/>
                <a:cs typeface="Arial" charset="0"/>
              </a:rPr>
              <a:t>It was about this time that King Herod arrested some who belonged to the church, intending to persecute them.</a:t>
            </a:r>
          </a:p>
        </p:txBody>
      </p:sp>
      <p:pic>
        <p:nvPicPr>
          <p:cNvPr id="17410" name="Picture 7" descr="ANd9GcSfMs1WdqvEQhUSDk_c5SCYKKnIKAP-MGI1DTY8HVlDVeglpvHT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13" descr="persec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3036888"/>
            <a:ext cx="5105400" cy="382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4267200" cy="66294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3800" dirty="0">
                <a:latin typeface="Garamond" charset="0"/>
                <a:cs typeface="Arial" charset="0"/>
              </a:rPr>
              <a:t>He had James, the brother of John, put to death with the sword.* When he saw that this </a:t>
            </a:r>
            <a:r>
              <a:rPr lang="en-US" sz="3800" dirty="0" smtClean="0">
                <a:latin typeface="Garamond" charset="0"/>
                <a:cs typeface="Arial" charset="0"/>
              </a:rPr>
              <a:t>met with approval among the </a:t>
            </a:r>
            <a:r>
              <a:rPr lang="en-US" sz="3800" dirty="0">
                <a:latin typeface="Garamond" charset="0"/>
                <a:cs typeface="Arial" charset="0"/>
              </a:rPr>
              <a:t>Jews, he proceeded to seize Peter also.* This happened during the </a:t>
            </a:r>
            <a:r>
              <a:rPr lang="en-US" sz="3800" dirty="0" smtClean="0">
                <a:latin typeface="Garamond" charset="0"/>
                <a:cs typeface="Arial" charset="0"/>
              </a:rPr>
              <a:t>Festival </a:t>
            </a:r>
            <a:r>
              <a:rPr lang="en-US" sz="3800" dirty="0">
                <a:latin typeface="Garamond" charset="0"/>
                <a:cs typeface="Arial" charset="0"/>
              </a:rPr>
              <a:t>of Unleavened Bread</a:t>
            </a:r>
            <a:r>
              <a:rPr lang="en-US" sz="3800" dirty="0" smtClean="0">
                <a:latin typeface="Garamond" charset="0"/>
                <a:cs typeface="Arial" charset="0"/>
              </a:rPr>
              <a:t>.</a:t>
            </a:r>
            <a:endParaRPr lang="en-US" sz="3800" dirty="0">
              <a:latin typeface="Garamond" charset="0"/>
              <a:cs typeface="Arial" charset="0"/>
            </a:endParaRPr>
          </a:p>
        </p:txBody>
      </p:sp>
      <p:pic>
        <p:nvPicPr>
          <p:cNvPr id="17412" name="Picture 4" descr="ANd9GcSBItuPgGHeH4lYate3-fpWS6_Wx_yq9tnEAvAOcgHEis0in7P9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12192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james_led_martyrdom_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2300" y="1143000"/>
            <a:ext cx="472916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7"/>
          <p:cNvSpPr txBox="1">
            <a:spLocks noChangeArrowheads="1"/>
          </p:cNvSpPr>
          <p:nvPr/>
        </p:nvSpPr>
        <p:spPr bwMode="auto">
          <a:xfrm>
            <a:off x="0" y="1447800"/>
            <a:ext cx="9161463" cy="4032250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omic Sans MS" charset="0"/>
              </a:rPr>
              <a:t>The Feast of Unleavened Bread reminds us of the unleavened bread the Israelites ate when they left Egypt. Jews get rid of "</a:t>
            </a:r>
            <a:r>
              <a:rPr lang="en-US" sz="3200" i="1">
                <a:latin typeface="Comic Sans MS" charset="0"/>
              </a:rPr>
              <a:t>chametz</a:t>
            </a:r>
            <a:r>
              <a:rPr lang="ja-JP" altLang="en-US" sz="3200">
                <a:latin typeface="Comic Sans MS" charset="0"/>
              </a:rPr>
              <a:t>“</a:t>
            </a:r>
            <a:r>
              <a:rPr lang="en-US" altLang="ja-JP" sz="3200">
                <a:latin typeface="Comic Sans MS" charset="0"/>
              </a:rPr>
              <a:t>--any food or drink that contains even a trace of wheat, barley, rye, or oats and wasn't guarded from leavening or fermentation. This includes bread, cake, cookies, cereal, pasta, and most alcoholic beverages.</a:t>
            </a:r>
            <a:endParaRPr lang="en-US" sz="3200">
              <a:latin typeface="Comic Sans M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419600"/>
            <a:ext cx="8229600" cy="1935163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>
                <a:latin typeface="Garamond" charset="0"/>
                <a:cs typeface="Arial" charset="0"/>
              </a:rPr>
              <a:t>After arresting him, he put him in prison, handing him over to be guarded by four squads of four soldiers each.* Herod intended to bring him out for public trial after the Passover.</a:t>
            </a:r>
          </a:p>
        </p:txBody>
      </p:sp>
      <p:pic>
        <p:nvPicPr>
          <p:cNvPr id="20482" name="Picture 6" descr="ANd9GcRe9B8-txSjneYeGwHFhzGIpMmWeZuhguTPtOjKeiFQOOGcYvBV5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457200"/>
            <a:ext cx="5029200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ANd9GcRuZ5YChIGixPTWwfjtoJY2P_sX8IfBd9wcrKq3KQAdIz-iNt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54102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0" y="0"/>
            <a:ext cx="3962400" cy="2971800"/>
          </a:xfrm>
        </p:spPr>
        <p:txBody>
          <a:bodyPr/>
          <a:lstStyle/>
          <a:p>
            <a:pPr marL="0" indent="4763" eaLnBrk="1" hangingPunct="1">
              <a:buFont typeface="Wingdings" charset="0"/>
              <a:buNone/>
              <a:defRPr/>
            </a:pPr>
            <a:r>
              <a:rPr lang="en-US" sz="4000">
                <a:latin typeface="Garamond" charset="0"/>
                <a:cs typeface="Arial" charset="0"/>
              </a:rPr>
              <a:t>So Peter was kept in prison, but the church was earnestly praying to God for him. </a:t>
            </a:r>
          </a:p>
        </p:txBody>
      </p:sp>
      <p:pic>
        <p:nvPicPr>
          <p:cNvPr id="21506" name="Picture 8" descr="MP900178785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24018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10" descr="MP900289916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24320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1" descr="MP900400451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4800600" cy="319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2" descr="MP900289153[1]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2438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9" descr="MP900227506[1]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5438" y="3200400"/>
            <a:ext cx="24685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1550</TotalTime>
  <Words>1018</Words>
  <Application>Microsoft Office PowerPoint</Application>
  <PresentationFormat>On-screen Show (4:3)</PresentationFormat>
  <Paragraphs>61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Calibri</vt:lpstr>
      <vt:lpstr>Century Schoolbook</vt:lpstr>
      <vt:lpstr>Comic Sans MS</vt:lpstr>
      <vt:lpstr>Garamond</vt:lpstr>
      <vt:lpstr>Times New Roman</vt:lpstr>
      <vt:lpstr>Wingdings</vt:lpstr>
      <vt:lpstr>Stream</vt:lpstr>
      <vt:lpstr>ACTS Dig Site 9</vt:lpstr>
      <vt:lpstr>Peter’s Prison Break</vt:lpstr>
      <vt:lpstr>PowerPoint Presentation</vt:lpstr>
      <vt:lpstr>The Escape from Prison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Barnabas and Saul Sent Off</vt:lpstr>
      <vt:lpstr>PowerPoint Presentation</vt:lpstr>
      <vt:lpstr>PowerPoint Presentation</vt:lpstr>
      <vt:lpstr>On Cyprus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 Gulley</dc:creator>
  <cp:lastModifiedBy>Ken Stoll</cp:lastModifiedBy>
  <cp:revision>29</cp:revision>
  <dcterms:created xsi:type="dcterms:W3CDTF">2012-10-13T15:57:54Z</dcterms:created>
  <dcterms:modified xsi:type="dcterms:W3CDTF">2018-10-14T00:45:48Z</dcterms:modified>
</cp:coreProperties>
</file>