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6" r:id="rId2"/>
    <p:sldId id="375" r:id="rId3"/>
    <p:sldId id="304" r:id="rId4"/>
    <p:sldId id="296" r:id="rId5"/>
    <p:sldId id="297" r:id="rId6"/>
    <p:sldId id="298" r:id="rId7"/>
    <p:sldId id="299" r:id="rId8"/>
    <p:sldId id="300" r:id="rId9"/>
    <p:sldId id="317" r:id="rId10"/>
    <p:sldId id="302" r:id="rId11"/>
    <p:sldId id="303" r:id="rId12"/>
    <p:sldId id="316" r:id="rId13"/>
    <p:sldId id="311" r:id="rId14"/>
    <p:sldId id="312" r:id="rId15"/>
    <p:sldId id="313" r:id="rId16"/>
    <p:sldId id="370" r:id="rId17"/>
    <p:sldId id="309" r:id="rId18"/>
    <p:sldId id="314" r:id="rId19"/>
    <p:sldId id="315" r:id="rId20"/>
    <p:sldId id="347" r:id="rId21"/>
    <p:sldId id="378" r:id="rId22"/>
    <p:sldId id="379" r:id="rId23"/>
    <p:sldId id="380" r:id="rId24"/>
    <p:sldId id="367" r:id="rId25"/>
    <p:sldId id="324" r:id="rId26"/>
    <p:sldId id="368" r:id="rId27"/>
    <p:sldId id="376" r:id="rId28"/>
    <p:sldId id="349" r:id="rId29"/>
    <p:sldId id="325" r:id="rId30"/>
    <p:sldId id="381" r:id="rId31"/>
    <p:sldId id="356" r:id="rId32"/>
    <p:sldId id="351" r:id="rId33"/>
    <p:sldId id="350" r:id="rId34"/>
    <p:sldId id="352" r:id="rId35"/>
    <p:sldId id="374" r:id="rId36"/>
    <p:sldId id="369" r:id="rId37"/>
    <p:sldId id="330" r:id="rId38"/>
    <p:sldId id="340" r:id="rId39"/>
    <p:sldId id="382" r:id="rId40"/>
    <p:sldId id="383" r:id="rId41"/>
    <p:sldId id="342" r:id="rId42"/>
    <p:sldId id="343" r:id="rId43"/>
    <p:sldId id="335" r:id="rId44"/>
    <p:sldId id="336" r:id="rId45"/>
    <p:sldId id="337" r:id="rId46"/>
    <p:sldId id="338" r:id="rId47"/>
    <p:sldId id="354" r:id="rId48"/>
    <p:sldId id="33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0" autoAdjust="0"/>
    <p:restoredTop sz="66427" autoAdjust="0"/>
  </p:normalViewPr>
  <p:slideViewPr>
    <p:cSldViewPr>
      <p:cViewPr varScale="1">
        <p:scale>
          <a:sx n="77" d="100"/>
          <a:sy n="77" d="100"/>
        </p:scale>
        <p:origin x="24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65C85ED-5AF4-498F-BE17-C0598BE40FD7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36BF06-C707-458E-9B1E-F65DB3FA0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69D35F-0DB8-4063-A4CC-3A32EEF81AB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17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0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7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3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07159-0966-4F30-81E0-28B75AA1C223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6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56C-8B13-4BE4-AA69-AD88EFEE538A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7B82-DDDA-483D-9E96-6B9A89394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3015-2BAE-4E51-B49B-BA5C1050370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A372-12E4-4272-AB5E-170182D46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8B31-0E3D-46C1-A5E8-398BB6FBE23D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3BA6-B7FD-41E9-860B-3C60DEBE9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3FCD-E038-42FD-983A-F68F17A42CF8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D83C-5FF6-4D06-A1AE-0C6C8CD39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88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9478-BDBE-4968-8734-F592F82BCC41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E8BD-D3AA-446B-9EC2-936B328E0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8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A225-825C-4B26-BE25-2F58B69455A1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ADC5-68F5-4BCA-8F15-DF840267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3A85-AA34-44EC-94F1-A36A6D0B6418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E190-633C-4EE7-8EFF-DF1D3C8BD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3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ACF-308C-4E57-81A2-6C458CA0FD93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AB5E-7E2C-44CD-9EFE-B73C32A06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1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EE6B-DFE0-4545-8588-3E878CCC306D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F982-A6AB-46FB-9B36-5781AE802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7AC2-3829-4EBE-A28D-1A43AB140601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5D4E-B518-47EE-BA4A-C6CBC4BF4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943A-B042-4446-A872-432C1285DCBD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A301-1243-44DF-A6F5-050F6C33D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266F7-8276-4014-9508-85B0D2C3D7F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0EA295-EB1A-47D3-9821-37E72EFA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urnbacktogod.com/wp-content/uploads/2008/11/life-of-jesus-pic-11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wmf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gif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9372600" cy="5791200"/>
          </a:xfrm>
        </p:spPr>
        <p:txBody>
          <a:bodyPr/>
          <a:lstStyle/>
          <a:p>
            <a:r>
              <a:rPr lang="en-US" altLang="en-US" sz="8800" smtClean="0"/>
              <a:t>CQ Lesson #1</a:t>
            </a:r>
            <a:r>
              <a:rPr lang="en-US" altLang="en-US" sz="6600" smtClean="0"/>
              <a:t/>
            </a:r>
            <a:br>
              <a:rPr lang="en-US" altLang="en-US" sz="66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8800" smtClean="0"/>
              <a:t> </a:t>
            </a:r>
            <a:r>
              <a:rPr lang="en-US" altLang="en-US" sz="8000" smtClean="0"/>
              <a:t>Acts 1:1-11 </a:t>
            </a:r>
            <a:br>
              <a:rPr lang="en-US" altLang="en-US" sz="8000" smtClean="0"/>
            </a:br>
            <a:r>
              <a:rPr lang="en-US" altLang="en-US" sz="8000" smtClean="0"/>
              <a:t>2:1-8,12-21,36-47</a:t>
            </a:r>
            <a:endParaRPr lang="en-US" altLang="en-US" sz="8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352800" cy="6583363"/>
          </a:xfrm>
        </p:spPr>
        <p:txBody>
          <a:bodyPr/>
          <a:lstStyle/>
          <a:p>
            <a:r>
              <a:rPr lang="en-US" altLang="en-US" b="1" smtClean="0"/>
              <a:t>He appeared to them </a:t>
            </a:r>
            <a:br>
              <a:rPr lang="en-US" altLang="en-US" b="1" smtClean="0"/>
            </a:br>
            <a:r>
              <a:rPr lang="en-US" altLang="en-US" b="1" smtClean="0"/>
              <a:t>over a period </a:t>
            </a:r>
            <a:br>
              <a:rPr lang="en-US" altLang="en-US" b="1" smtClean="0"/>
            </a:br>
            <a:r>
              <a:rPr lang="en-US" altLang="en-US" b="1" smtClean="0"/>
              <a:t>of          days </a:t>
            </a:r>
            <a:br>
              <a:rPr lang="en-US" altLang="en-US" b="1" smtClean="0"/>
            </a:br>
            <a:r>
              <a:rPr lang="en-US" altLang="en-US" b="1" smtClean="0"/>
              <a:t>and spoke about </a:t>
            </a:r>
            <a:br>
              <a:rPr lang="en-US" altLang="en-US" b="1" smtClean="0"/>
            </a:br>
            <a:r>
              <a:rPr lang="en-US" altLang="en-US" b="1" smtClean="0"/>
              <a:t>the kingdom </a:t>
            </a:r>
            <a:br>
              <a:rPr lang="en-US" altLang="en-US" b="1" smtClean="0"/>
            </a:br>
            <a:r>
              <a:rPr lang="en-US" altLang="en-US" b="1" smtClean="0"/>
              <a:t>of God.</a:t>
            </a:r>
          </a:p>
        </p:txBody>
      </p:sp>
      <p:pic>
        <p:nvPicPr>
          <p:cNvPr id="12291" name="Picture 5" descr="MC900057844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1751013"/>
            <a:ext cx="55499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25146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ife of Jesus Pic 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0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686800" cy="1630363"/>
          </a:xfrm>
        </p:spPr>
        <p:txBody>
          <a:bodyPr/>
          <a:lstStyle/>
          <a:p>
            <a:r>
              <a:rPr lang="en-US" altLang="en-US" sz="4000" smtClean="0"/>
              <a:t>On one occasion, while he was eating with them, he gave them this command: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-304800" y="4495800"/>
            <a:ext cx="9448800" cy="1981200"/>
          </a:xfrm>
          <a:prstGeom prst="wedgeEllipseCallout">
            <a:avLst>
              <a:gd name="adj1" fmla="val 26310"/>
              <a:gd name="adj2" fmla="val -1396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Do not leave Jerusalem, but wait for the gift my Father promised, which you have heard me speak about.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C900194118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648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410200" y="609600"/>
            <a:ext cx="3581400" cy="5334000"/>
          </a:xfrm>
          <a:prstGeom prst="wedgeRoundRectCallout">
            <a:avLst>
              <a:gd name="adj1" fmla="val -90994"/>
              <a:gd name="adj2" fmla="val -1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For John baptized with water,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but in a few days you will be baptized with the Holy Spirit.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</p:spPr>
        <p:txBody>
          <a:bodyPr/>
          <a:lstStyle/>
          <a:p>
            <a:r>
              <a:rPr lang="en-US" altLang="en-US" sz="3600" smtClean="0"/>
              <a:t>Then they gathered around him and asked him, </a:t>
            </a:r>
          </a:p>
        </p:txBody>
      </p:sp>
      <p:pic>
        <p:nvPicPr>
          <p:cNvPr id="15363" name="Picture 6" descr="MC900057776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667000" y="990600"/>
            <a:ext cx="6477000" cy="1676400"/>
          </a:xfrm>
          <a:prstGeom prst="wedgeRoundRectCallout">
            <a:avLst>
              <a:gd name="adj1" fmla="val -12217"/>
              <a:gd name="adj2" fmla="val 9885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Lord, are you at this time going to restore the kingdom to Israel?</a:t>
            </a:r>
          </a:p>
        </p:txBody>
      </p:sp>
      <p:pic>
        <p:nvPicPr>
          <p:cNvPr id="15365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4336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10063" cy="792162"/>
          </a:xfrm>
        </p:spPr>
        <p:txBody>
          <a:bodyPr/>
          <a:lstStyle/>
          <a:p>
            <a:r>
              <a:rPr lang="en-US" altLang="en-US" sz="4800" smtClean="0"/>
              <a:t>He said to them: </a:t>
            </a:r>
          </a:p>
        </p:txBody>
      </p:sp>
      <p:pic>
        <p:nvPicPr>
          <p:cNvPr id="16387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919538"/>
            <a:ext cx="2173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23913" y="1000125"/>
            <a:ext cx="7848600" cy="2200275"/>
          </a:xfrm>
          <a:prstGeom prst="wedgeRoundRectCallout">
            <a:avLst>
              <a:gd name="adj1" fmla="val 34630"/>
              <a:gd name="adj2" fmla="val 12330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/>
              <a:t>It is not for you to know the times or dates the Father has set by his own authority.</a:t>
            </a:r>
          </a:p>
        </p:txBody>
      </p:sp>
      <p:pic>
        <p:nvPicPr>
          <p:cNvPr id="5" name="Picture 5" descr="j03501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471863"/>
            <a:ext cx="324326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850" y="1752600"/>
            <a:ext cx="2173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-76200" y="685800"/>
            <a:ext cx="6858000" cy="4572000"/>
          </a:xfrm>
          <a:prstGeom prst="wedgeRoundRectCallout">
            <a:avLst>
              <a:gd name="adj1" fmla="val 64988"/>
              <a:gd name="adj2" fmla="val -2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Acts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1:8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you will receive power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Holy Spirit comes on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3962400"/>
            <a:ext cx="2173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 descr="Related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0" name="Picture 12" descr="https://upload.wikimedia.org/wikipedia/commons/thumb/8/84/First_century_palestine-es.svg/256px-First_century_palestine-es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209550"/>
            <a:ext cx="427513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267200" y="200025"/>
            <a:ext cx="4597400" cy="3778250"/>
          </a:xfrm>
          <a:prstGeom prst="wedgeRoundRectCallout">
            <a:avLst>
              <a:gd name="adj1" fmla="val 23502"/>
              <a:gd name="adj2" fmla="val 64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…and you will be my witnesses in *Jerusalem, and in all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*Judea and *Samaria, and to the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*ends of the earth.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1:8 </a:t>
            </a:r>
          </a:p>
        </p:txBody>
      </p:sp>
      <p:sp>
        <p:nvSpPr>
          <p:cNvPr id="5" name="Oval 4"/>
          <p:cNvSpPr/>
          <p:nvPr/>
        </p:nvSpPr>
        <p:spPr>
          <a:xfrm>
            <a:off x="2647950" y="4822825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1550" y="3170238"/>
            <a:ext cx="36576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160338"/>
            <a:ext cx="9144000" cy="6697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4850" y="1782763"/>
            <a:ext cx="5029200" cy="472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847531"/>
            <a:ext cx="9144000" cy="3048000"/>
          </a:xfrm>
        </p:spPr>
        <p:txBody>
          <a:bodyPr/>
          <a:lstStyle/>
          <a:p>
            <a:r>
              <a:rPr lang="en-US" altLang="en-US" dirty="0" smtClean="0"/>
              <a:t>After he said this, </a:t>
            </a:r>
            <a:br>
              <a:rPr lang="en-US" altLang="en-US" dirty="0" smtClean="0"/>
            </a:br>
            <a:r>
              <a:rPr lang="en-US" altLang="en-US" sz="4000" dirty="0" smtClean="0"/>
              <a:t>*he was taken up before their very eyes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and a cloud hid him from their sight</a:t>
            </a:r>
            <a:r>
              <a:rPr lang="en-US" altLang="en-US" dirty="0"/>
              <a:t>.</a:t>
            </a:r>
            <a:endParaRPr lang="en-US" altLang="en-US" dirty="0" smtClean="0"/>
          </a:p>
        </p:txBody>
      </p:sp>
      <p:pic>
        <p:nvPicPr>
          <p:cNvPr id="4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1944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User\Local Settings\Temporary Internet Files\Content.IE5\Q9TOSCT0\MC900071151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18"/>
          <a:stretch>
            <a:fillRect/>
          </a:stretch>
        </p:blipFill>
        <p:spPr bwMode="auto">
          <a:xfrm flipH="1">
            <a:off x="5181600" y="-1981200"/>
            <a:ext cx="4559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MC900057776[1]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 flipH="1">
            <a:off x="76200" y="3048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9167 -0.5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4191000"/>
            <a:ext cx="8686800" cy="2514600"/>
          </a:xfrm>
        </p:spPr>
        <p:txBody>
          <a:bodyPr/>
          <a:lstStyle/>
          <a:p>
            <a:r>
              <a:rPr lang="en-US" altLang="en-US" sz="4000" dirty="0" smtClean="0"/>
              <a:t>They were looking intently up into the sky as he was going, when suddenly* two men dressed in white </a:t>
            </a:r>
            <a:br>
              <a:rPr lang="en-US" altLang="en-US" sz="4000" dirty="0" smtClean="0"/>
            </a:br>
            <a:r>
              <a:rPr lang="en-US" altLang="en-US" sz="4000" dirty="0" smtClean="0"/>
              <a:t>stood beside them. </a:t>
            </a:r>
          </a:p>
        </p:txBody>
      </p:sp>
      <p:pic>
        <p:nvPicPr>
          <p:cNvPr id="3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1905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1905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900057776[1]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 flipH="1">
            <a:off x="76200" y="3048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5382" y="5181030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40809" y="4267200"/>
            <a:ext cx="2286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3429000" y="-25021"/>
            <a:ext cx="2362200" cy="1249363"/>
          </a:xfrm>
        </p:spPr>
        <p:txBody>
          <a:bodyPr/>
          <a:lstStyle/>
          <a:p>
            <a:r>
              <a:rPr lang="en-US" altLang="en-US" dirty="0" smtClean="0"/>
              <a:t>they said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52400" y="0"/>
            <a:ext cx="3352800" cy="1066800"/>
          </a:xfrm>
          <a:prstGeom prst="wedgeRectCallout">
            <a:avLst>
              <a:gd name="adj1" fmla="val -30551"/>
              <a:gd name="adj2" fmla="val 47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Men of Galilee,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0" y="990599"/>
            <a:ext cx="9144000" cy="2514599"/>
          </a:xfrm>
          <a:prstGeom prst="wedgeRectCallout">
            <a:avLst>
              <a:gd name="adj1" fmla="val -24380"/>
              <a:gd name="adj2" fmla="val 79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Why do you stand here looking into the sky? </a:t>
            </a:r>
          </a:p>
          <a:p>
            <a:pPr algn="ctr" eaLnBrk="1" hangingPunct="1">
              <a:defRPr/>
            </a:pPr>
            <a:r>
              <a:rPr lang="en-US" sz="3200" dirty="0"/>
              <a:t>This same Jesus, who has been taken from you into heaven, will come back in the same way</a:t>
            </a:r>
          </a:p>
          <a:p>
            <a:pPr algn="ctr" eaLnBrk="1" hangingPunct="1">
              <a:defRPr/>
            </a:pPr>
            <a:r>
              <a:rPr lang="en-US" sz="3200" dirty="0"/>
              <a:t> you have seen him go into heaven.</a:t>
            </a:r>
          </a:p>
        </p:txBody>
      </p:sp>
      <p:pic>
        <p:nvPicPr>
          <p:cNvPr id="8" name="Picture 6" descr="MC900057776[1]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>
            <a:off x="3886200" y="3505199"/>
            <a:ext cx="5181600" cy="33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/>
              <a:t>Acts 5:32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We are witnesses of these things, and so is the Holy Spirit,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whom God has given to those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who obey Him.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/>
              <a:t>Acts 5:32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8800" smtClean="0"/>
              <a:t>ACTS 2</a:t>
            </a:r>
            <a:br>
              <a:rPr lang="en-US" altLang="en-US" sz="8800" smtClean="0"/>
            </a:br>
            <a:r>
              <a:rPr lang="en-US" altLang="en-US" sz="8800" smtClean="0"/>
              <a:t>1-8,12-21,36-47 </a:t>
            </a:r>
            <a:br>
              <a:rPr lang="en-US" altLang="en-US" sz="8800" smtClean="0"/>
            </a:br>
            <a:endParaRPr lang="en-US" altLang="en-US" sz="8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30237" y="3370"/>
            <a:ext cx="8382000" cy="17065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When the day of Pentecost came, </a:t>
            </a:r>
            <a:br>
              <a:rPr lang="en-US" altLang="en-US" sz="4000" dirty="0" smtClean="0"/>
            </a:br>
            <a:r>
              <a:rPr lang="en-US" altLang="en-US" sz="4000" dirty="0" smtClean="0"/>
              <a:t>they were all together in one place. 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042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76200" y="70871"/>
            <a:ext cx="9220200" cy="240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dirty="0" smtClean="0"/>
              <a:t>Suddenly a sound like the blowing of a violent wind came from heaven and filled the whole house where they were sitting. </a:t>
            </a:r>
          </a:p>
        </p:txBody>
      </p:sp>
    </p:spTree>
    <p:extLst>
      <p:ext uri="{BB962C8B-B14F-4D97-AF65-F5344CB8AC3E}">
        <p14:creationId xmlns:p14="http://schemas.microsoft.com/office/powerpoint/2010/main" val="1811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7992" y="856397"/>
            <a:ext cx="3429000" cy="6202362"/>
          </a:xfrm>
        </p:spPr>
        <p:txBody>
          <a:bodyPr/>
          <a:lstStyle/>
          <a:p>
            <a:r>
              <a:rPr lang="en-US" altLang="en-US" sz="4000" dirty="0" smtClean="0"/>
              <a:t> They saw what seemed to be tongues of fire that separated and came to rest on each of them. 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pic>
        <p:nvPicPr>
          <p:cNvPr id="8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09" y="3441949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899" y="3715215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406" y="3380206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5476307" y="574873"/>
            <a:ext cx="3545074" cy="4983163"/>
          </a:xfrm>
        </p:spPr>
        <p:txBody>
          <a:bodyPr/>
          <a:lstStyle/>
          <a:p>
            <a:r>
              <a:rPr lang="en-US" altLang="en-US" sz="4000" dirty="0" smtClean="0"/>
              <a:t>All of them were filled with the Holy Spirit and began to speak in other tongues as the Spirit enabled them</a:t>
            </a:r>
            <a:r>
              <a:rPr lang="en-US" altLang="en-US" sz="4000" dirty="0"/>
              <a:t>.</a:t>
            </a:r>
            <a:endParaRPr lang="en-US" altLang="en-US" sz="4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09" y="3441949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899" y="3715215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406" y="3380206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22209" y="362499"/>
            <a:ext cx="2743200" cy="1371600"/>
          </a:xfrm>
          <a:prstGeom prst="wedgeRoundRectCallout">
            <a:avLst>
              <a:gd name="adj1" fmla="val -7997"/>
              <a:gd name="adj2" fmla="val 116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074973" y="1504273"/>
            <a:ext cx="2362200" cy="1295400"/>
          </a:xfrm>
          <a:prstGeom prst="wedgeRoundRectCallout">
            <a:avLst>
              <a:gd name="adj1" fmla="val -20833"/>
              <a:gd name="adj2" fmla="val 80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4" name="Picture 4" descr="F:\download\14_moder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09" y="591099"/>
            <a:ext cx="2454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 descr="F:\download\cop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73" y="1732873"/>
            <a:ext cx="1981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F:\download\cop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73" y="2113873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F:\download\14_moder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09" y="1048299"/>
            <a:ext cx="182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9144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600" dirty="0">
                <a:latin typeface="+mj-lt"/>
                <a:ea typeface="+mj-ea"/>
                <a:cs typeface="+mj-cs"/>
              </a:rPr>
              <a:t> Now there were staying in Jerusalem </a:t>
            </a:r>
          </a:p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God-fearing Jews from every nation under heaven. 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8675" name="AutoShape 5" descr="Image result for first century jews"/>
          <p:cNvSpPr>
            <a:spLocks noChangeAspect="1" noChangeArrowheads="1"/>
          </p:cNvSpPr>
          <p:nvPr/>
        </p:nvSpPr>
        <p:spPr bwMode="auto">
          <a:xfrm>
            <a:off x="22098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6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33338"/>
            <a:ext cx="533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33338"/>
            <a:ext cx="533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429000" y="1038225"/>
            <a:ext cx="2743200" cy="1371600"/>
          </a:xfrm>
          <a:prstGeom prst="wedgeRoundRectCallout">
            <a:avLst>
              <a:gd name="adj1" fmla="val -7997"/>
              <a:gd name="adj2" fmla="val 116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762000"/>
            <a:ext cx="2362200" cy="1295400"/>
          </a:xfrm>
          <a:prstGeom prst="wedgeRoundRectCallout">
            <a:avLst>
              <a:gd name="adj1" fmla="val -15055"/>
              <a:gd name="adj2" fmla="val 113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1" name="Picture 4" descr="F:\download\14_moder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1104900"/>
            <a:ext cx="2454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:\download\cop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981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F:\download\cop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F:\download\14_moder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1692275"/>
            <a:ext cx="182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88913" y="33338"/>
            <a:ext cx="3556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When they heard this sound, a crowd came together in bewilderment, because each one heard their own language being spoken.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-31750"/>
            <a:ext cx="6096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1069" y="228600"/>
            <a:ext cx="2819400" cy="2433637"/>
          </a:xfrm>
        </p:spPr>
        <p:txBody>
          <a:bodyPr/>
          <a:lstStyle/>
          <a:p>
            <a:pPr algn="l"/>
            <a:r>
              <a:rPr lang="en-US" altLang="en-US" dirty="0" smtClean="0"/>
              <a:t>Utterly amazed, </a:t>
            </a:r>
            <a:br>
              <a:rPr lang="en-US" altLang="en-US" dirty="0" smtClean="0"/>
            </a:br>
            <a:r>
              <a:rPr lang="en-US" altLang="en-US" dirty="0" smtClean="0"/>
              <a:t>they asked: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669589" y="228600"/>
            <a:ext cx="4953000" cy="1763712"/>
          </a:xfrm>
          <a:prstGeom prst="wedgeRectCallout">
            <a:avLst>
              <a:gd name="adj1" fmla="val 4487"/>
              <a:gd name="adj2" fmla="val 772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Aren’t all these who are speaking Galileans?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0" y="5338763"/>
            <a:ext cx="9144000" cy="1519237"/>
          </a:xfrm>
          <a:prstGeom prst="wedgeRectCallout">
            <a:avLst>
              <a:gd name="adj1" fmla="val 16154"/>
              <a:gd name="adj2" fmla="val -11834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Then how is it that each of us hears them in our native language?</a:t>
            </a:r>
          </a:p>
        </p:txBody>
      </p:sp>
      <p:sp>
        <p:nvSpPr>
          <p:cNvPr id="30725" name="AutoShape 2" descr="Image result for jews praying clip art"/>
          <p:cNvSpPr>
            <a:spLocks noChangeAspect="1" noChangeArrowheads="1"/>
          </p:cNvSpPr>
          <p:nvPr/>
        </p:nvSpPr>
        <p:spPr bwMode="auto">
          <a:xfrm>
            <a:off x="896938" y="3433763"/>
            <a:ext cx="12906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-31750"/>
            <a:ext cx="6096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34742" y="2219396"/>
            <a:ext cx="4451350" cy="143820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US" sz="3600" dirty="0" smtClean="0"/>
              <a:t>Some, however, made </a:t>
            </a:r>
            <a:br>
              <a:rPr lang="en-US" altLang="en-US" sz="3600" dirty="0" smtClean="0"/>
            </a:br>
            <a:r>
              <a:rPr lang="en-US" altLang="en-US" sz="3600" dirty="0" smtClean="0"/>
              <a:t>fun of them and said,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034742" y="1381196"/>
            <a:ext cx="5495925" cy="838200"/>
          </a:xfrm>
          <a:prstGeom prst="wedgeRectCallout">
            <a:avLst>
              <a:gd name="adj1" fmla="val 75229"/>
              <a:gd name="adj2" fmla="val 1789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What does this mean?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743200" y="5334000"/>
            <a:ext cx="6207125" cy="1295400"/>
          </a:xfrm>
          <a:prstGeom prst="wedgeRectCallout">
            <a:avLst>
              <a:gd name="adj1" fmla="val 40345"/>
              <a:gd name="adj2" fmla="val -1191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/>
              <a:t>They have had too much wine!</a:t>
            </a:r>
          </a:p>
        </p:txBody>
      </p:sp>
      <p:sp>
        <p:nvSpPr>
          <p:cNvPr id="31749" name="Title 1"/>
          <p:cNvSpPr txBox="1">
            <a:spLocks/>
          </p:cNvSpPr>
          <p:nvPr/>
        </p:nvSpPr>
        <p:spPr bwMode="auto">
          <a:xfrm>
            <a:off x="0" y="-31750"/>
            <a:ext cx="9144000" cy="88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Amazed and perplexed, they asked one another,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228600" y="223838"/>
            <a:ext cx="6629400" cy="5338762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b="1" dirty="0" smtClean="0"/>
              <a:t>Peter Addresses the Crowd</a:t>
            </a:r>
            <a:br>
              <a:rPr lang="en-US" altLang="en-US" b="1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Then Peter stood up </a:t>
            </a:r>
            <a:br>
              <a:rPr lang="en-US" altLang="en-US" dirty="0" smtClean="0"/>
            </a:br>
            <a:r>
              <a:rPr lang="en-US" altLang="en-US" dirty="0" smtClean="0"/>
              <a:t>with the Eleven, </a:t>
            </a:r>
            <a:br>
              <a:rPr lang="en-US" altLang="en-US" dirty="0" smtClean="0"/>
            </a:br>
            <a:r>
              <a:rPr lang="en-US" altLang="en-US" dirty="0" smtClean="0"/>
              <a:t>raised his voice </a:t>
            </a:r>
            <a:br>
              <a:rPr lang="en-US" altLang="en-US" dirty="0" smtClean="0"/>
            </a:br>
            <a:r>
              <a:rPr lang="en-US" altLang="en-US" dirty="0" smtClean="0"/>
              <a:t>and addressed </a:t>
            </a:r>
            <a:br>
              <a:rPr lang="en-US" altLang="en-US" dirty="0" smtClean="0"/>
            </a:br>
            <a:r>
              <a:rPr lang="en-US" altLang="en-US" dirty="0" smtClean="0"/>
              <a:t>the crowd: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530" y="1752600"/>
            <a:ext cx="2479339" cy="3664697"/>
          </a:xfrm>
          <a:prstGeom prst="rect">
            <a:avLst/>
          </a:prstGeom>
        </p:spPr>
      </p:pic>
      <p:pic>
        <p:nvPicPr>
          <p:cNvPr id="32770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6459942" y="4343400"/>
            <a:ext cx="22507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8800" smtClean="0"/>
              <a:t>Acts 1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8800" smtClean="0"/>
              <a:t>Jesus Taken Up into Heaven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88" y="990600"/>
            <a:ext cx="2479339" cy="3664697"/>
          </a:xfrm>
          <a:prstGeom prst="rect">
            <a:avLst/>
          </a:prstGeom>
        </p:spPr>
      </p:pic>
      <p:pic>
        <p:nvPicPr>
          <p:cNvPr id="32770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381000" y="3581400"/>
            <a:ext cx="22507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124200" y="228600"/>
            <a:ext cx="6019800" cy="6477000"/>
          </a:xfrm>
          <a:prstGeom prst="wedgeRoundRectCallout">
            <a:avLst>
              <a:gd name="adj1" fmla="val -56790"/>
              <a:gd name="adj2" fmla="val -2726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 Jews and all of you who live in Jerusalem,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explain this to you; listen carefully to what I say.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people are not drunk, as you suppose.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only 9:00 in the morning! 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mtClean="0"/>
              <a:t>“No, this is what was spoken by the prophet Joel: </a:t>
            </a:r>
            <a:br>
              <a:rPr lang="en-US" smtClean="0"/>
            </a:br>
            <a:endParaRPr lang="en-US" dirty="0"/>
          </a:p>
        </p:txBody>
      </p:sp>
      <p:pic>
        <p:nvPicPr>
          <p:cNvPr id="33795" name="Picture 2" descr="C:\Documents and Settings\User\Local Settings\Temporary Internet Files\Content.IE5\YT226NFI\MP900444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97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Joyce\AppData\Local\Microsoft\Windows\Temporary Internet Files\Content.IE5\15YOI4FX\MC910216397[1]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5" t="25714" r="13855" b="17403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3124200"/>
          </a:xfrm>
        </p:spPr>
        <p:txBody>
          <a:bodyPr/>
          <a:lstStyle/>
          <a:p>
            <a: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the last days, God says,</a:t>
            </a:r>
            <a:b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I will pour out my Spirit on all people. </a:t>
            </a:r>
            <a:b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sons and daughters will prophesy, your young men will see visions, </a:t>
            </a:r>
            <a:b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old men will dream dreams.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7620000" cy="3657600"/>
          </a:xfrm>
        </p:spPr>
        <p:txBody>
          <a:bodyPr/>
          <a:lstStyle/>
          <a:p>
            <a:r>
              <a:rPr lang="en-US" altLang="en-US" b="1" dirty="0" smtClean="0"/>
              <a:t>I will show wonders </a:t>
            </a:r>
            <a:br>
              <a:rPr lang="en-US" altLang="en-US" b="1" dirty="0" smtClean="0"/>
            </a:br>
            <a:r>
              <a:rPr lang="en-US" altLang="en-US" b="1" dirty="0" smtClean="0"/>
              <a:t>in the heavens above</a:t>
            </a:r>
            <a:br>
              <a:rPr lang="en-US" altLang="en-US" b="1" dirty="0" smtClean="0"/>
            </a:br>
            <a:r>
              <a:rPr lang="en-US" altLang="en-US" b="1" dirty="0" smtClean="0"/>
              <a:t>    and signs on the earth below, </a:t>
            </a:r>
            <a:br>
              <a:rPr lang="en-US" altLang="en-US" b="1" dirty="0" smtClean="0"/>
            </a:br>
            <a:r>
              <a:rPr lang="en-US" altLang="en-US" b="1" dirty="0" smtClean="0"/>
              <a:t>    blood and fire and </a:t>
            </a:r>
            <a:br>
              <a:rPr lang="en-US" altLang="en-US" b="1" dirty="0" smtClean="0"/>
            </a:br>
            <a:r>
              <a:rPr lang="en-US" altLang="en-US" b="1" dirty="0" smtClean="0"/>
              <a:t>billows of smoke.</a:t>
            </a:r>
          </a:p>
        </p:txBody>
      </p:sp>
      <p:pic>
        <p:nvPicPr>
          <p:cNvPr id="35843" name="Picture 19" descr="moses_kneel_praising_God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275" y="3333750"/>
            <a:ext cx="2663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1" descr="moses_pointing_towards_egypt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873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Even on my servants, both men and women, </a:t>
            </a:r>
          </a:p>
          <a:p>
            <a:pPr algn="ctr"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I </a:t>
            </a:r>
            <a:r>
              <a:rPr lang="en-US" sz="4400" b="1" dirty="0">
                <a:latin typeface="+mj-lt"/>
                <a:ea typeface="+mj-ea"/>
                <a:cs typeface="+mj-cs"/>
              </a:rPr>
              <a:t>will pour out my Spirit in those days,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    and they will prophesy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.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User\Local Settings\Temporary Internet Files\Content.IE5\O9H3K6YW\MC9004355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:\Documents and Settings\User\Local Settings\Temporary Internet Files\Content.IE5\L5EFQJK5\MM90028326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954881"/>
            <a:ext cx="96012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47365" y="2626519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 the </a:t>
            </a: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moon to blood 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 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2971800" y="1295400"/>
            <a:ext cx="3886200" cy="1096963"/>
          </a:xfrm>
        </p:spPr>
        <p:txBody>
          <a:bodyPr/>
          <a:lstStyle/>
          <a:p>
            <a:r>
              <a:rPr lang="en-US" altLang="en-US" sz="5400" b="1" dirty="0" smtClean="0"/>
              <a:t>The sun will be turned to darkness*</a:t>
            </a:r>
          </a:p>
        </p:txBody>
      </p:sp>
      <p:sp>
        <p:nvSpPr>
          <p:cNvPr id="10" name="Moon 9"/>
          <p:cNvSpPr/>
          <p:nvPr/>
        </p:nvSpPr>
        <p:spPr>
          <a:xfrm rot="19721140">
            <a:off x="1871663" y="360363"/>
            <a:ext cx="1301750" cy="1701800"/>
          </a:xfrm>
          <a:prstGeom prst="moon">
            <a:avLst>
              <a:gd name="adj" fmla="val 528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795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Documents and Settings\Owner\Local Settings\Temporary Internet Files\Content.IE5\3GMCPYNY\MC9102170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…before the coming of the great and glorious day of the Lord.</a:t>
            </a:r>
          </a:p>
        </p:txBody>
      </p:sp>
      <p:pic>
        <p:nvPicPr>
          <p:cNvPr id="37892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373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A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0"/>
            <a:ext cx="518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And everyone who </a:t>
            </a:r>
            <a:r>
              <a:rPr lang="en-US" sz="5400" dirty="0" smtClean="0">
                <a:latin typeface="Perpetua" panose="02020502060401020303" pitchFamily="18" charset="0"/>
                <a:ea typeface="+mj-ea"/>
                <a:cs typeface="+mj-cs"/>
              </a:rPr>
              <a:t>calls on </a:t>
            </a: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the </a:t>
            </a:r>
            <a:endParaRPr lang="en-US" sz="5400" dirty="0" smtClean="0">
              <a:latin typeface="Perpetua" panose="02020502060401020303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5400" dirty="0" smtClean="0">
                <a:latin typeface="Perpetua" panose="02020502060401020303" pitchFamily="18" charset="0"/>
                <a:ea typeface="+mj-ea"/>
                <a:cs typeface="+mj-cs"/>
              </a:rPr>
              <a:t>name </a:t>
            </a: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of the Lord</a:t>
            </a:r>
          </a:p>
          <a:p>
            <a:pPr algn="ctr">
              <a:defRPr/>
            </a:pP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 will be saved</a:t>
            </a:r>
            <a:r>
              <a:rPr lang="en-US" sz="5400" dirty="0" smtClean="0">
                <a:latin typeface="Perpetua" panose="02020502060401020303" pitchFamily="18" charset="0"/>
                <a:ea typeface="+mj-ea"/>
                <a:cs typeface="+mj-cs"/>
              </a:rPr>
              <a:t>.</a:t>
            </a:r>
          </a:p>
          <a:p>
            <a:pPr algn="ctr">
              <a:defRPr/>
            </a:pPr>
            <a:r>
              <a:rPr lang="en-US" dirty="0" smtClean="0">
                <a:latin typeface="Perpetua" panose="02020502060401020303" pitchFamily="18" charset="0"/>
                <a:ea typeface="+mj-ea"/>
                <a:cs typeface="+mj-cs"/>
              </a:rPr>
              <a:t>Acts 2:21</a:t>
            </a:r>
            <a:endParaRPr lang="en-US" dirty="0">
              <a:latin typeface="Perpetua" panose="02020502060401020303" pitchFamily="18" charset="0"/>
              <a:ea typeface="+mj-ea"/>
              <a:cs typeface="+mj-cs"/>
            </a:endParaRPr>
          </a:p>
        </p:txBody>
      </p:sp>
      <p:pic>
        <p:nvPicPr>
          <p:cNvPr id="38915" name="Picture 4" descr="H:\My Pictures\wedding&amp;honeymoon\Picture 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8115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6583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“Therefore let all Israel be assured of this: 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God has made this Jesus, whom you crucified, </a:t>
            </a:r>
            <a:br>
              <a:rPr lang="en-US" altLang="en-US" sz="4000" dirty="0" smtClean="0"/>
            </a:br>
            <a:r>
              <a:rPr lang="en-US" altLang="en-US" sz="4000" dirty="0" smtClean="0"/>
              <a:t>both Lord and Messiah.” 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pic>
        <p:nvPicPr>
          <p:cNvPr id="40963" name="Picture 3" descr="MC900097119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8956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412" y="-38099"/>
            <a:ext cx="9121588" cy="1866899"/>
          </a:xfrm>
        </p:spPr>
        <p:txBody>
          <a:bodyPr/>
          <a:lstStyle/>
          <a:p>
            <a:r>
              <a:rPr lang="en-US" altLang="en-US" sz="4000" b="1" dirty="0" smtClean="0"/>
              <a:t>When the people heard this,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they were cut to the heart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and said to Peter and the other apostles, </a:t>
            </a:r>
          </a:p>
        </p:txBody>
      </p:sp>
      <p:pic>
        <p:nvPicPr>
          <p:cNvPr id="7" name="Picture 6" descr="Maurycy Gottlieb - Jews Praying in the Synagogue on Yom Kippu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669" y="2895600"/>
            <a:ext cx="5504919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28600" y="2067880"/>
            <a:ext cx="7472083" cy="1100995"/>
          </a:xfrm>
          <a:prstGeom prst="wedgeRectCallout">
            <a:avLst>
              <a:gd name="adj1" fmla="val 30037"/>
              <a:gd name="adj2" fmla="val 1227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 dirty="0" smtClean="0">
                <a:solidFill>
                  <a:schemeClr val="tx1"/>
                </a:solidFill>
              </a:rPr>
              <a:t>Brothers, what shall we do?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6581" y="3118"/>
            <a:ext cx="3406588" cy="1104899"/>
          </a:xfrm>
        </p:spPr>
        <p:txBody>
          <a:bodyPr/>
          <a:lstStyle/>
          <a:p>
            <a:r>
              <a:rPr lang="en-US" altLang="en-US" dirty="0" smtClean="0"/>
              <a:t>Peter replied</a:t>
            </a:r>
            <a:endParaRPr lang="en-US" alt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52" y="3939915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506506" y="5592725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865701" y="996146"/>
            <a:ext cx="7189694" cy="3098171"/>
          </a:xfrm>
          <a:prstGeom prst="wedgeRectCallout">
            <a:avLst>
              <a:gd name="adj1" fmla="val -47475"/>
              <a:gd name="adj2" fmla="val 579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</a:rPr>
              <a:t>Repent and be baptized, </a:t>
            </a:r>
          </a:p>
          <a:p>
            <a:pPr algn="ctr"/>
            <a:r>
              <a:rPr lang="en-US" altLang="en-US" sz="4400" dirty="0" smtClean="0">
                <a:solidFill>
                  <a:schemeClr val="tx1"/>
                </a:solidFill>
              </a:rPr>
              <a:t>every one of you,</a:t>
            </a:r>
          </a:p>
          <a:p>
            <a:pPr algn="ctr"/>
            <a:r>
              <a:rPr lang="en-US" altLang="en-US" sz="4400" dirty="0" smtClean="0">
                <a:solidFill>
                  <a:schemeClr val="tx1"/>
                </a:solidFill>
              </a:rPr>
              <a:t> in the name of Jesus Christ </a:t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for the forgiveness of your sins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95600" y="4724400"/>
            <a:ext cx="6172200" cy="1905000"/>
          </a:xfrm>
          <a:prstGeom prst="wedgeRectCallout">
            <a:avLst>
              <a:gd name="adj1" fmla="val -63830"/>
              <a:gd name="adj2" fmla="val -5208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</a:rPr>
              <a:t>And you will receive the gift of the Holy Spirit.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mtClean="0"/>
              <a:t>In my former book, Theophilus,… </a:t>
            </a:r>
            <a:br>
              <a:rPr lang="en-US" smtClean="0"/>
            </a:br>
            <a:endParaRPr lang="en-US" dirty="0"/>
          </a:p>
        </p:txBody>
      </p:sp>
      <p:pic>
        <p:nvPicPr>
          <p:cNvPr id="6147" name="Picture 2" descr="C:\Documents and Settings\User\Local Settings\Temporary Internet Files\Content.IE5\YT226NFI\MP900444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7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0"/>
          <p:cNvSpPr txBox="1">
            <a:spLocks noChangeArrowheads="1"/>
          </p:cNvSpPr>
          <p:nvPr/>
        </p:nvSpPr>
        <p:spPr bwMode="auto">
          <a:xfrm rot="-482030">
            <a:off x="17463" y="5019675"/>
            <a:ext cx="64452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The Gospel According to Luke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rycy Gottlieb - Jews Praying in the Synagogue on Yom Kippu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669" y="2895600"/>
            <a:ext cx="5504919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0" y="1"/>
            <a:ext cx="9121588" cy="2315146"/>
          </a:xfrm>
          <a:prstGeom prst="wedgeRectCallout">
            <a:avLst>
              <a:gd name="adj1" fmla="val -26027"/>
              <a:gd name="adj2" fmla="val 1253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The promise is for you and your children and for all who are far off —for all whom the Lord our God will call.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altLang="en-US" sz="5400" dirty="0" smtClean="0"/>
              <a:t>With many other words </a:t>
            </a:r>
            <a:br>
              <a:rPr lang="en-US" altLang="en-US" sz="5400" dirty="0" smtClean="0"/>
            </a:br>
            <a:r>
              <a:rPr lang="en-US" altLang="en-US" sz="5400" dirty="0" smtClean="0"/>
              <a:t>he warned them; </a:t>
            </a:r>
            <a:br>
              <a:rPr lang="en-US" altLang="en-US" sz="5400" dirty="0" smtClean="0"/>
            </a:br>
            <a:r>
              <a:rPr lang="en-US" altLang="en-US" sz="5400" dirty="0" smtClean="0"/>
              <a:t>and he pleaded with them, 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048000" y="3276600"/>
            <a:ext cx="5638800" cy="2514599"/>
          </a:xfrm>
          <a:prstGeom prst="wedgeRectCallout">
            <a:avLst>
              <a:gd name="adj1" fmla="val -63618"/>
              <a:gd name="adj2" fmla="val 203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Save yourselves </a:t>
            </a:r>
            <a:endParaRPr lang="en-US" altLang="en-US" sz="4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/>
              <a:t>from </a:t>
            </a:r>
            <a:r>
              <a:rPr lang="en-US" altLang="en-US" sz="4800" dirty="0"/>
              <a:t>this corrupt generation.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7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Those who accepted his message were baptized, and about </a:t>
            </a:r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were added to their number that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10" y="2667000"/>
            <a:ext cx="8351979" cy="365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24486" y="1120362"/>
            <a:ext cx="8919514" cy="1782762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They devoted themselves to the apostles’ teaching and to fellowship,</a:t>
            </a:r>
            <a:br>
              <a:rPr lang="en-US" sz="4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4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to the breaking of bread and to prayer. </a:t>
            </a:r>
          </a:p>
        </p:txBody>
      </p:sp>
      <p:pic>
        <p:nvPicPr>
          <p:cNvPr id="3" name="Picture 2" descr="http://www.johnpratt.com/items/docs/lds/easter/me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64" y="3109086"/>
            <a:ext cx="6786664" cy="37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00167" y="32982"/>
            <a:ext cx="8405813" cy="88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u="sng" dirty="0" smtClean="0"/>
              <a:t/>
            </a:r>
            <a:br>
              <a:rPr lang="en-US" altLang="en-US" sz="4000" u="sng" dirty="0" smtClean="0"/>
            </a:br>
            <a:r>
              <a:rPr lang="en-US" altLang="en-US" sz="4000" u="sng" dirty="0" smtClean="0"/>
              <a:t> </a:t>
            </a:r>
            <a:r>
              <a:rPr lang="en-US" altLang="en-US" sz="4000" b="1" u="sng" dirty="0" smtClean="0"/>
              <a:t>The Fellowship of the Believers</a:t>
            </a:r>
            <a:r>
              <a:rPr lang="en-US" altLang="en-US" sz="4000" u="sng" dirty="0" smtClean="0"/>
              <a:t/>
            </a:r>
            <a:br>
              <a:rPr lang="en-US" altLang="en-US" sz="4000" u="sng" dirty="0" smtClean="0"/>
            </a:br>
            <a:endParaRPr lang="en-US" altLang="en-US" sz="4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577488"/>
            <a:ext cx="9144000" cy="1905000"/>
          </a:xfrm>
        </p:spPr>
        <p:txBody>
          <a:bodyPr/>
          <a:lstStyle/>
          <a:p>
            <a:r>
              <a:rPr lang="en-US" altLang="en-US" dirty="0" smtClean="0"/>
              <a:t>Everyone was filled with awe at the many wonders and signs performed by the apostles.</a:t>
            </a:r>
          </a:p>
        </p:txBody>
      </p:sp>
      <p:pic>
        <p:nvPicPr>
          <p:cNvPr id="48131" name="Picture 8" descr="MC900193964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148" y="2839058"/>
            <a:ext cx="3849255" cy="362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2" descr="MC900057845[1]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601" b="53987"/>
          <a:stretch/>
        </p:blipFill>
        <p:spPr bwMode="auto">
          <a:xfrm>
            <a:off x="685800" y="2839058"/>
            <a:ext cx="17510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" descr="MC900194036[1]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95" b="16980"/>
          <a:stretch/>
        </p:blipFill>
        <p:spPr bwMode="auto">
          <a:xfrm>
            <a:off x="342900" y="4264381"/>
            <a:ext cx="3810000" cy="16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10" descr="20125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300" y="4657725"/>
            <a:ext cx="1917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j01856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1828800"/>
            <a:ext cx="1825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MC900358755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24844"/>
            <a:ext cx="2952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0" y="-228600"/>
            <a:ext cx="9144000" cy="19812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4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28956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All the believers were together and had everything in common. They sold property and possessions to give to anyone who had need.*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0" y="1676400"/>
            <a:ext cx="12636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43800" y="4211638"/>
            <a:ext cx="12636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chemeClr val="bg1"/>
                </a:solidFill>
              </a:rPr>
              <a:t>$</a:t>
            </a:r>
          </a:p>
        </p:txBody>
      </p:sp>
      <p:pic>
        <p:nvPicPr>
          <p:cNvPr id="45061" name="Picture 7" descr="j02544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28" y="5192713"/>
            <a:ext cx="2438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5 -2.222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3" y="34046"/>
            <a:ext cx="9215010" cy="5757153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-1" y="4724400"/>
            <a:ext cx="9211767" cy="2133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en-US" sz="3600" b="1" dirty="0" smtClean="0"/>
              <a:t>Every day they continued to meet together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in the temple courts.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0"/>
            <a:ext cx="7467600" cy="2895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86600" cy="2514600"/>
          </a:xfrm>
        </p:spPr>
        <p:txBody>
          <a:bodyPr/>
          <a:lstStyle/>
          <a:p>
            <a:r>
              <a:rPr lang="en-US" altLang="en-US" sz="3600" dirty="0" smtClean="0"/>
              <a:t>They broke bread in their homes and ate together with glad and sincere hearts, praising God and enjoying the favor of all the people. </a:t>
            </a:r>
          </a:p>
        </p:txBody>
      </p:sp>
      <p:pic>
        <p:nvPicPr>
          <p:cNvPr id="6" name="Picture 5" descr="http://www.johnpratt.com/items/docs/lds/easter/me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65" y="2743200"/>
            <a:ext cx="7440627" cy="41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40" y="0"/>
            <a:ext cx="9231642" cy="6019800"/>
          </a:xfrm>
          <a:prstGeom prst="rect">
            <a:avLst/>
          </a:prstGeom>
        </p:spPr>
      </p:pic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72200" cy="2620963"/>
          </a:xfrm>
        </p:spPr>
        <p:txBody>
          <a:bodyPr/>
          <a:lstStyle/>
          <a:p>
            <a:r>
              <a:rPr lang="en-US" altLang="en-US" smtClean="0"/>
              <a:t>And the Lord added to their number daily those who were being saved.</a:t>
            </a:r>
          </a:p>
        </p:txBody>
      </p:sp>
      <p:pic>
        <p:nvPicPr>
          <p:cNvPr id="66564" name="Picture 5" descr="j03501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1814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mtClean="0"/>
              <a:t>…I wrote about all that Jesus began </a:t>
            </a:r>
            <a:br>
              <a:rPr lang="en-US" smtClean="0"/>
            </a:br>
            <a:r>
              <a:rPr lang="en-US" smtClean="0"/>
              <a:t>to do and to teach…</a:t>
            </a:r>
            <a:endParaRPr lang="en-US" dirty="0"/>
          </a:p>
        </p:txBody>
      </p:sp>
      <p:pic>
        <p:nvPicPr>
          <p:cNvPr id="7171" name="Picture 7" descr="gif_Christian049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2175"/>
            <a:ext cx="3657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flipH="1">
            <a:off x="0" y="28956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P90043898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3505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…until the day He was taken up to heaven, </a:t>
            </a:r>
            <a:endParaRPr lang="en-US" dirty="0"/>
          </a:p>
        </p:txBody>
      </p:sp>
      <p:pic>
        <p:nvPicPr>
          <p:cNvPr id="7" name="Picture 7" descr="gif_Christian049_ssc_c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67175"/>
            <a:ext cx="2173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9792 -1.0187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-5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mtClean="0"/>
              <a:t>…after giving instructions through the Holy Spirit to the apostles He had chosen.</a:t>
            </a:r>
            <a:endParaRPr lang="en-US" dirty="0"/>
          </a:p>
        </p:txBody>
      </p:sp>
      <p:pic>
        <p:nvPicPr>
          <p:cNvPr id="9219" name="Picture 7" descr="gif_Christian049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2175"/>
            <a:ext cx="3657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flipH="1">
            <a:off x="0" y="28956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KHE00PLF\MC9102158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126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7200" smtClean="0"/>
              <a:t>After His suffering,…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…He presented himself to them and gave many convincing proofs that He was alive. </a:t>
            </a:r>
            <a:r>
              <a:rPr lang="en-US" sz="3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Picture 4" descr="MC900058392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14475"/>
            <a:ext cx="72072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438400"/>
            <a:ext cx="152400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2381250"/>
            <a:ext cx="152400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811</Words>
  <Application>Microsoft Office PowerPoint</Application>
  <PresentationFormat>On-screen Show (4:3)</PresentationFormat>
  <Paragraphs>100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 Unicode MS</vt:lpstr>
      <vt:lpstr>Arial</vt:lpstr>
      <vt:lpstr>Browallia New</vt:lpstr>
      <vt:lpstr>Calibri</vt:lpstr>
      <vt:lpstr>Perpetua</vt:lpstr>
      <vt:lpstr>Office Theme</vt:lpstr>
      <vt:lpstr>CQ Lesson #1   Acts 1:1-11  2:1-8,12-21,36-47</vt:lpstr>
      <vt:lpstr>PowerPoint Presentation</vt:lpstr>
      <vt:lpstr>Acts 1 Jesus Taken Up into Heaven</vt:lpstr>
      <vt:lpstr>In my former book, Theophilus,…  </vt:lpstr>
      <vt:lpstr>…I wrote about all that Jesus began  to do and to teach…</vt:lpstr>
      <vt:lpstr>…until the day He was taken up to heaven, </vt:lpstr>
      <vt:lpstr>…after giving instructions through the Holy Spirit to the apostles He had chosen.</vt:lpstr>
      <vt:lpstr>PowerPoint Presentation</vt:lpstr>
      <vt:lpstr>…He presented himself to them and gave many convincing proofs that He was alive.  </vt:lpstr>
      <vt:lpstr>He appeared to them  over a period  of          days  and spoke about  the kingdom  of God.</vt:lpstr>
      <vt:lpstr>On one occasion, while he was eating with them, he gave them this command:</vt:lpstr>
      <vt:lpstr>PowerPoint Presentation</vt:lpstr>
      <vt:lpstr>Then they gathered around him and asked him, </vt:lpstr>
      <vt:lpstr>He said to them: </vt:lpstr>
      <vt:lpstr>PowerPoint Presentation</vt:lpstr>
      <vt:lpstr>PowerPoint Presentation</vt:lpstr>
      <vt:lpstr>After he said this,  *he was taken up before their very eyes,  and a cloud hid him from their sight.</vt:lpstr>
      <vt:lpstr>They were looking intently up into the sky as he was going, when suddenly* two men dressed in white  stood beside them. </vt:lpstr>
      <vt:lpstr>they said</vt:lpstr>
      <vt:lpstr>ACTS 2 1-8,12-21,36-47  </vt:lpstr>
      <vt:lpstr>  When the day of Pentecost came,  they were all together in one place.  </vt:lpstr>
      <vt:lpstr>PowerPoint Presentation</vt:lpstr>
      <vt:lpstr> They saw what seemed to be tongues of fire that separated and came to rest on each of them.  </vt:lpstr>
      <vt:lpstr>All of them were filled with the Holy Spirit and began to speak in other tongues as the Spirit enabled them.</vt:lpstr>
      <vt:lpstr>PowerPoint Presentation</vt:lpstr>
      <vt:lpstr>PowerPoint Presentation</vt:lpstr>
      <vt:lpstr>Utterly amazed,  they asked:</vt:lpstr>
      <vt:lpstr>Some, however, made  fun of them and said, </vt:lpstr>
      <vt:lpstr>  Peter Addresses the Crowd  Then Peter stood up  with the Eleven,  raised his voice  and addressed  the crowd:  </vt:lpstr>
      <vt:lpstr>PowerPoint Presentation</vt:lpstr>
      <vt:lpstr>“No, this is what was spoken by the prophet Joel:  </vt:lpstr>
      <vt:lpstr> In the last days, God says,     I will pour out my Spirit on all people.   Your sons and daughters will prophesy, your young men will see visions,  your old men will dream dreams.</vt:lpstr>
      <vt:lpstr>I will show wonders  in the heavens above     and signs on the earth below,      blood and fire and  billows of smoke.</vt:lpstr>
      <vt:lpstr>The sun will be turned to darkness*</vt:lpstr>
      <vt:lpstr>PowerPoint Presentation</vt:lpstr>
      <vt:lpstr>PowerPoint Presentation</vt:lpstr>
      <vt:lpstr>  “Therefore let all Israel be assured of this:   God has made this Jesus, whom you crucified,  both Lord and Messiah.”   </vt:lpstr>
      <vt:lpstr>When the people heard this,  they were cut to the heart  and said to Peter and the other apostles, </vt:lpstr>
      <vt:lpstr>Peter replied</vt:lpstr>
      <vt:lpstr>PowerPoint Presentation</vt:lpstr>
      <vt:lpstr>With many other words  he warned them;  and he pleaded with them, </vt:lpstr>
      <vt:lpstr>Those who accepted his message were baptized, and about 3000 were added to their number that day.</vt:lpstr>
      <vt:lpstr>They devoted themselves to the apostles’ teaching and to fellowship,  to the breaking of bread and to prayer. </vt:lpstr>
      <vt:lpstr>Everyone was filled with awe at the many wonders and signs performed by the apostles.</vt:lpstr>
      <vt:lpstr>All the believers were together and had everything in common. They sold property and possessions to give to anyone who had need.* </vt:lpstr>
      <vt:lpstr>Every day they continued to meet together  in the temple courts. </vt:lpstr>
      <vt:lpstr>They broke bread in their homes and ate together with glad and sincere hearts, praising God and enjoying the favor of all the people. </vt:lpstr>
      <vt:lpstr>And the Lord added to their number daily those who were being saved.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Ken Stoll</cp:lastModifiedBy>
  <cp:revision>323</cp:revision>
  <dcterms:created xsi:type="dcterms:W3CDTF">2011-07-30T14:01:05Z</dcterms:created>
  <dcterms:modified xsi:type="dcterms:W3CDTF">2018-08-15T11:06:06Z</dcterms:modified>
</cp:coreProperties>
</file>