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6" r:id="rId3"/>
    <p:sldId id="257" r:id="rId4"/>
    <p:sldId id="260" r:id="rId5"/>
    <p:sldId id="261" r:id="rId6"/>
    <p:sldId id="262" r:id="rId7"/>
    <p:sldId id="263" r:id="rId8"/>
    <p:sldId id="258" r:id="rId9"/>
    <p:sldId id="266" r:id="rId10"/>
    <p:sldId id="277" r:id="rId11"/>
    <p:sldId id="278" r:id="rId12"/>
    <p:sldId id="264" r:id="rId13"/>
    <p:sldId id="279" r:id="rId14"/>
    <p:sldId id="280" r:id="rId15"/>
    <p:sldId id="265" r:id="rId16"/>
    <p:sldId id="259" r:id="rId17"/>
    <p:sldId id="268" r:id="rId18"/>
    <p:sldId id="267" r:id="rId19"/>
    <p:sldId id="270" r:id="rId20"/>
    <p:sldId id="269" r:id="rId21"/>
    <p:sldId id="272" r:id="rId22"/>
    <p:sldId id="281" r:id="rId23"/>
    <p:sldId id="273" r:id="rId24"/>
    <p:sldId id="271" r:id="rId25"/>
    <p:sldId id="274"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79BB9B-4D5C-49DD-9DA9-C81D5973845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9BB9B-4D5C-49DD-9DA9-C81D5973845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9BB9B-4D5C-49DD-9DA9-C81D5973845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79BB9B-4D5C-49DD-9DA9-C81D5973845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79BB9B-4D5C-49DD-9DA9-C81D5973845D}" type="datetimeFigureOut">
              <a:rPr lang="en-US" smtClean="0"/>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79BB9B-4D5C-49DD-9DA9-C81D5973845D}"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79BB9B-4D5C-49DD-9DA9-C81D5973845D}" type="datetimeFigureOut">
              <a:rPr lang="en-US" smtClean="0"/>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79BB9B-4D5C-49DD-9DA9-C81D5973845D}" type="datetimeFigureOut">
              <a:rPr lang="en-US" smtClean="0"/>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9BB9B-4D5C-49DD-9DA9-C81D5973845D}" type="datetimeFigureOut">
              <a:rPr lang="en-US" smtClean="0"/>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9BB9B-4D5C-49DD-9DA9-C81D5973845D}"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79BB9B-4D5C-49DD-9DA9-C81D5973845D}" type="datetimeFigureOut">
              <a:rPr lang="en-US" smtClean="0"/>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58E83-20E4-4E33-B717-BC0A6397E0C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9BB9B-4D5C-49DD-9DA9-C81D5973845D}" type="datetimeFigureOut">
              <a:rPr lang="en-US" smtClean="0"/>
              <a:t>12/12/2017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58E83-20E4-4E33-B717-BC0A6397E0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death of jesus"/>
          <p:cNvPicPr>
            <a:picLocks noChangeAspect="1" noChangeArrowheads="1"/>
          </p:cNvPicPr>
          <p:nvPr/>
        </p:nvPicPr>
        <p:blipFill>
          <a:blip r:embed="rId2" cstate="print"/>
          <a:srcRect/>
          <a:stretch>
            <a:fillRect/>
          </a:stretch>
        </p:blipFill>
        <p:spPr bwMode="auto">
          <a:xfrm>
            <a:off x="0" y="533400"/>
            <a:ext cx="9266606" cy="5562600"/>
          </a:xfrm>
          <a:prstGeom prst="rect">
            <a:avLst/>
          </a:prstGeom>
          <a:noFill/>
        </p:spPr>
      </p:pic>
      <p:sp>
        <p:nvSpPr>
          <p:cNvPr id="2" name="Title 1"/>
          <p:cNvSpPr>
            <a:spLocks noGrp="1"/>
          </p:cNvSpPr>
          <p:nvPr>
            <p:ph type="ctrTitle"/>
          </p:nvPr>
        </p:nvSpPr>
        <p:spPr>
          <a:xfrm>
            <a:off x="457200" y="0"/>
            <a:ext cx="8305800" cy="533400"/>
          </a:xfrm>
        </p:spPr>
        <p:txBody>
          <a:bodyPr>
            <a:noAutofit/>
          </a:bodyPr>
          <a:lstStyle/>
          <a:p>
            <a:r>
              <a:rPr lang="en-US" sz="3600" dirty="0" smtClean="0">
                <a:solidFill>
                  <a:schemeClr val="accent5">
                    <a:lumMod val="60000"/>
                    <a:lumOff val="40000"/>
                  </a:schemeClr>
                </a:solidFill>
              </a:rPr>
              <a:t>Dig Site 19</a:t>
            </a:r>
            <a:endParaRPr lang="en-US" sz="3600" dirty="0">
              <a:solidFill>
                <a:schemeClr val="accent6">
                  <a:lumMod val="60000"/>
                  <a:lumOff val="40000"/>
                </a:schemeClr>
              </a:solidFill>
            </a:endParaRPr>
          </a:p>
        </p:txBody>
      </p:sp>
      <p:sp>
        <p:nvSpPr>
          <p:cNvPr id="3" name="Subtitle 2"/>
          <p:cNvSpPr>
            <a:spLocks noGrp="1"/>
          </p:cNvSpPr>
          <p:nvPr>
            <p:ph type="subTitle" idx="1"/>
          </p:nvPr>
        </p:nvSpPr>
        <p:spPr>
          <a:xfrm>
            <a:off x="1295400" y="6096000"/>
            <a:ext cx="6400800" cy="533400"/>
          </a:xfrm>
        </p:spPr>
        <p:txBody>
          <a:bodyPr>
            <a:normAutofit lnSpcReduction="10000"/>
          </a:bodyPr>
          <a:lstStyle/>
          <a:p>
            <a:r>
              <a:rPr lang="en-US" b="1" dirty="0">
                <a:solidFill>
                  <a:schemeClr val="accent2">
                    <a:lumMod val="75000"/>
                  </a:schemeClr>
                </a:solidFill>
                <a:effectLst>
                  <a:outerShdw blurRad="38100" dist="38100" dir="2700000" algn="tl">
                    <a:srgbClr val="000000">
                      <a:alpha val="43137"/>
                    </a:srgbClr>
                  </a:outerShdw>
                </a:effectLst>
                <a:latin typeface="Arial" pitchFamily="34" charset="0"/>
                <a:cs typeface="Arial" pitchFamily="34" charset="0"/>
              </a:rPr>
              <a:t>Matthew 27:32-56</a:t>
            </a:r>
            <a:endParaRPr lang="en-US" dirty="0">
              <a:solidFill>
                <a:schemeClr val="accent2">
                  <a:lumMod val="75000"/>
                </a:schemeClr>
              </a:solidFill>
            </a:endParaRPr>
          </a:p>
        </p:txBody>
      </p:sp>
      <p:sp>
        <p:nvSpPr>
          <p:cNvPr id="5" name="Title 1"/>
          <p:cNvSpPr txBox="1">
            <a:spLocks/>
          </p:cNvSpPr>
          <p:nvPr/>
        </p:nvSpPr>
        <p:spPr>
          <a:xfrm>
            <a:off x="228600" y="5257800"/>
            <a:ext cx="8610600" cy="838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a:t>
            </a:r>
            <a:r>
              <a:rPr kumimoji="0" lang="en-US" sz="4000" b="1" i="0" u="none" strike="noStrike" kern="1200" cap="none" spc="0" normalizeH="0" baseline="0" noProof="0" dirty="0" smtClean="0">
                <a:ln>
                  <a:noFill/>
                </a:ln>
                <a:solidFill>
                  <a:schemeClr val="accent6">
                    <a:lumMod val="60000"/>
                    <a:lumOff val="4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The Crucifixion &amp; Death of Jesus</a:t>
            </a:r>
            <a:endParaRPr kumimoji="0" lang="en-US" sz="4000" b="0" i="0" u="none" strike="noStrike" kern="1200" cap="none" spc="0" normalizeH="0" baseline="0" noProof="0" dirty="0" smtClean="0">
              <a:ln>
                <a:noFill/>
              </a:ln>
              <a:solidFill>
                <a:schemeClr val="accent6">
                  <a:lumMod val="60000"/>
                  <a:lumOff val="40000"/>
                </a:schemeClr>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nsult jesus on cross"/>
          <p:cNvPicPr>
            <a:picLocks noChangeAspect="1" noChangeArrowheads="1"/>
          </p:cNvPicPr>
          <p:nvPr/>
        </p:nvPicPr>
        <p:blipFill>
          <a:blip r:embed="rId2" cstate="print"/>
          <a:srcRect/>
          <a:stretch>
            <a:fillRect/>
          </a:stretch>
        </p:blipFill>
        <p:spPr bwMode="auto">
          <a:xfrm>
            <a:off x="685800" y="1143000"/>
            <a:ext cx="7620000" cy="5715000"/>
          </a:xfrm>
          <a:prstGeom prst="rect">
            <a:avLst/>
          </a:prstGeom>
          <a:noFill/>
        </p:spPr>
      </p:pic>
      <p:sp>
        <p:nvSpPr>
          <p:cNvPr id="4" name="Title 1"/>
          <p:cNvSpPr txBox="1">
            <a:spLocks/>
          </p:cNvSpPr>
          <p:nvPr/>
        </p:nvSpPr>
        <p:spPr>
          <a:xfrm>
            <a:off x="0" y="0"/>
            <a:ext cx="91440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“You who are going to destroy the temple and build it in three days, save yourself!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nsult jesus on cross"/>
          <p:cNvPicPr>
            <a:picLocks noChangeAspect="1" noChangeArrowheads="1"/>
          </p:cNvPicPr>
          <p:nvPr/>
        </p:nvPicPr>
        <p:blipFill>
          <a:blip r:embed="rId2" cstate="print"/>
          <a:srcRect/>
          <a:stretch>
            <a:fillRect/>
          </a:stretch>
        </p:blipFill>
        <p:spPr bwMode="auto">
          <a:xfrm>
            <a:off x="685800" y="1143000"/>
            <a:ext cx="7620000" cy="5715000"/>
          </a:xfrm>
          <a:prstGeom prst="rect">
            <a:avLst/>
          </a:prstGeom>
          <a:noFill/>
        </p:spPr>
      </p:pic>
      <p:sp>
        <p:nvSpPr>
          <p:cNvPr id="4" name="Title 1"/>
          <p:cNvSpPr txBox="1">
            <a:spLocks/>
          </p:cNvSpPr>
          <p:nvPr/>
        </p:nvSpPr>
        <p:spPr>
          <a:xfrm>
            <a:off x="304800" y="0"/>
            <a:ext cx="85344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Come down from the cross, if you are the Son of God!”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41</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In the same way the chief priests, the teachers of the law and the elders mocked him. </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42 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 saved others,” they said, “but he can’t save himself! </a:t>
            </a:r>
          </a:p>
        </p:txBody>
      </p:sp>
      <p:sp>
        <p:nvSpPr>
          <p:cNvPr id="13314" name="AutoShape 2"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2" name="Picture 10" descr="Image result for chief priests and elder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7000" y="2362200"/>
            <a:ext cx="5994400" cy="449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chor="t">
            <a:noAutofit/>
          </a:bodyPr>
          <a:lstStyle/>
          <a:p>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He’s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king of Israel! Let him come down now from the cross, and we will believe in him</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3314" name="AutoShape 2"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828800"/>
            <a:ext cx="6477000" cy="485775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43</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He trusts in God. Let God rescue him now if he wants him, for he said, ‘I am the Son of God</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3314" name="AutoShape 2"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6" name="AutoShape 4"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18" name="AutoShape 6" descr="Image result for chief priests and eld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20" name="Picture 8" descr="Related image"/>
          <p:cNvPicPr>
            <a:picLocks noChangeAspect="1" noChangeArrowheads="1"/>
          </p:cNvPicPr>
          <p:nvPr/>
        </p:nvPicPr>
        <p:blipFill>
          <a:blip r:embed="rId2" cstate="print"/>
          <a:srcRect/>
          <a:stretch>
            <a:fillRect/>
          </a:stretch>
        </p:blipFill>
        <p:spPr bwMode="auto">
          <a:xfrm>
            <a:off x="1371600" y="1905000"/>
            <a:ext cx="6096000" cy="4572000"/>
          </a:xfrm>
          <a:prstGeom prst="rect">
            <a:avLst/>
          </a:prstGeom>
          <a:noFill/>
        </p:spPr>
      </p:pic>
      <p:sp>
        <p:nvSpPr>
          <p:cNvPr id="3686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400"/>
            <a:ext cx="9144000" cy="1143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44</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In the same way the rebels who were crucified with him also heaped insults on him</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2" descr="Image result for rebels crucified with jes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28600"/>
            <a:ext cx="8692232" cy="57912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From noon until three in the afternoon darkness came over all the land."/>
          <p:cNvPicPr>
            <a:picLocks noChangeAspect="1" noChangeArrowheads="1"/>
          </p:cNvPicPr>
          <p:nvPr/>
        </p:nvPicPr>
        <p:blipFill>
          <a:blip r:embed="rId2" cstate="print"/>
          <a:srcRect/>
          <a:stretch>
            <a:fillRect/>
          </a:stretch>
        </p:blipFill>
        <p:spPr bwMode="auto">
          <a:xfrm>
            <a:off x="-1" y="0"/>
            <a:ext cx="9198427" cy="6858000"/>
          </a:xfrm>
          <a:prstGeom prst="rect">
            <a:avLst/>
          </a:prstGeom>
          <a:noFill/>
        </p:spPr>
      </p:pic>
      <p:sp>
        <p:nvSpPr>
          <p:cNvPr id="2" name="Title 1"/>
          <p:cNvSpPr>
            <a:spLocks noGrp="1"/>
          </p:cNvSpPr>
          <p:nvPr>
            <p:ph type="title"/>
          </p:nvPr>
        </p:nvSpPr>
        <p:spPr>
          <a:xfrm>
            <a:off x="457200" y="274638"/>
            <a:ext cx="8229600" cy="639762"/>
          </a:xfrm>
        </p:spPr>
        <p:txBody>
          <a:bodyPr anchor="t">
            <a:noAutofit/>
          </a:bodyPr>
          <a:lstStyle/>
          <a:p>
            <a:r>
              <a:rPr lang="en-US" sz="3200" b="1" dirty="0" smtClean="0">
                <a:solidFill>
                  <a:schemeClr val="accent2">
                    <a:lumMod val="60000"/>
                    <a:lumOff val="40000"/>
                  </a:schemeClr>
                </a:solidFill>
                <a:effectLst>
                  <a:outerShdw blurRad="38100" dist="38100" dir="2700000" algn="tl">
                    <a:srgbClr val="000000">
                      <a:alpha val="43137"/>
                    </a:srgbClr>
                  </a:outerShdw>
                </a:effectLst>
                <a:latin typeface="Arial" pitchFamily="34" charset="0"/>
                <a:cs typeface="Arial" pitchFamily="34" charset="0"/>
              </a:rPr>
              <a:t>The </a:t>
            </a:r>
            <a:r>
              <a:rPr lang="en-US" sz="3200" b="1" dirty="0">
                <a:solidFill>
                  <a:schemeClr val="accent2">
                    <a:lumMod val="60000"/>
                    <a:lumOff val="40000"/>
                  </a:schemeClr>
                </a:solidFill>
                <a:effectLst>
                  <a:outerShdw blurRad="38100" dist="38100" dir="2700000" algn="tl">
                    <a:srgbClr val="000000">
                      <a:alpha val="43137"/>
                    </a:srgbClr>
                  </a:outerShdw>
                </a:effectLst>
                <a:latin typeface="Arial" pitchFamily="34" charset="0"/>
                <a:cs typeface="Arial" pitchFamily="34" charset="0"/>
              </a:rPr>
              <a:t>Death of </a:t>
            </a:r>
            <a:r>
              <a:rPr lang="en-US" sz="3200" b="1" dirty="0" smtClean="0">
                <a:solidFill>
                  <a:schemeClr val="accent2">
                    <a:lumMod val="60000"/>
                    <a:lumOff val="40000"/>
                  </a:schemeClr>
                </a:solidFill>
                <a:effectLst>
                  <a:outerShdw blurRad="38100" dist="38100" dir="2700000" algn="tl">
                    <a:srgbClr val="000000">
                      <a:alpha val="43137"/>
                    </a:srgbClr>
                  </a:outerShdw>
                </a:effectLst>
                <a:latin typeface="Arial" pitchFamily="34" charset="0"/>
                <a:cs typeface="Arial" pitchFamily="34" charset="0"/>
              </a:rPr>
              <a:t>Jesus</a:t>
            </a:r>
            <a:endParaRPr lang="en-US" sz="3200" b="1" dirty="0">
              <a:solidFill>
                <a:schemeClr val="accent2">
                  <a:lumMod val="60000"/>
                  <a:lumOff val="4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itle 1"/>
          <p:cNvSpPr txBox="1">
            <a:spLocks/>
          </p:cNvSpPr>
          <p:nvPr/>
        </p:nvSpPr>
        <p:spPr>
          <a:xfrm>
            <a:off x="457200" y="5410200"/>
            <a:ext cx="82296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3000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45 </a:t>
            </a:r>
            <a:r>
              <a:rPr kumimoji="0" lang="en-US" sz="3200" b="1"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From noon until three in the afternoon darkness came over all the 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esus cries out"/>
          <p:cNvPicPr>
            <a:picLocks noChangeAspect="1" noChangeArrowheads="1"/>
          </p:cNvPicPr>
          <p:nvPr/>
        </p:nvPicPr>
        <p:blipFill>
          <a:blip r:embed="rId2" cstate="print"/>
          <a:srcRect/>
          <a:stretch>
            <a:fillRect/>
          </a:stretch>
        </p:blipFill>
        <p:spPr bwMode="auto">
          <a:xfrm>
            <a:off x="0" y="0"/>
            <a:ext cx="9144000" cy="5143502"/>
          </a:xfrm>
          <a:prstGeom prst="rect">
            <a:avLst/>
          </a:prstGeom>
          <a:noFill/>
        </p:spPr>
      </p:pic>
      <p:sp>
        <p:nvSpPr>
          <p:cNvPr id="2" name="Title 1"/>
          <p:cNvSpPr>
            <a:spLocks noGrp="1"/>
          </p:cNvSpPr>
          <p:nvPr>
            <p:ph type="title"/>
          </p:nvPr>
        </p:nvSpPr>
        <p:spPr>
          <a:xfrm>
            <a:off x="4114800" y="457200"/>
            <a:ext cx="4876800" cy="2239962"/>
          </a:xfrm>
        </p:spPr>
        <p:txBody>
          <a:bodyPr anchor="t">
            <a:noAutofit/>
          </a:bodyPr>
          <a:lstStyle/>
          <a:p>
            <a:r>
              <a:rPr lang="en-US" sz="3200" b="1" baseline="30000" dirty="0"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46</a:t>
            </a:r>
            <a:r>
              <a:rPr lang="en-US" sz="3200" b="1" baseline="30000"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About three in the afternoon Jesus cried out in a loud voice, </a:t>
            </a:r>
            <a:r>
              <a:rPr lang="en-US" sz="3200" b="1" i="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“Eli, Eli</a:t>
            </a:r>
            <a:r>
              <a:rPr lang="en-US" sz="3200" b="1" i="1" dirty="0"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a:t>
            </a:r>
            <a: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lema</a:t>
            </a:r>
            <a:r>
              <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i="1" dirty="0" err="1"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sabachthani</a:t>
            </a:r>
            <a:r>
              <a:rPr lang="en-US" sz="3200" b="1" i="1" dirty="0" smtClean="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4">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itle 1"/>
          <p:cNvSpPr txBox="1">
            <a:spLocks/>
          </p:cNvSpPr>
          <p:nvPr/>
        </p:nvSpPr>
        <p:spPr>
          <a:xfrm>
            <a:off x="152400" y="5410200"/>
            <a:ext cx="87630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accent2">
                    <a:lumMod val="20000"/>
                    <a:lumOff val="80000"/>
                  </a:schemeClr>
                </a:solidFill>
                <a:effectLst>
                  <a:outerShdw blurRad="38100" dist="38100" dir="2700000" algn="tl">
                    <a:srgbClr val="000000">
                      <a:alpha val="43137"/>
                    </a:srgbClr>
                  </a:outerShdw>
                </a:effectLst>
                <a:uLnTx/>
                <a:uFillTx/>
                <a:latin typeface="Arial" pitchFamily="34" charset="0"/>
                <a:ea typeface="+mj-ea"/>
                <a:cs typeface="Arial" pitchFamily="34" charset="0"/>
              </a:rPr>
              <a:t>(which means “My God, my God, why have you forsaken 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2819400" cy="4525962"/>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47</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When some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of those standing there heard this, they said, “He’s calling Elijah</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0242" name="Picture 2" descr="Image result for jesus and elijah"/>
          <p:cNvPicPr>
            <a:picLocks noChangeAspect="1" noChangeArrowheads="1"/>
          </p:cNvPicPr>
          <p:nvPr/>
        </p:nvPicPr>
        <p:blipFill>
          <a:blip r:embed="rId2" cstate="print"/>
          <a:srcRect/>
          <a:stretch>
            <a:fillRect/>
          </a:stretch>
        </p:blipFill>
        <p:spPr bwMode="auto">
          <a:xfrm>
            <a:off x="2817543" y="457200"/>
            <a:ext cx="6326457" cy="5638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5822830" cy="6858000"/>
          </a:xfrm>
          <a:prstGeom prst="rect">
            <a:avLst/>
          </a:prstGeom>
          <a:noFill/>
        </p:spPr>
      </p:pic>
      <p:sp>
        <p:nvSpPr>
          <p:cNvPr id="2" name="Title 1"/>
          <p:cNvSpPr>
            <a:spLocks noGrp="1"/>
          </p:cNvSpPr>
          <p:nvPr>
            <p:ph type="title"/>
          </p:nvPr>
        </p:nvSpPr>
        <p:spPr>
          <a:xfrm>
            <a:off x="5486400" y="0"/>
            <a:ext cx="3657600" cy="6738585"/>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48 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Immediately one of them ran and got a sponge. He filled it with wine vinegar, put it on a staff, and offered it to Jesus to drink. </a:t>
            </a:r>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49 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rest said, “Now leave him alone. Let’s see if Elijah comes to save him.”</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609600"/>
            <a:ext cx="5931060" cy="5715000"/>
          </a:xfrm>
          <a:prstGeom prst="rect">
            <a:avLst/>
          </a:prstGeom>
          <a:noFill/>
        </p:spPr>
      </p:pic>
      <p:sp>
        <p:nvSpPr>
          <p:cNvPr id="2" name="Title 1"/>
          <p:cNvSpPr>
            <a:spLocks noGrp="1"/>
          </p:cNvSpPr>
          <p:nvPr>
            <p:ph type="ctrTitle"/>
          </p:nvPr>
        </p:nvSpPr>
        <p:spPr>
          <a:xfrm>
            <a:off x="685800" y="304800"/>
            <a:ext cx="7772400" cy="841375"/>
          </a:xfrm>
        </p:spPr>
        <p:txBody>
          <a:bodyPr/>
          <a:lstStyle/>
          <a:p>
            <a:r>
              <a:rPr lang="en-US" b="1" dirty="0" smtClean="0">
                <a:solidFill>
                  <a:schemeClr val="accent2">
                    <a:lumMod val="75000"/>
                  </a:schemeClr>
                </a:solidFill>
                <a:effectLst>
                  <a:outerShdw blurRad="38100" dist="38100" dir="2700000" algn="tl">
                    <a:srgbClr val="000000">
                      <a:alpha val="43137"/>
                    </a:srgbClr>
                  </a:outerShdw>
                </a:effectLst>
              </a:rPr>
              <a:t>Memory Verse</a:t>
            </a:r>
            <a:endParaRPr lang="en-US" b="1" dirty="0">
              <a:solidFill>
                <a:schemeClr val="accent2">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1828800"/>
            <a:ext cx="7620000" cy="1752600"/>
          </a:xfrm>
        </p:spPr>
        <p:txBody>
          <a:bodyPr>
            <a:noAutofit/>
          </a:bodyPr>
          <a:lstStyle/>
          <a:p>
            <a:r>
              <a:rPr lang="en-US" sz="4000" b="1" dirty="0" smtClean="0">
                <a:solidFill>
                  <a:schemeClr val="accent6">
                    <a:lumMod val="60000"/>
                    <a:lumOff val="40000"/>
                  </a:schemeClr>
                </a:solidFill>
                <a:effectLst>
                  <a:outerShdw blurRad="38100" dist="38100" dir="2700000" algn="tl">
                    <a:srgbClr val="000000">
                      <a:alpha val="43137"/>
                    </a:srgbClr>
                  </a:outerShdw>
                </a:effectLst>
              </a:rPr>
              <a:t>For </a:t>
            </a:r>
            <a:r>
              <a:rPr lang="en-US" sz="4000" b="1" dirty="0">
                <a:solidFill>
                  <a:schemeClr val="accent6">
                    <a:lumMod val="60000"/>
                    <a:lumOff val="40000"/>
                  </a:schemeClr>
                </a:solidFill>
                <a:effectLst>
                  <a:outerShdw blurRad="38100" dist="38100" dir="2700000" algn="tl">
                    <a:srgbClr val="000000">
                      <a:alpha val="43137"/>
                    </a:srgbClr>
                  </a:outerShdw>
                </a:effectLst>
              </a:rPr>
              <a:t>God so loved the world that he gave his one and only Son, that whoever believes in him shall not perish but have eternal life</a:t>
            </a:r>
            <a:r>
              <a:rPr lang="en-US" sz="4000" b="1" dirty="0" smtClean="0">
                <a:solidFill>
                  <a:schemeClr val="accent6">
                    <a:lumMod val="60000"/>
                    <a:lumOff val="40000"/>
                  </a:schemeClr>
                </a:solidFill>
                <a:effectLst>
                  <a:outerShdw blurRad="38100" dist="38100" dir="2700000" algn="tl">
                    <a:srgbClr val="000000">
                      <a:alpha val="43137"/>
                    </a:srgbClr>
                  </a:outerShdw>
                </a:effectLst>
              </a:rPr>
              <a:t>.</a:t>
            </a:r>
          </a:p>
          <a:p>
            <a:endParaRPr lang="en-US" sz="4000" b="1" dirty="0" smtClean="0">
              <a:solidFill>
                <a:schemeClr val="accent6">
                  <a:lumMod val="60000"/>
                  <a:lumOff val="40000"/>
                </a:schemeClr>
              </a:solidFill>
              <a:effectLst>
                <a:outerShdw blurRad="38100" dist="38100" dir="2700000" algn="tl">
                  <a:srgbClr val="000000">
                    <a:alpha val="43137"/>
                  </a:srgbClr>
                </a:outerShdw>
              </a:effectLst>
            </a:endParaRPr>
          </a:p>
          <a:p>
            <a:r>
              <a:rPr lang="en-US" sz="4000" b="1" dirty="0" smtClean="0">
                <a:solidFill>
                  <a:schemeClr val="accent6">
                    <a:lumMod val="20000"/>
                    <a:lumOff val="80000"/>
                  </a:schemeClr>
                </a:solidFill>
                <a:effectLst>
                  <a:outerShdw blurRad="38100" dist="38100" dir="2700000" algn="tl">
                    <a:srgbClr val="000000">
                      <a:alpha val="43137"/>
                    </a:srgbClr>
                  </a:outerShdw>
                </a:effectLst>
              </a:rPr>
              <a:t>John 3:16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50</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when Jesus had cried out again in a loud voice, he gave up his spirit</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8194" name="Picture 2" descr="Image result for jesus gave up his spirit"/>
          <p:cNvPicPr>
            <a:picLocks noChangeAspect="1" noChangeArrowheads="1"/>
          </p:cNvPicPr>
          <p:nvPr/>
        </p:nvPicPr>
        <p:blipFill>
          <a:blip r:embed="rId2" cstate="print"/>
          <a:srcRect/>
          <a:stretch>
            <a:fillRect/>
          </a:stretch>
        </p:blipFill>
        <p:spPr bwMode="auto">
          <a:xfrm>
            <a:off x="0" y="1828800"/>
            <a:ext cx="9144000" cy="4572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1600"/>
            <a:ext cx="2590800" cy="3992562"/>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51</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that moment the curtain of the temple was torn in two from top to bottom</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122" name="Picture 2" descr="Image result for curtain of temple torn in tw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457200"/>
            <a:ext cx="6553200" cy="591983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3048000" cy="3001962"/>
          </a:xfrm>
        </p:spPr>
        <p:txBody>
          <a:bodyPr anchor="t">
            <a:noAutofit/>
          </a:bodyPr>
          <a:lstStyle/>
          <a:p>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earth shook, the rocks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split*</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52 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the tombs broke open</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8914" name="Picture 2" descr="Image result for earth shook"/>
          <p:cNvPicPr>
            <a:picLocks noChangeAspect="1" noChangeArrowheads="1"/>
          </p:cNvPicPr>
          <p:nvPr/>
        </p:nvPicPr>
        <p:blipFill>
          <a:blip r:embed="rId2" cstate="print"/>
          <a:srcRect/>
          <a:stretch>
            <a:fillRect/>
          </a:stretch>
        </p:blipFill>
        <p:spPr bwMode="auto">
          <a:xfrm>
            <a:off x="3048000" y="0"/>
            <a:ext cx="6096000" cy="3429001"/>
          </a:xfrm>
          <a:prstGeom prst="rect">
            <a:avLst/>
          </a:prstGeom>
          <a:noFill/>
        </p:spPr>
      </p:pic>
      <p:pic>
        <p:nvPicPr>
          <p:cNvPr id="38916" name="Picture 4" descr="Image result for rocks split"/>
          <p:cNvPicPr>
            <a:picLocks noChangeAspect="1" noChangeArrowheads="1"/>
          </p:cNvPicPr>
          <p:nvPr/>
        </p:nvPicPr>
        <p:blipFill>
          <a:blip r:embed="rId3" cstate="print"/>
          <a:srcRect/>
          <a:stretch>
            <a:fillRect/>
          </a:stretch>
        </p:blipFill>
        <p:spPr bwMode="auto">
          <a:xfrm>
            <a:off x="3048000" y="2800350"/>
            <a:ext cx="6096000" cy="4057650"/>
          </a:xfrm>
          <a:prstGeom prst="rect">
            <a:avLst/>
          </a:prstGeom>
          <a:noFill/>
        </p:spPr>
      </p:pic>
      <p:pic>
        <p:nvPicPr>
          <p:cNvPr id="38918" name="Picture 6" descr="Image result for tombs broke open"/>
          <p:cNvPicPr>
            <a:picLocks noChangeAspect="1" noChangeArrowheads="1"/>
          </p:cNvPicPr>
          <p:nvPr/>
        </p:nvPicPr>
        <p:blipFill>
          <a:blip r:embed="rId4" cstate="print"/>
          <a:srcRect/>
          <a:stretch>
            <a:fillRect/>
          </a:stretch>
        </p:blipFill>
        <p:spPr bwMode="auto">
          <a:xfrm>
            <a:off x="-1" y="3276600"/>
            <a:ext cx="4738465"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8918"/>
                                        </p:tgtEl>
                                        <p:attrNameLst>
                                          <p:attrName>style.visibility</p:attrName>
                                        </p:attrNameLst>
                                      </p:cBhvr>
                                      <p:to>
                                        <p:strVal val="visible"/>
                                      </p:to>
                                    </p:set>
                                    <p:animEffect transition="in" filter="checkerboard(across)">
                                      <p:cBhvr>
                                        <p:cTn id="12"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bodies of many holy people who had died were raised to life. </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53 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They came out of the tombs after Jesus’ resurrection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went into the holy city and appeared to many people</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098" name="Picture 2" descr="Image result for tombs broke open"/>
          <p:cNvPicPr>
            <a:picLocks noChangeAspect="1" noChangeArrowheads="1"/>
          </p:cNvPicPr>
          <p:nvPr/>
        </p:nvPicPr>
        <p:blipFill>
          <a:blip r:embed="rId2" cstate="print"/>
          <a:srcRect/>
          <a:stretch>
            <a:fillRect/>
          </a:stretch>
        </p:blipFill>
        <p:spPr bwMode="auto">
          <a:xfrm>
            <a:off x="685800" y="2743200"/>
            <a:ext cx="7804404" cy="4114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762000"/>
            <a:ext cx="4495800" cy="4983162"/>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54</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When the centurion and those with him who were guarding Jesus saw the earthquake and all that had happened, they were terrified, and exclaimed, “Surely he was the Son of God</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6146" name="Picture 2" descr="Image result for centurion guarding jesus"/>
          <p:cNvPicPr>
            <a:picLocks noChangeAspect="1" noChangeArrowheads="1"/>
          </p:cNvPicPr>
          <p:nvPr/>
        </p:nvPicPr>
        <p:blipFill>
          <a:blip r:embed="rId2" cstate="print"/>
          <a:srcRect/>
          <a:stretch>
            <a:fillRect/>
          </a:stretch>
        </p:blipFill>
        <p:spPr bwMode="auto">
          <a:xfrm>
            <a:off x="0" y="0"/>
            <a:ext cx="4220308"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55</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Many women were there, watching from a distance. They had followed Jesus from Galilee to care for his needs</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074" name="Picture 2" descr="Image result for women watching crucifixion from distance"/>
          <p:cNvPicPr>
            <a:picLocks noChangeAspect="1" noChangeArrowheads="1"/>
          </p:cNvPicPr>
          <p:nvPr/>
        </p:nvPicPr>
        <p:blipFill>
          <a:blip r:embed="rId2" cstate="print"/>
          <a:srcRect/>
          <a:stretch>
            <a:fillRect/>
          </a:stretch>
        </p:blipFill>
        <p:spPr bwMode="auto">
          <a:xfrm>
            <a:off x="1143000" y="1752600"/>
            <a:ext cx="6807200" cy="5105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men watching crucifixion from distance"/>
          <p:cNvPicPr>
            <a:picLocks noChangeAspect="1" noChangeArrowheads="1"/>
          </p:cNvPicPr>
          <p:nvPr/>
        </p:nvPicPr>
        <p:blipFill>
          <a:blip r:embed="rId2" cstate="print"/>
          <a:srcRect/>
          <a:stretch>
            <a:fillRect/>
          </a:stretch>
        </p:blipFill>
        <p:spPr bwMode="auto">
          <a:xfrm>
            <a:off x="1066800" y="0"/>
            <a:ext cx="6781800" cy="5086350"/>
          </a:xfrm>
          <a:prstGeom prst="rect">
            <a:avLst/>
          </a:prstGeom>
          <a:noFill/>
        </p:spPr>
      </p:pic>
      <p:sp>
        <p:nvSpPr>
          <p:cNvPr id="2" name="Title 1"/>
          <p:cNvSpPr>
            <a:spLocks noGrp="1"/>
          </p:cNvSpPr>
          <p:nvPr>
            <p:ph type="title"/>
          </p:nvPr>
        </p:nvSpPr>
        <p:spPr>
          <a:xfrm>
            <a:off x="381000" y="5181600"/>
            <a:ext cx="8229600" cy="14478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56</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Among them were Mary Magdalene, Mary the mother of James and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Joseph, and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 mother of Zebedee’s sons</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371600"/>
            <a:ext cx="4191000" cy="3459162"/>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32</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As they were going out, they met a man from Cyrene, named Simon, and they forced him to carry the cross</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32770" name="Picture 2" descr="Image result for simon from cyrene"/>
          <p:cNvPicPr>
            <a:picLocks noChangeAspect="1" noChangeArrowheads="1"/>
          </p:cNvPicPr>
          <p:nvPr/>
        </p:nvPicPr>
        <p:blipFill>
          <a:blip r:embed="rId2" cstate="print"/>
          <a:srcRect/>
          <a:stretch>
            <a:fillRect/>
          </a:stretch>
        </p:blipFill>
        <p:spPr bwMode="auto">
          <a:xfrm>
            <a:off x="-1" y="0"/>
            <a:ext cx="4719823"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33</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They came to a place called Golgotha (which means “the place of the skull</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7412" name="Picture 4" descr="Related image"/>
          <p:cNvPicPr>
            <a:picLocks noChangeAspect="1" noChangeArrowheads="1"/>
          </p:cNvPicPr>
          <p:nvPr/>
        </p:nvPicPr>
        <p:blipFill>
          <a:blip r:embed="rId2" cstate="print"/>
          <a:srcRect/>
          <a:stretch>
            <a:fillRect/>
          </a:stretch>
        </p:blipFill>
        <p:spPr bwMode="auto">
          <a:xfrm>
            <a:off x="762000" y="1371600"/>
            <a:ext cx="7595177" cy="5181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686800" cy="1524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34</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There they offered Jesus wine to drink, mixed with gall; but after tasting it, he refused to drink it</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6386" name="Picture 2" descr="Image result for wine mixed with gal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95250"/>
            <a:ext cx="7162800" cy="5372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371600"/>
            <a:ext cx="4572000" cy="3535362"/>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35</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When they had crucified him, they divided up his clothes by casting lots. </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36 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sitting down, they kept watch over him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there.</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5362" name="Picture 2" descr="Image result for divide clothes by casting lots"/>
          <p:cNvPicPr>
            <a:picLocks noChangeAspect="1" noChangeArrowheads="1"/>
          </p:cNvPicPr>
          <p:nvPr/>
        </p:nvPicPr>
        <p:blipFill>
          <a:blip r:embed="rId2" cstate="print"/>
          <a:srcRect/>
          <a:stretch>
            <a:fillRect/>
          </a:stretch>
        </p:blipFill>
        <p:spPr bwMode="auto">
          <a:xfrm>
            <a:off x="152400" y="914400"/>
            <a:ext cx="4357546" cy="5029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37</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Above his head they placed the written charge against </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him:</a:t>
            </a:r>
            <a:b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br>
            <a:r>
              <a:rPr lang="en-US" sz="3200" b="1" cap="small"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this </a:t>
            </a:r>
            <a:r>
              <a:rPr lang="en-US" sz="3200" b="1" cap="small"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is </a:t>
            </a:r>
            <a:r>
              <a:rPr lang="en-US" sz="3200" b="1" cap="small" dirty="0" err="1">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jesus</a:t>
            </a:r>
            <a:r>
              <a:rPr lang="en-US" sz="3200" b="1" cap="small"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the king of the </a:t>
            </a:r>
            <a:r>
              <a:rPr lang="en-US" sz="3200" b="1" cap="small" dirty="0" err="1">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jews</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4338" name="Picture 2" descr="Image result for this is jesus the king of the jews"/>
          <p:cNvPicPr>
            <a:picLocks noChangeAspect="1" noChangeArrowheads="1"/>
          </p:cNvPicPr>
          <p:nvPr/>
        </p:nvPicPr>
        <p:blipFill>
          <a:blip r:embed="rId2" cstate="print"/>
          <a:srcRect/>
          <a:stretch>
            <a:fillRect/>
          </a:stretch>
        </p:blipFill>
        <p:spPr bwMode="auto">
          <a:xfrm>
            <a:off x="990600" y="1828800"/>
            <a:ext cx="7116791" cy="5029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200"/>
            <a:ext cx="8229600" cy="1143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38</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Two rebels were crucified with him, one on his right and one on his left</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9458" name="Picture 2" descr="Image result for rebels crucified with jesu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304800"/>
            <a:ext cx="8692232" cy="57912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0600" cy="1143000"/>
          </a:xfrm>
        </p:spPr>
        <p:txBody>
          <a:bodyPr anchor="t">
            <a:noAutofit/>
          </a:bodyPr>
          <a:lstStyle/>
          <a:p>
            <a:r>
              <a:rPr lang="en-US" sz="3200" b="1" baseline="30000"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39</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Those who passed by hurled insults at him, shaking their heads</a:t>
            </a:r>
            <a:r>
              <a:rPr lang="en-US" sz="3200" b="1" baseline="30000"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40 </a:t>
            </a:r>
            <a:r>
              <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and saying</a:t>
            </a:r>
            <a:r>
              <a:rPr lang="en-US" sz="3200" b="1" dirty="0" smtClean="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rPr>
              <a:t>,</a:t>
            </a:r>
            <a:endParaRPr lang="en-US" sz="3200" b="1" dirty="0">
              <a:solidFill>
                <a:schemeClr val="accent2">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11266" name="Picture 2" descr="Image result for insult jesus on cross"/>
          <p:cNvPicPr>
            <a:picLocks noChangeAspect="1" noChangeArrowheads="1"/>
          </p:cNvPicPr>
          <p:nvPr/>
        </p:nvPicPr>
        <p:blipFill>
          <a:blip r:embed="rId2" cstate="print"/>
          <a:srcRect/>
          <a:stretch>
            <a:fillRect/>
          </a:stretch>
        </p:blipFill>
        <p:spPr bwMode="auto">
          <a:xfrm>
            <a:off x="685800" y="1143000"/>
            <a:ext cx="7620000" cy="5715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TotalTime>
  <Words>102</Words>
  <Application>Microsoft Office PowerPoint</Application>
  <PresentationFormat>On-screen Show (4:3)</PresentationFormat>
  <Paragraphs>33</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Dig Site 19</vt:lpstr>
      <vt:lpstr>Memory Verse</vt:lpstr>
      <vt:lpstr>32 As they were going out, they met a man from Cyrene, named Simon, and they forced him to carry the cross.</vt:lpstr>
      <vt:lpstr>33 They came to a place called Golgotha (which means “the place of the skull”).</vt:lpstr>
      <vt:lpstr>34 There they offered Jesus wine to drink, mixed with gall; but after tasting it, he refused to drink it.</vt:lpstr>
      <vt:lpstr>35 When they had crucified him, they divided up his clothes by casting lots. 36 And sitting down, they kept watch over him there.</vt:lpstr>
      <vt:lpstr>37 Above his head they placed the written charge against him: this is jesus, the king of the jews.</vt:lpstr>
      <vt:lpstr>38 Two rebels were crucified with him, one on his right and one on his left.</vt:lpstr>
      <vt:lpstr>39 Those who passed by hurled insults at him, shaking their heads40 and saying,</vt:lpstr>
      <vt:lpstr>PowerPoint Presentation</vt:lpstr>
      <vt:lpstr>PowerPoint Presentation</vt:lpstr>
      <vt:lpstr>41 In the same way the chief priests, the teachers of the law and the elders mocked him. 42 “He saved others,” they said, “but he can’t save himself! </vt:lpstr>
      <vt:lpstr>He’s the king of Israel! Let him come down now from the cross, and we will believe in him.</vt:lpstr>
      <vt:lpstr>43 He trusts in God. Let God rescue him now if he wants him, for he said, ‘I am the Son of God.’”</vt:lpstr>
      <vt:lpstr>44 In the same way the rebels who were crucified with him also heaped insults on him.</vt:lpstr>
      <vt:lpstr>The Death of Jesus</vt:lpstr>
      <vt:lpstr>46 About three in the afternoon Jesus cried out in a loud voice, “Eli, Eli, lema sabachthani?”</vt:lpstr>
      <vt:lpstr>47 When some of those standing there heard this, they said, “He’s calling Elijah.”</vt:lpstr>
      <vt:lpstr>48 Immediately one of them ran and got a sponge. He filled it with wine vinegar, put it on a staff, and offered it to Jesus to drink. 49 The rest said, “Now leave him alone. Let’s see if Elijah comes to save him.”</vt:lpstr>
      <vt:lpstr>50 And when Jesus had cried out again in a loud voice, he gave up his spirit.</vt:lpstr>
      <vt:lpstr>51 At that moment the curtain of the temple was torn in two from top to bottom.</vt:lpstr>
      <vt:lpstr>The earth shook, the rocks split* 52 and the tombs broke open.*</vt:lpstr>
      <vt:lpstr>The bodies of many holy people who had died were raised to life. 53 They came out of the tombs after Jesus’ resurrection and went into the holy city and appeared to many people.</vt:lpstr>
      <vt:lpstr>54 When the centurion and those with him who were guarding Jesus saw the earthquake and all that had happened, they were terrified, and exclaimed, “Surely he was the Son of God!”</vt:lpstr>
      <vt:lpstr>55 Many women were there, watching from a distance. They had followed Jesus from Galilee to care for his needs.</vt:lpstr>
      <vt:lpstr>56 Among them were Mary Magdalene, Mary the mother of James and Joseph, and the mother of Zebedee’s sons.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19  The Crucifixion &amp; Death of Jesus</dc:title>
  <dc:creator>Robin</dc:creator>
  <cp:lastModifiedBy>Ken Stoll</cp:lastModifiedBy>
  <cp:revision>4</cp:revision>
  <dcterms:created xsi:type="dcterms:W3CDTF">2017-12-11T18:17:10Z</dcterms:created>
  <dcterms:modified xsi:type="dcterms:W3CDTF">2017-12-12T13:22:53Z</dcterms:modified>
</cp:coreProperties>
</file>