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6"/>
  </p:notesMasterIdLst>
  <p:sldIdLst>
    <p:sldId id="639" r:id="rId2"/>
    <p:sldId id="641" r:id="rId3"/>
    <p:sldId id="527" r:id="rId4"/>
    <p:sldId id="621" r:id="rId5"/>
    <p:sldId id="622" r:id="rId6"/>
    <p:sldId id="623" r:id="rId7"/>
    <p:sldId id="624" r:id="rId8"/>
    <p:sldId id="625" r:id="rId9"/>
    <p:sldId id="626" r:id="rId10"/>
    <p:sldId id="627" r:id="rId11"/>
    <p:sldId id="628" r:id="rId12"/>
    <p:sldId id="629" r:id="rId13"/>
    <p:sldId id="630" r:id="rId14"/>
    <p:sldId id="631" r:id="rId15"/>
    <p:sldId id="632" r:id="rId16"/>
    <p:sldId id="633" r:id="rId17"/>
    <p:sldId id="640" r:id="rId18"/>
    <p:sldId id="634" r:id="rId19"/>
    <p:sldId id="592" r:id="rId20"/>
    <p:sldId id="635" r:id="rId21"/>
    <p:sldId id="642" r:id="rId22"/>
    <p:sldId id="637" r:id="rId23"/>
    <p:sldId id="643" r:id="rId24"/>
    <p:sldId id="638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A2BF"/>
    <a:srgbClr val="FF2F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70"/>
    <p:restoredTop sz="86500"/>
  </p:normalViewPr>
  <p:slideViewPr>
    <p:cSldViewPr>
      <p:cViewPr varScale="1">
        <p:scale>
          <a:sx n="101" d="100"/>
          <a:sy n="101" d="100"/>
        </p:scale>
        <p:origin x="199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76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3216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D28D56-526A-2242-8748-B7846B81DF65}" type="datetimeFigureOut">
              <a:rPr lang="en-US" smtClean="0"/>
              <a:t>1/17/2018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EA1714-4329-C649-B5EF-0BBBB6AF2C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7647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1794562-1016-44D3-849C-970E6359FBD0}" type="datetimeFigureOut">
              <a:rPr lang="en-US" smtClean="0"/>
              <a:pPr/>
              <a:t>1/17/2018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45B551C-81D0-4E99-A03E-E0A2DE7EC01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94562-1016-44D3-849C-970E6359FBD0}" type="datetimeFigureOut">
              <a:rPr lang="en-US" smtClean="0"/>
              <a:pPr/>
              <a:t>1/17/2018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B551C-81D0-4E99-A03E-E0A2DE7EC01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94562-1016-44D3-849C-970E6359FBD0}" type="datetimeFigureOut">
              <a:rPr lang="en-US" smtClean="0"/>
              <a:pPr/>
              <a:t>1/17/2018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B551C-81D0-4E99-A03E-E0A2DE7EC01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1794562-1016-44D3-849C-970E6359FBD0}" type="datetimeFigureOut">
              <a:rPr lang="en-US" smtClean="0"/>
              <a:pPr/>
              <a:t>1/17/2018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45B551C-81D0-4E99-A03E-E0A2DE7EC0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1794562-1016-44D3-849C-970E6359FBD0}" type="datetimeFigureOut">
              <a:rPr lang="en-US" smtClean="0"/>
              <a:pPr/>
              <a:t>1/17/2018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45B551C-81D0-4E99-A03E-E0A2DE7EC01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94562-1016-44D3-849C-970E6359FBD0}" type="datetimeFigureOut">
              <a:rPr lang="en-US" smtClean="0"/>
              <a:pPr/>
              <a:t>1/17/2018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B551C-81D0-4E99-A03E-E0A2DE7EC0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94562-1016-44D3-849C-970E6359FBD0}" type="datetimeFigureOut">
              <a:rPr lang="en-US" smtClean="0"/>
              <a:pPr/>
              <a:t>1/17/2018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B551C-81D0-4E99-A03E-E0A2DE7EC0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1794562-1016-44D3-849C-970E6359FBD0}" type="datetimeFigureOut">
              <a:rPr lang="en-US" smtClean="0"/>
              <a:pPr/>
              <a:t>1/17/2018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45B551C-81D0-4E99-A03E-E0A2DE7EC0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94562-1016-44D3-849C-970E6359FBD0}" type="datetimeFigureOut">
              <a:rPr lang="en-US" smtClean="0"/>
              <a:pPr/>
              <a:t>1/17/2018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B551C-81D0-4E99-A03E-E0A2DE7EC01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1794562-1016-44D3-849C-970E6359FBD0}" type="datetimeFigureOut">
              <a:rPr lang="en-US" smtClean="0"/>
              <a:pPr/>
              <a:t>1/17/2018</a:t>
            </a:fld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45B551C-81D0-4E99-A03E-E0A2DE7EC0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1794562-1016-44D3-849C-970E6359FBD0}" type="datetimeFigureOut">
              <a:rPr lang="en-US" smtClean="0"/>
              <a:pPr/>
              <a:t>1/17/2018</a:t>
            </a:fld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45B551C-81D0-4E99-A03E-E0A2DE7EC0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1794562-1016-44D3-849C-970E6359FBD0}" type="datetimeFigureOut">
              <a:rPr lang="en-US" smtClean="0"/>
              <a:pPr/>
              <a:t>1/17/2018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45B551C-81D0-4E99-A03E-E0A2DE7EC01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533400"/>
            <a:ext cx="6172200" cy="189436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7200" b="1" dirty="0" smtClean="0">
                <a:solidFill>
                  <a:srgbClr val="2DA2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Matthew</a:t>
            </a:r>
            <a:r>
              <a:rPr 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Dig Site 17</a:t>
            </a:r>
            <a:endParaRPr 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81200" y="3048000"/>
            <a:ext cx="7010400" cy="137160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Matthew 26:57-27:5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346858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9171" y="260926"/>
            <a:ext cx="873301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baseline="30000" dirty="0" smtClean="0"/>
              <a:t>64</a:t>
            </a:r>
            <a:r>
              <a:rPr lang="en-US" sz="3200" b="1" baseline="30000" dirty="0"/>
              <a:t> </a:t>
            </a:r>
            <a:r>
              <a:rPr lang="en-US" sz="3200" dirty="0"/>
              <a:t>“You have said so,” Jesus replied. “But I say to all of you: From now on you will see the Son of </a:t>
            </a:r>
            <a:r>
              <a:rPr lang="en-US" sz="3200" dirty="0" smtClean="0"/>
              <a:t>Man* </a:t>
            </a:r>
            <a:r>
              <a:rPr lang="en-US" sz="3200" dirty="0"/>
              <a:t>sitting at the right hand of the Mighty One and coming on the clouds of heaven</a:t>
            </a:r>
            <a:r>
              <a:rPr lang="en-US" sz="3200" dirty="0" smtClean="0"/>
              <a:t>.”</a:t>
            </a:r>
            <a:endParaRPr lang="en-US" sz="3200" dirty="0"/>
          </a:p>
        </p:txBody>
      </p:sp>
      <p:pic>
        <p:nvPicPr>
          <p:cNvPr id="3" name="Picture 2" descr="Luke_23_Christ_before_Caiaphas_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9800" y="2743200"/>
            <a:ext cx="4706880" cy="4003502"/>
          </a:xfrm>
          <a:prstGeom prst="rect">
            <a:avLst/>
          </a:prstGeom>
        </p:spPr>
      </p:pic>
      <p:pic>
        <p:nvPicPr>
          <p:cNvPr id="4" name="Picture 3" descr="cloud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8800" y="2895600"/>
            <a:ext cx="5334000" cy="2903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649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9171" y="260926"/>
            <a:ext cx="873301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baseline="30000" dirty="0" smtClean="0"/>
              <a:t>65</a:t>
            </a:r>
            <a:r>
              <a:rPr lang="en-US" sz="3200" b="1" baseline="30000" dirty="0"/>
              <a:t> </a:t>
            </a:r>
            <a:r>
              <a:rPr lang="en-US" sz="3200" dirty="0"/>
              <a:t>Then the high priest tore his clothes and said, “He has spoken blasphemy! Why do we need any more witnesses? Look, now you have heard the blasphemy. </a:t>
            </a:r>
            <a:r>
              <a:rPr lang="en-US" sz="3200" b="1" baseline="30000" dirty="0"/>
              <a:t>66 </a:t>
            </a:r>
            <a:r>
              <a:rPr lang="en-US" sz="3200" dirty="0"/>
              <a:t>What do you think</a:t>
            </a:r>
            <a:r>
              <a:rPr lang="en-US" sz="3200" dirty="0" smtClean="0"/>
              <a:t>?*” “</a:t>
            </a:r>
            <a:r>
              <a:rPr lang="en-US" sz="3200" dirty="0"/>
              <a:t>He is worthy of death,” they answered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pic>
        <p:nvPicPr>
          <p:cNvPr id="3" name="Picture 2" descr="Josia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8325" y="3296982"/>
            <a:ext cx="3495675" cy="3524250"/>
          </a:xfrm>
          <a:prstGeom prst="rect">
            <a:avLst/>
          </a:prstGeom>
        </p:spPr>
      </p:pic>
      <p:pic>
        <p:nvPicPr>
          <p:cNvPr id="4" name="Picture 3" descr="Blog-Angry-crowd-Jesus-free-bible-images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838200" y="3352800"/>
            <a:ext cx="6096000" cy="38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856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9171" y="260926"/>
            <a:ext cx="873301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baseline="30000" dirty="0" smtClean="0"/>
              <a:t>67</a:t>
            </a:r>
            <a:r>
              <a:rPr lang="en-US" sz="3200" b="1" baseline="30000" dirty="0"/>
              <a:t> </a:t>
            </a:r>
            <a:r>
              <a:rPr lang="en-US" sz="3200" dirty="0"/>
              <a:t>Then they </a:t>
            </a:r>
            <a:r>
              <a:rPr lang="en-US" sz="3200" dirty="0" smtClean="0"/>
              <a:t>spit* </a:t>
            </a:r>
            <a:r>
              <a:rPr lang="en-US" sz="3200" dirty="0"/>
              <a:t>in his face and struck him with their </a:t>
            </a:r>
            <a:r>
              <a:rPr lang="en-US" sz="3200" dirty="0" smtClean="0"/>
              <a:t>fists*.</a:t>
            </a:r>
            <a:r>
              <a:rPr lang="en-US" sz="3200" dirty="0"/>
              <a:t> </a:t>
            </a:r>
            <a:r>
              <a:rPr lang="en-US" sz="3200"/>
              <a:t>Others </a:t>
            </a:r>
            <a:r>
              <a:rPr lang="en-US" sz="3200" smtClean="0"/>
              <a:t>slapped* </a:t>
            </a:r>
            <a:r>
              <a:rPr lang="en-US" sz="3200" dirty="0"/>
              <a:t>him </a:t>
            </a:r>
            <a:r>
              <a:rPr lang="en-US" sz="3200" b="1" baseline="30000" dirty="0"/>
              <a:t>68 </a:t>
            </a:r>
            <a:r>
              <a:rPr lang="en-US" sz="3200" dirty="0"/>
              <a:t>and </a:t>
            </a:r>
            <a:r>
              <a:rPr lang="en-US" sz="3200" dirty="0" smtClean="0"/>
              <a:t>said*, </a:t>
            </a:r>
            <a:r>
              <a:rPr lang="en-US" sz="3200" dirty="0"/>
              <a:t>“Prophesy to us, Messiah. Who hit you?”</a:t>
            </a:r>
          </a:p>
        </p:txBody>
      </p:sp>
      <p:pic>
        <p:nvPicPr>
          <p:cNvPr id="3" name="Picture 2" descr="spi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60600"/>
            <a:ext cx="6159500" cy="4597400"/>
          </a:xfrm>
          <a:prstGeom prst="rect">
            <a:avLst/>
          </a:prstGeom>
        </p:spPr>
      </p:pic>
      <p:pic>
        <p:nvPicPr>
          <p:cNvPr id="4" name="Picture 3" descr="Fist-punch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9200" y="2209800"/>
            <a:ext cx="4953000" cy="26670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9200" y="2133600"/>
            <a:ext cx="5189221" cy="2905963"/>
          </a:xfrm>
          <a:prstGeom prst="rect">
            <a:avLst/>
          </a:prstGeom>
        </p:spPr>
      </p:pic>
      <p:pic>
        <p:nvPicPr>
          <p:cNvPr id="6" name="Picture 5" descr="slapping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3600" y="2209800"/>
            <a:ext cx="3207417" cy="2697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197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687" y="990600"/>
            <a:ext cx="8150225" cy="639762"/>
          </a:xfrm>
        </p:spPr>
        <p:txBody>
          <a:bodyPr anchor="t">
            <a:noAutofit/>
          </a:bodyPr>
          <a:lstStyle/>
          <a:p>
            <a:pPr algn="ctr"/>
            <a:r>
              <a:rPr lang="en-US" sz="9000" b="1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Peter </a:t>
            </a:r>
            <a:br>
              <a:rPr lang="en-US" sz="9000" b="1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9000" b="1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disowns</a:t>
            </a:r>
            <a:br>
              <a:rPr lang="en-US" sz="9000" b="1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9000" b="1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Jesus</a:t>
            </a:r>
            <a:endParaRPr lang="en-US" sz="9000" b="1" cap="none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058" name="AutoShape 2" descr="Image result for john the baptist prepares the w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5060" name="AutoShape 4" descr="Image result for john the baptist prepares the w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4800" y="4800600"/>
            <a:ext cx="8382000" cy="11430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5989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9171" y="260926"/>
            <a:ext cx="873301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baseline="30000" dirty="0"/>
              <a:t>69 </a:t>
            </a:r>
            <a:r>
              <a:rPr lang="en-US" sz="3200" dirty="0"/>
              <a:t>Now Peter was sitting out in the courtyard, and a servant girl came to him. “You also were with Jesus of Galilee,” she said.</a:t>
            </a:r>
          </a:p>
          <a:p>
            <a:r>
              <a:rPr lang="en-US" sz="3200" b="1" baseline="30000" dirty="0"/>
              <a:t>70 </a:t>
            </a:r>
            <a:r>
              <a:rPr lang="en-US" sz="3200" dirty="0"/>
              <a:t>But he denied it before them all. “I don’t know what you’re talking about,” he said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pic>
        <p:nvPicPr>
          <p:cNvPr id="3" name="Picture 2" descr="peter and girl denial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3600" y="2895618"/>
            <a:ext cx="5257800" cy="394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094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9171" y="260926"/>
            <a:ext cx="873301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baseline="30000" dirty="0" smtClean="0"/>
              <a:t>71</a:t>
            </a:r>
            <a:r>
              <a:rPr lang="en-US" sz="3200" b="1" baseline="30000" dirty="0"/>
              <a:t> </a:t>
            </a:r>
            <a:r>
              <a:rPr lang="en-US" sz="3200" dirty="0"/>
              <a:t>Then he went out to the gateway, where another servant girl saw him and said to the people there, “This fellow was with Jesus of Nazareth.”</a:t>
            </a:r>
          </a:p>
          <a:p>
            <a:r>
              <a:rPr lang="en-US" sz="3200" b="1" baseline="30000" dirty="0"/>
              <a:t>72 </a:t>
            </a:r>
            <a:r>
              <a:rPr lang="en-US" sz="3200" dirty="0"/>
              <a:t>He denied it again, with an oath: “I don’t know the man</a:t>
            </a:r>
            <a:r>
              <a:rPr lang="en-US" sz="3200" dirty="0" smtClean="0"/>
              <a:t>!”</a:t>
            </a:r>
            <a:endParaRPr lang="en-US" sz="3200" dirty="0"/>
          </a:p>
        </p:txBody>
      </p:sp>
      <p:pic>
        <p:nvPicPr>
          <p:cNvPr id="3" name="Picture 2" descr="peter_denial_4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0" y="2971800"/>
            <a:ext cx="5207000" cy="359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871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1" y="260926"/>
            <a:ext cx="849118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baseline="30000" dirty="0" smtClean="0"/>
              <a:t>73</a:t>
            </a:r>
            <a:r>
              <a:rPr lang="en-US" sz="3200" b="1" baseline="30000" dirty="0"/>
              <a:t> </a:t>
            </a:r>
            <a:r>
              <a:rPr lang="en-US" sz="3200" dirty="0"/>
              <a:t>After a little while, those standing there went up to Peter and said, “Surely you are one of them; your accent gives you away.”</a:t>
            </a:r>
          </a:p>
          <a:p>
            <a:r>
              <a:rPr lang="en-US" sz="3200" b="1" baseline="30000" dirty="0"/>
              <a:t>74 </a:t>
            </a:r>
            <a:r>
              <a:rPr lang="en-US" sz="3200" dirty="0"/>
              <a:t>Then he began to call down curses, and he swore to them, “I don’t know the man</a:t>
            </a:r>
            <a:r>
              <a:rPr lang="en-US" sz="3200" dirty="0" smtClean="0"/>
              <a:t>!”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2743200"/>
            <a:ext cx="7239000" cy="3937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211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9171" y="260926"/>
            <a:ext cx="873301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Immediately </a:t>
            </a:r>
            <a:r>
              <a:rPr lang="en-US" sz="3200" dirty="0"/>
              <a:t>a rooster crowed. 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8800" y="1066800"/>
            <a:ext cx="5823438" cy="4083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705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enie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8616" y="4724400"/>
            <a:ext cx="2459916" cy="21336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9171" y="260926"/>
            <a:ext cx="873301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baseline="30000" dirty="0" smtClean="0"/>
              <a:t>75</a:t>
            </a:r>
            <a:r>
              <a:rPr lang="en-US" sz="3200" b="1" baseline="30000" dirty="0"/>
              <a:t> </a:t>
            </a:r>
            <a:r>
              <a:rPr lang="en-US" sz="3200" dirty="0"/>
              <a:t>Then Peter remembered the word Jesus had spoken: “Before the rooster crows, you will disown me three times.” </a:t>
            </a:r>
            <a:endParaRPr lang="en-US" sz="3200" dirty="0" smtClean="0"/>
          </a:p>
          <a:p>
            <a:endParaRPr lang="en-US" sz="3200" dirty="0"/>
          </a:p>
          <a:p>
            <a:r>
              <a:rPr lang="en-US" sz="3200" dirty="0" smtClean="0"/>
              <a:t>And </a:t>
            </a:r>
            <a:r>
              <a:rPr lang="en-US" sz="3200" dirty="0"/>
              <a:t>he went outside and wept bitterly.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" y="2788196"/>
            <a:ext cx="7579895" cy="4103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975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687" y="990600"/>
            <a:ext cx="8150225" cy="639762"/>
          </a:xfrm>
        </p:spPr>
        <p:txBody>
          <a:bodyPr anchor="t">
            <a:noAutofit/>
          </a:bodyPr>
          <a:lstStyle/>
          <a:p>
            <a:pPr algn="ctr"/>
            <a:r>
              <a:rPr lang="en-US" sz="9000" b="1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Judas</a:t>
            </a:r>
            <a:br>
              <a:rPr lang="en-US" sz="9000" b="1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9000" b="1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Hangs</a:t>
            </a:r>
            <a:br>
              <a:rPr lang="en-US" sz="9000" b="1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9000" b="1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Himself</a:t>
            </a:r>
            <a:endParaRPr lang="en-US" sz="9000" b="1" cap="none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058" name="AutoShape 2" descr="Image result for john the baptist prepares the w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5060" name="AutoShape 4" descr="Image result for john the baptist prepares the w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4800" y="4800600"/>
            <a:ext cx="8382000" cy="11430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9570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-152400" y="4128703"/>
            <a:ext cx="3038011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0" dirty="0" smtClean="0">
                <a:solidFill>
                  <a:schemeClr val="bg1"/>
                </a:solidFill>
              </a:rPr>
              <a:t>17</a:t>
            </a:r>
            <a:endParaRPr lang="en-US" sz="200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5738"/>
            <a:ext cx="8229600" cy="1143000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Memory </a:t>
            </a:r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Verse</a:t>
            </a:r>
            <a:endParaRPr lang="en-US" sz="6600" dirty="0">
              <a:solidFill>
                <a:srgbClr val="002060"/>
              </a:solidFill>
            </a:endParaRPr>
          </a:p>
        </p:txBody>
      </p:sp>
      <p:sp>
        <p:nvSpPr>
          <p:cNvPr id="21507" name="TextBox 2"/>
          <p:cNvSpPr txBox="1">
            <a:spLocks noChangeArrowheads="1"/>
          </p:cNvSpPr>
          <p:nvPr/>
        </p:nvSpPr>
        <p:spPr bwMode="auto">
          <a:xfrm>
            <a:off x="130301" y="1190686"/>
            <a:ext cx="789478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orbel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orbel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Corbel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400">
                <a:solidFill>
                  <a:schemeClr val="tx1"/>
                </a:solidFill>
                <a:latin typeface="Corbel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400">
                <a:solidFill>
                  <a:schemeClr val="tx1"/>
                </a:solidFill>
                <a:latin typeface="Corbe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chemeClr val="tx1"/>
                </a:solidFill>
                <a:latin typeface="Corbe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chemeClr val="tx1"/>
                </a:solidFill>
                <a:latin typeface="Corbe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chemeClr val="tx1"/>
                </a:solidFill>
                <a:latin typeface="Corbe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chemeClr val="tx1"/>
                </a:solidFill>
                <a:latin typeface="Corbel" charset="0"/>
              </a:defRPr>
            </a:lvl9pPr>
          </a:lstStyle>
          <a:p>
            <a:pPr algn="ctr">
              <a:lnSpc>
                <a:spcPct val="100000"/>
              </a:lnSpc>
              <a:spcBef>
                <a:spcPts val="725"/>
              </a:spcBef>
              <a:buFontTx/>
              <a:buNone/>
            </a:pPr>
            <a:r>
              <a:rPr lang="en-US" sz="3200" dirty="0" smtClean="0">
                <a:ea typeface="Corbel" charset="0"/>
                <a:cs typeface="Corbel" charset="0"/>
              </a:rPr>
              <a:t>“</a:t>
            </a:r>
            <a:r>
              <a:rPr lang="en-US" sz="3200" dirty="0"/>
              <a:t>Then Jesus said to his disciples, </a:t>
            </a:r>
            <a:endParaRPr lang="en-US" sz="3200" dirty="0" smtClean="0">
              <a:ea typeface="Corbel" charset="0"/>
              <a:cs typeface="Corbel" charset="0"/>
            </a:endParaRPr>
          </a:p>
        </p:txBody>
      </p:sp>
      <p:sp>
        <p:nvSpPr>
          <p:cNvPr id="21508" name="TextBox 2"/>
          <p:cNvSpPr txBox="1">
            <a:spLocks noChangeArrowheads="1"/>
          </p:cNvSpPr>
          <p:nvPr/>
        </p:nvSpPr>
        <p:spPr bwMode="auto">
          <a:xfrm rot="-5400000">
            <a:off x="5541171" y="2669649"/>
            <a:ext cx="6291262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r>
              <a:rPr lang="en-US" altLang="en-US" sz="5000" b="1" dirty="0" smtClean="0"/>
              <a:t>Matthew 16:24</a:t>
            </a:r>
          </a:p>
          <a:p>
            <a:endParaRPr lang="en-US" altLang="en-US" sz="30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52400" y="4114800"/>
            <a:ext cx="8610600" cy="1143000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3200" b="1" cap="none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0" name="TextBox 2"/>
          <p:cNvSpPr txBox="1">
            <a:spLocks noChangeArrowheads="1"/>
          </p:cNvSpPr>
          <p:nvPr/>
        </p:nvSpPr>
        <p:spPr bwMode="auto">
          <a:xfrm>
            <a:off x="2743201" y="4962453"/>
            <a:ext cx="5281882" cy="1166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orbel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orbel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Corbel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400">
                <a:solidFill>
                  <a:schemeClr val="tx1"/>
                </a:solidFill>
                <a:latin typeface="Corbel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400">
                <a:solidFill>
                  <a:schemeClr val="tx1"/>
                </a:solidFill>
                <a:latin typeface="Corbe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chemeClr val="tx1"/>
                </a:solidFill>
                <a:latin typeface="Corbe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chemeClr val="tx1"/>
                </a:solidFill>
                <a:latin typeface="Corbe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chemeClr val="tx1"/>
                </a:solidFill>
                <a:latin typeface="Corbe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chemeClr val="tx1"/>
                </a:solidFill>
                <a:latin typeface="Corbel" charset="0"/>
              </a:defRPr>
            </a:lvl9pPr>
          </a:lstStyle>
          <a:p>
            <a:pPr algn="ctr">
              <a:lnSpc>
                <a:spcPct val="100000"/>
              </a:lnSpc>
              <a:spcBef>
                <a:spcPts val="725"/>
              </a:spcBef>
              <a:buNone/>
            </a:pPr>
            <a:r>
              <a:rPr lang="en-US" sz="3200" dirty="0" smtClean="0"/>
              <a:t>and </a:t>
            </a:r>
            <a:r>
              <a:rPr lang="en-US" sz="3200" dirty="0"/>
              <a:t>take up their </a:t>
            </a:r>
            <a:r>
              <a:rPr lang="en-US" sz="3200"/>
              <a:t>cross </a:t>
            </a:r>
            <a:endParaRPr lang="en-US" sz="3200" smtClean="0"/>
          </a:p>
          <a:p>
            <a:pPr algn="ctr">
              <a:lnSpc>
                <a:spcPct val="100000"/>
              </a:lnSpc>
              <a:spcBef>
                <a:spcPts val="725"/>
              </a:spcBef>
              <a:buNone/>
            </a:pPr>
            <a:r>
              <a:rPr lang="en-US" sz="3200" dirty="0" smtClean="0"/>
              <a:t>and </a:t>
            </a:r>
            <a:r>
              <a:rPr lang="en-US" sz="3200" dirty="0"/>
              <a:t>follow me.” </a:t>
            </a:r>
            <a:endParaRPr lang="en-US" sz="3200" dirty="0">
              <a:ea typeface="Corbel" charset="0"/>
              <a:cs typeface="Corbel" charset="0"/>
            </a:endParaRPr>
          </a:p>
        </p:txBody>
      </p:sp>
      <p:sp>
        <p:nvSpPr>
          <p:cNvPr id="11" name="TextBox 2"/>
          <p:cNvSpPr txBox="1">
            <a:spLocks noChangeArrowheads="1"/>
          </p:cNvSpPr>
          <p:nvPr/>
        </p:nvSpPr>
        <p:spPr bwMode="auto">
          <a:xfrm>
            <a:off x="217055" y="2503574"/>
            <a:ext cx="780802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orbel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orbel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Corbel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400">
                <a:solidFill>
                  <a:schemeClr val="tx1"/>
                </a:solidFill>
                <a:latin typeface="Corbel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400">
                <a:solidFill>
                  <a:schemeClr val="tx1"/>
                </a:solidFill>
                <a:latin typeface="Corbe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chemeClr val="tx1"/>
                </a:solidFill>
                <a:latin typeface="Corbe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chemeClr val="tx1"/>
                </a:solidFill>
                <a:latin typeface="Corbe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chemeClr val="tx1"/>
                </a:solidFill>
                <a:latin typeface="Corbe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chemeClr val="tx1"/>
                </a:solidFill>
                <a:latin typeface="Corbel" charset="0"/>
              </a:defRPr>
            </a:lvl9pPr>
          </a:lstStyle>
          <a:p>
            <a:pPr algn="ctr">
              <a:lnSpc>
                <a:spcPct val="100000"/>
              </a:lnSpc>
              <a:spcBef>
                <a:spcPts val="725"/>
              </a:spcBef>
              <a:buFontTx/>
              <a:buNone/>
            </a:pPr>
            <a:r>
              <a:rPr lang="en-US" sz="3200" dirty="0"/>
              <a:t>“Whoever wants to be my disciple</a:t>
            </a:r>
            <a:endParaRPr lang="en-US" sz="3200" dirty="0" smtClean="0">
              <a:ea typeface="Corbel" charset="0"/>
              <a:cs typeface="Corbel" charset="0"/>
            </a:endParaRPr>
          </a:p>
        </p:txBody>
      </p:sp>
      <p:sp>
        <p:nvSpPr>
          <p:cNvPr id="12" name="TextBox 2"/>
          <p:cNvSpPr txBox="1">
            <a:spLocks noChangeArrowheads="1"/>
          </p:cNvSpPr>
          <p:nvPr/>
        </p:nvSpPr>
        <p:spPr bwMode="auto">
          <a:xfrm>
            <a:off x="438069" y="3787617"/>
            <a:ext cx="75870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orbel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orbel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Corbel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400">
                <a:solidFill>
                  <a:schemeClr val="tx1"/>
                </a:solidFill>
                <a:latin typeface="Corbel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400">
                <a:solidFill>
                  <a:schemeClr val="tx1"/>
                </a:solidFill>
                <a:latin typeface="Corbe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chemeClr val="tx1"/>
                </a:solidFill>
                <a:latin typeface="Corbe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chemeClr val="tx1"/>
                </a:solidFill>
                <a:latin typeface="Corbe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chemeClr val="tx1"/>
                </a:solidFill>
                <a:latin typeface="Corbe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chemeClr val="tx1"/>
                </a:solidFill>
                <a:latin typeface="Corbel" charset="0"/>
              </a:defRPr>
            </a:lvl9pPr>
          </a:lstStyle>
          <a:p>
            <a:pPr algn="ctr">
              <a:lnSpc>
                <a:spcPct val="100000"/>
              </a:lnSpc>
              <a:spcBef>
                <a:spcPts val="725"/>
              </a:spcBef>
              <a:buFontTx/>
              <a:buNone/>
            </a:pPr>
            <a:r>
              <a:rPr lang="en-US" sz="3200" dirty="0"/>
              <a:t>must deny themselves</a:t>
            </a:r>
            <a:endParaRPr lang="en-US" sz="3200" dirty="0" smtClean="0">
              <a:ea typeface="Corbel" charset="0"/>
              <a:cs typeface="Corbe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1095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/>
      <p:bldP spid="21508" grpId="0"/>
      <p:bldP spid="10" grpId="0"/>
      <p:bldP spid="11" grpId="0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9171" y="260926"/>
            <a:ext cx="87330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baseline="30000" dirty="0" smtClean="0"/>
              <a:t>1</a:t>
            </a:r>
            <a:r>
              <a:rPr lang="en-US" sz="3200" b="1" dirty="0"/>
              <a:t> </a:t>
            </a:r>
            <a:r>
              <a:rPr lang="en-US" sz="3200" dirty="0"/>
              <a:t>Early in the morning, all the chief priests and the elders of the people made their plans how to have Jesus executed. 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9200" y="2096051"/>
            <a:ext cx="6349265" cy="4761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393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9171" y="260926"/>
            <a:ext cx="87330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 </a:t>
            </a:r>
            <a:r>
              <a:rPr lang="en-US" sz="3200" b="1" baseline="30000" dirty="0"/>
              <a:t>2 </a:t>
            </a:r>
            <a:r>
              <a:rPr lang="en-US" sz="3200" dirty="0"/>
              <a:t>So they bound him, led him away and handed him over to Pilate the governor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pic>
        <p:nvPicPr>
          <p:cNvPr id="3" name="Picture 2" descr="BOUN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1200" y="1676400"/>
            <a:ext cx="6586253" cy="4919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549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9171" y="260926"/>
            <a:ext cx="873301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baseline="30000" dirty="0" smtClean="0"/>
              <a:t>3</a:t>
            </a:r>
            <a:r>
              <a:rPr lang="en-US" sz="3200" b="1" baseline="30000" dirty="0"/>
              <a:t> </a:t>
            </a:r>
            <a:r>
              <a:rPr lang="en-US" sz="3200" dirty="0"/>
              <a:t>When Judas, who had betrayed him, saw that Jesus was condemned, he was seized with remorse and returned the thirty pieces of silver to the chief priests and the elders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pic>
        <p:nvPicPr>
          <p:cNvPr id="6" name="Picture 5" descr="JUdas talki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8800" y="2438400"/>
            <a:ext cx="5387713" cy="3914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962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9171" y="260926"/>
            <a:ext cx="873301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baseline="30000" dirty="0" smtClean="0"/>
              <a:t>4</a:t>
            </a:r>
            <a:r>
              <a:rPr lang="en-US" sz="3200" b="1" baseline="30000" dirty="0"/>
              <a:t> </a:t>
            </a:r>
            <a:r>
              <a:rPr lang="en-US" sz="3200" dirty="0"/>
              <a:t>“I have sinned,” he said, “for I have betrayed innocent blood.”</a:t>
            </a:r>
          </a:p>
          <a:p>
            <a:r>
              <a:rPr lang="en-US" sz="3200" dirty="0"/>
              <a:t>“What is that to us?” they replied. “That’s your responsibility</a:t>
            </a:r>
            <a:r>
              <a:rPr lang="en-US" sz="3200" dirty="0" smtClean="0"/>
              <a:t>.”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2819400"/>
            <a:ext cx="36576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294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9171" y="260926"/>
            <a:ext cx="87330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baseline="30000" dirty="0" smtClean="0"/>
              <a:t>5</a:t>
            </a:r>
            <a:r>
              <a:rPr lang="en-US" sz="3200" b="1" baseline="30000" dirty="0"/>
              <a:t> </a:t>
            </a:r>
            <a:r>
              <a:rPr lang="en-US" sz="3200" dirty="0"/>
              <a:t>So Judas threw the money into the temple and left. Then he went away and hanged himself.</a:t>
            </a:r>
          </a:p>
        </p:txBody>
      </p:sp>
      <p:pic>
        <p:nvPicPr>
          <p:cNvPr id="3" name="Picture 2" descr="silvr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800" y="2286000"/>
            <a:ext cx="6174384" cy="4329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465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687" y="990600"/>
            <a:ext cx="8150225" cy="639762"/>
          </a:xfrm>
        </p:spPr>
        <p:txBody>
          <a:bodyPr anchor="t">
            <a:noAutofit/>
          </a:bodyPr>
          <a:lstStyle/>
          <a:p>
            <a:pPr algn="ctr"/>
            <a:r>
              <a:rPr lang="en-US" sz="9000" b="1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Jesus </a:t>
            </a:r>
            <a:br>
              <a:rPr lang="en-US" sz="9000" b="1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9000" b="1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before </a:t>
            </a:r>
            <a:br>
              <a:rPr lang="en-US" sz="9000" b="1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9000" b="1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Sanhedrin</a:t>
            </a:r>
            <a:endParaRPr lang="en-US" sz="9000" b="1" cap="none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058" name="AutoShape 2" descr="Image result for john the baptist prepares the w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5060" name="AutoShape 4" descr="Image result for john the baptist prepares the w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4800" y="4800600"/>
            <a:ext cx="8382000" cy="11430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5225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9171" y="260926"/>
            <a:ext cx="87330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baseline="30000" dirty="0"/>
              <a:t>57 </a:t>
            </a:r>
            <a:r>
              <a:rPr lang="en-US" sz="3200" dirty="0"/>
              <a:t>Those who had arrested Jesus took him to Caiaphas the high priest, where the teachers of the law and the elders had assembled. </a:t>
            </a:r>
          </a:p>
        </p:txBody>
      </p:sp>
      <p:pic>
        <p:nvPicPr>
          <p:cNvPr id="3" name="Picture 2" descr="Jesus-Teaches-Parables-in-the-Temple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6400" y="2057400"/>
            <a:ext cx="5562600" cy="417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170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9171" y="260926"/>
            <a:ext cx="873301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baseline="30000" dirty="0" smtClean="0"/>
              <a:t>58</a:t>
            </a:r>
            <a:r>
              <a:rPr lang="en-US" sz="3200" b="1" baseline="30000" dirty="0"/>
              <a:t> </a:t>
            </a:r>
            <a:r>
              <a:rPr lang="en-US" sz="3200" dirty="0"/>
              <a:t>But Peter followed him at a distance, right up to the courtyard of the high priest. He entered and sat down with the guards to see the outcome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pic>
        <p:nvPicPr>
          <p:cNvPr id="3" name="Picture 2" descr="James_Tissot_The_Second_Denial_of_Saint_Peter_70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54" y="2286000"/>
            <a:ext cx="912626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185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9171" y="260926"/>
            <a:ext cx="873301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baseline="30000" dirty="0" smtClean="0"/>
              <a:t>59</a:t>
            </a:r>
            <a:r>
              <a:rPr lang="en-US" sz="3200" b="1" baseline="30000" dirty="0"/>
              <a:t> </a:t>
            </a:r>
            <a:r>
              <a:rPr lang="en-US" sz="3200" dirty="0"/>
              <a:t>The chief priests and the whole Sanhedrin were looking for false evidence against Jesus so that they could put him to death. </a:t>
            </a:r>
          </a:p>
        </p:txBody>
      </p:sp>
      <p:pic>
        <p:nvPicPr>
          <p:cNvPr id="3" name="Picture 2" descr="James_Tissot_The_Chief_Priests_take_counsel_together_52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438400"/>
            <a:ext cx="9144000" cy="481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955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76800" y="349422"/>
            <a:ext cx="407158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baseline="30000" dirty="0" smtClean="0"/>
              <a:t>60</a:t>
            </a:r>
            <a:r>
              <a:rPr lang="en-US" sz="3200" b="1" baseline="30000" dirty="0"/>
              <a:t> </a:t>
            </a:r>
            <a:r>
              <a:rPr lang="en-US" sz="3200" dirty="0"/>
              <a:t>But they did not find any, though many false witnesses came </a:t>
            </a:r>
            <a:r>
              <a:rPr lang="en-US" sz="3200" dirty="0" smtClean="0"/>
              <a:t>forward. Finally two</a:t>
            </a:r>
            <a:r>
              <a:rPr lang="en-US" sz="3200" dirty="0"/>
              <a:t> came </a:t>
            </a:r>
            <a:r>
              <a:rPr lang="en-US" sz="3200" dirty="0" smtClean="0"/>
              <a:t>forward </a:t>
            </a:r>
            <a:r>
              <a:rPr lang="en-US" sz="3200" b="1" baseline="30000" dirty="0" smtClean="0"/>
              <a:t>61</a:t>
            </a:r>
            <a:r>
              <a:rPr lang="en-US" sz="3200" b="1" baseline="30000" dirty="0"/>
              <a:t> </a:t>
            </a:r>
            <a:r>
              <a:rPr lang="en-US" sz="3200" dirty="0"/>
              <a:t>and declared, “This fellow said, ‘I am able to destroy the temple of God and rebuild it in three days.’”</a:t>
            </a:r>
          </a:p>
          <a:p>
            <a:r>
              <a:rPr lang="en-US" sz="3200" dirty="0"/>
              <a:t> </a:t>
            </a:r>
          </a:p>
        </p:txBody>
      </p:sp>
      <p:pic>
        <p:nvPicPr>
          <p:cNvPr id="4" name="Picture 3" descr="accusation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243404"/>
            <a:ext cx="4818414" cy="3609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614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9171" y="260926"/>
            <a:ext cx="873301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baseline="30000" dirty="0" smtClean="0"/>
              <a:t>62</a:t>
            </a:r>
            <a:r>
              <a:rPr lang="en-US" sz="3200" b="1" baseline="30000" dirty="0"/>
              <a:t> </a:t>
            </a:r>
            <a:r>
              <a:rPr lang="en-US" sz="3200" dirty="0"/>
              <a:t>Then the high priest stood up and said to Jesus, “Are you not going to answer? What is this testimony that these men are bringing against you</a:t>
            </a:r>
            <a:r>
              <a:rPr lang="en-US" sz="3200" dirty="0" smtClean="0"/>
              <a:t>?”</a:t>
            </a:r>
            <a:endParaRPr lang="en-US" sz="3200" dirty="0"/>
          </a:p>
        </p:txBody>
      </p:sp>
      <p:pic>
        <p:nvPicPr>
          <p:cNvPr id="3" name="Picture 2" descr="pharisees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3200" y="2142014"/>
            <a:ext cx="6248400" cy="468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862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9171" y="260926"/>
            <a:ext cx="873301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baseline="30000" dirty="0" smtClean="0"/>
              <a:t>63</a:t>
            </a:r>
            <a:r>
              <a:rPr lang="en-US" sz="3200" b="1" baseline="30000" dirty="0"/>
              <a:t> </a:t>
            </a:r>
            <a:r>
              <a:rPr lang="en-US" sz="3200" dirty="0"/>
              <a:t>But Jesus remained </a:t>
            </a:r>
            <a:r>
              <a:rPr lang="en-US" sz="3200" dirty="0" smtClean="0"/>
              <a:t>silent. The </a:t>
            </a:r>
            <a:r>
              <a:rPr lang="en-US" sz="3200" dirty="0"/>
              <a:t>high priest said to him, “I charge you under oath by the living God:  Tell us if you are </a:t>
            </a:r>
            <a:r>
              <a:rPr lang="en-US" sz="3200" dirty="0" smtClean="0"/>
              <a:t>the Messiah</a:t>
            </a:r>
            <a:r>
              <a:rPr lang="en-US" sz="3200" dirty="0"/>
              <a:t>, the Son of God</a:t>
            </a:r>
            <a:r>
              <a:rPr lang="en-US" sz="3200" dirty="0" smtClean="0"/>
              <a:t>.”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5400" y="2182084"/>
            <a:ext cx="2564716" cy="46759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9800" y="2185936"/>
            <a:ext cx="3176012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989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18706</TotalTime>
  <Words>60</Words>
  <Application>Microsoft Office PowerPoint</Application>
  <PresentationFormat>On-screen Show (4:3)</PresentationFormat>
  <Paragraphs>39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MS PGothic</vt:lpstr>
      <vt:lpstr>Arial</vt:lpstr>
      <vt:lpstr>Calibri</vt:lpstr>
      <vt:lpstr>Century Schoolbook</vt:lpstr>
      <vt:lpstr>Corbel</vt:lpstr>
      <vt:lpstr>Times New Roman</vt:lpstr>
      <vt:lpstr>Wingdings</vt:lpstr>
      <vt:lpstr>Wingdings 2</vt:lpstr>
      <vt:lpstr>Oriel</vt:lpstr>
      <vt:lpstr>Matthew Dig Site 17</vt:lpstr>
      <vt:lpstr>Memory Verse</vt:lpstr>
      <vt:lpstr>Jesus  before  the Sanhedrin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Peter  disowns Jesus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Judas Hangs Himself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Matthew Dig Site 2</dc:title>
  <dc:creator>Robin</dc:creator>
  <cp:lastModifiedBy>Ken Stoll</cp:lastModifiedBy>
  <cp:revision>172</cp:revision>
  <dcterms:created xsi:type="dcterms:W3CDTF">2017-07-28T23:39:39Z</dcterms:created>
  <dcterms:modified xsi:type="dcterms:W3CDTF">2018-01-17T23:44:48Z</dcterms:modified>
</cp:coreProperties>
</file>