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1"/>
  </p:notesMasterIdLst>
  <p:sldIdLst>
    <p:sldId id="256" r:id="rId2"/>
    <p:sldId id="341" r:id="rId3"/>
    <p:sldId id="355" r:id="rId4"/>
    <p:sldId id="356" r:id="rId5"/>
    <p:sldId id="357" r:id="rId6"/>
    <p:sldId id="464" r:id="rId7"/>
    <p:sldId id="588" r:id="rId8"/>
    <p:sldId id="468" r:id="rId9"/>
    <p:sldId id="589" r:id="rId10"/>
    <p:sldId id="590" r:id="rId11"/>
    <p:sldId id="359" r:id="rId12"/>
    <p:sldId id="539" r:id="rId13"/>
    <p:sldId id="527" r:id="rId14"/>
    <p:sldId id="540" r:id="rId15"/>
    <p:sldId id="541" r:id="rId16"/>
    <p:sldId id="593" r:id="rId17"/>
    <p:sldId id="542" r:id="rId18"/>
    <p:sldId id="591" r:id="rId19"/>
    <p:sldId id="543" r:id="rId20"/>
    <p:sldId id="544" r:id="rId21"/>
    <p:sldId id="545" r:id="rId22"/>
    <p:sldId id="546" r:id="rId23"/>
    <p:sldId id="547" r:id="rId24"/>
    <p:sldId id="548" r:id="rId25"/>
    <p:sldId id="549" r:id="rId26"/>
    <p:sldId id="550" r:id="rId27"/>
    <p:sldId id="592" r:id="rId28"/>
    <p:sldId id="551" r:id="rId29"/>
    <p:sldId id="552" r:id="rId30"/>
    <p:sldId id="553" r:id="rId31"/>
    <p:sldId id="554" r:id="rId32"/>
    <p:sldId id="555" r:id="rId33"/>
    <p:sldId id="556" r:id="rId34"/>
    <p:sldId id="594" r:id="rId35"/>
    <p:sldId id="558" r:id="rId36"/>
    <p:sldId id="559" r:id="rId37"/>
    <p:sldId id="560" r:id="rId38"/>
    <p:sldId id="561" r:id="rId39"/>
    <p:sldId id="56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A2BF"/>
    <a:srgbClr val="FF2F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67"/>
    <p:restoredTop sz="86500"/>
  </p:normalViewPr>
  <p:slideViewPr>
    <p:cSldViewPr>
      <p:cViewPr varScale="1">
        <p:scale>
          <a:sx n="101" d="100"/>
          <a:sy n="101" d="100"/>
        </p:scale>
        <p:origin x="1854" y="96"/>
      </p:cViewPr>
      <p:guideLst>
        <p:guide orient="horz" pos="2160"/>
        <p:guide pos="2880"/>
      </p:guideLst>
    </p:cSldViewPr>
  </p:slideViewPr>
  <p:outlineViewPr>
    <p:cViewPr>
      <p:scale>
        <a:sx n="33" d="100"/>
        <a:sy n="33" d="100"/>
      </p:scale>
      <p:origin x="0" y="-76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3216"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D28D56-526A-2242-8748-B7846B81DF65}" type="datetimeFigureOut">
              <a:rPr lang="en-US" smtClean="0"/>
              <a:t>10/26/2017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EA1714-4329-C649-B5EF-0BBBB6AF2C31}" type="slidenum">
              <a:rPr lang="en-US" smtClean="0"/>
              <a:t>‹#›</a:t>
            </a:fld>
            <a:endParaRPr lang="en-US" dirty="0"/>
          </a:p>
        </p:txBody>
      </p:sp>
    </p:spTree>
    <p:extLst>
      <p:ext uri="{BB962C8B-B14F-4D97-AF65-F5344CB8AC3E}">
        <p14:creationId xmlns:p14="http://schemas.microsoft.com/office/powerpoint/2010/main" val="329764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B1794562-1016-44D3-849C-970E6359FBD0}" type="datetimeFigureOut">
              <a:rPr lang="en-US" smtClean="0"/>
              <a:pPr/>
              <a:t>10/26/2017</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A45B551C-81D0-4E99-A03E-E0A2DE7EC014}"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794562-1016-44D3-849C-970E6359FBD0}" type="datetimeFigureOut">
              <a:rPr lang="en-US" smtClean="0"/>
              <a:pPr/>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5B551C-81D0-4E99-A03E-E0A2DE7EC014}"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794562-1016-44D3-849C-970E6359FBD0}" type="datetimeFigureOut">
              <a:rPr lang="en-US" smtClean="0"/>
              <a:pPr/>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5B551C-81D0-4E99-A03E-E0A2DE7EC014}"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B1794562-1016-44D3-849C-970E6359FBD0}" type="datetimeFigureOut">
              <a:rPr lang="en-US" smtClean="0"/>
              <a:pPr/>
              <a:t>10/26/2017</a:t>
            </a:fld>
            <a:endParaRPr lang="en-US" dirty="0"/>
          </a:p>
        </p:txBody>
      </p:sp>
      <p:sp>
        <p:nvSpPr>
          <p:cNvPr id="9" name="Slide Number Placeholder 8"/>
          <p:cNvSpPr>
            <a:spLocks noGrp="1"/>
          </p:cNvSpPr>
          <p:nvPr>
            <p:ph type="sldNum" sz="quarter" idx="15"/>
          </p:nvPr>
        </p:nvSpPr>
        <p:spPr/>
        <p:txBody>
          <a:bodyPr rtlCol="0"/>
          <a:lstStyle/>
          <a:p>
            <a:fld id="{A45B551C-81D0-4E99-A03E-E0A2DE7EC014}"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B1794562-1016-44D3-849C-970E6359FBD0}" type="datetimeFigureOut">
              <a:rPr lang="en-US" smtClean="0"/>
              <a:pPr/>
              <a:t>10/26/2017</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A45B551C-81D0-4E99-A03E-E0A2DE7EC014}"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1794562-1016-44D3-849C-970E6359FBD0}" type="datetimeFigureOut">
              <a:rPr lang="en-US" smtClean="0"/>
              <a:pPr/>
              <a:t>10/26/2017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5B551C-81D0-4E99-A03E-E0A2DE7EC014}"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B1794562-1016-44D3-849C-970E6359FBD0}" type="datetimeFigureOut">
              <a:rPr lang="en-US" smtClean="0"/>
              <a:pPr/>
              <a:t>10/26/2017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45B551C-81D0-4E99-A03E-E0A2DE7EC014}"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B1794562-1016-44D3-849C-970E6359FBD0}" type="datetimeFigureOut">
              <a:rPr lang="en-US" smtClean="0"/>
              <a:pPr/>
              <a:t>10/26/2017</a:t>
            </a:fld>
            <a:endParaRPr lang="en-US" dirty="0"/>
          </a:p>
        </p:txBody>
      </p:sp>
      <p:sp>
        <p:nvSpPr>
          <p:cNvPr id="7" name="Slide Number Placeholder 6"/>
          <p:cNvSpPr>
            <a:spLocks noGrp="1"/>
          </p:cNvSpPr>
          <p:nvPr>
            <p:ph type="sldNum" sz="quarter" idx="11"/>
          </p:nvPr>
        </p:nvSpPr>
        <p:spPr/>
        <p:txBody>
          <a:bodyPr rtlCol="0"/>
          <a:lstStyle/>
          <a:p>
            <a:fld id="{A45B551C-81D0-4E99-A03E-E0A2DE7EC014}"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794562-1016-44D3-849C-970E6359FBD0}" type="datetimeFigureOut">
              <a:rPr lang="en-US" smtClean="0"/>
              <a:pPr/>
              <a:t>10/26/2017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45B551C-81D0-4E99-A03E-E0A2DE7EC014}"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B1794562-1016-44D3-849C-970E6359FBD0}" type="datetimeFigureOut">
              <a:rPr lang="en-US" smtClean="0"/>
              <a:pPr/>
              <a:t>10/26/2017</a:t>
            </a:fld>
            <a:endParaRPr lang="en-US" dirty="0"/>
          </a:p>
        </p:txBody>
      </p:sp>
      <p:sp>
        <p:nvSpPr>
          <p:cNvPr id="22" name="Slide Number Placeholder 21"/>
          <p:cNvSpPr>
            <a:spLocks noGrp="1"/>
          </p:cNvSpPr>
          <p:nvPr>
            <p:ph type="sldNum" sz="quarter" idx="15"/>
          </p:nvPr>
        </p:nvSpPr>
        <p:spPr/>
        <p:txBody>
          <a:bodyPr rtlCol="0"/>
          <a:lstStyle/>
          <a:p>
            <a:fld id="{A45B551C-81D0-4E99-A03E-E0A2DE7EC014}"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B1794562-1016-44D3-849C-970E6359FBD0}" type="datetimeFigureOut">
              <a:rPr lang="en-US" smtClean="0"/>
              <a:pPr/>
              <a:t>10/26/2017</a:t>
            </a:fld>
            <a:endParaRPr lang="en-US" dirty="0"/>
          </a:p>
        </p:txBody>
      </p:sp>
      <p:sp>
        <p:nvSpPr>
          <p:cNvPr id="18" name="Slide Number Placeholder 17"/>
          <p:cNvSpPr>
            <a:spLocks noGrp="1"/>
          </p:cNvSpPr>
          <p:nvPr>
            <p:ph type="sldNum" sz="quarter" idx="11"/>
          </p:nvPr>
        </p:nvSpPr>
        <p:spPr/>
        <p:txBody>
          <a:bodyPr rtlCol="0"/>
          <a:lstStyle/>
          <a:p>
            <a:fld id="{A45B551C-81D0-4E99-A03E-E0A2DE7EC014}"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1794562-1016-44D3-849C-970E6359FBD0}" type="datetimeFigureOut">
              <a:rPr lang="en-US" smtClean="0"/>
              <a:pPr/>
              <a:t>10/26/2017</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45B551C-81D0-4E99-A03E-E0A2DE7EC014}"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gif"/><Relationship Id="rId5" Type="http://schemas.openxmlformats.org/officeDocument/2006/relationships/image" Target="../media/image20.pn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jpeg"/></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jpeg"/></Relationships>
</file>

<file path=ppt/slides/_rels/slide3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jpeg"/></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g"/><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533400"/>
            <a:ext cx="6172200" cy="1894362"/>
          </a:xfrm>
        </p:spPr>
        <p:txBody>
          <a:bodyPr>
            <a:normAutofit fontScale="90000"/>
          </a:bodyPr>
          <a:lstStyle/>
          <a:p>
            <a:pPr algn="ctr"/>
            <a:r>
              <a:rPr lang="en-US" sz="7200" b="1" dirty="0" smtClean="0">
                <a:solidFill>
                  <a:srgbClr val="2DA2BF"/>
                </a:solidFill>
                <a:effectLst>
                  <a:outerShdw blurRad="38100" dist="38100" dir="2700000" algn="tl">
                    <a:srgbClr val="000000">
                      <a:alpha val="43137"/>
                    </a:srgbClr>
                  </a:outerShdw>
                </a:effectLst>
              </a:rPr>
              <a:t>Matthew</a:t>
            </a:r>
            <a:r>
              <a:rPr lang="en-US" sz="7200" b="1" dirty="0" smtClean="0">
                <a:effectLst>
                  <a:outerShdw blurRad="38100" dist="38100" dir="2700000" algn="tl">
                    <a:srgbClr val="000000">
                      <a:alpha val="43137"/>
                    </a:srgbClr>
                  </a:outerShdw>
                </a:effectLst>
              </a:rPr>
              <a:t/>
            </a:r>
            <a:br>
              <a:rPr lang="en-US" sz="7200" b="1" dirty="0" smtClean="0">
                <a:effectLst>
                  <a:outerShdw blurRad="38100" dist="38100" dir="2700000" algn="tl">
                    <a:srgbClr val="000000">
                      <a:alpha val="43137"/>
                    </a:srgbClr>
                  </a:outerShdw>
                </a:effectLst>
              </a:rPr>
            </a:br>
            <a:r>
              <a:rPr lang="en-US" sz="7200" b="1" dirty="0" smtClean="0">
                <a:effectLst>
                  <a:outerShdw blurRad="38100" dist="38100" dir="2700000" algn="tl">
                    <a:srgbClr val="000000">
                      <a:alpha val="43137"/>
                    </a:srgbClr>
                  </a:outerShdw>
                </a:effectLst>
              </a:rPr>
              <a:t>Dig Site 14</a:t>
            </a:r>
            <a:endParaRPr lang="en-US" sz="72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981200" y="3048000"/>
            <a:ext cx="7010400" cy="1371600"/>
          </a:xfrm>
        </p:spPr>
        <p:txBody>
          <a:bodyPr>
            <a:normAutofit lnSpcReduction="10000"/>
          </a:bodyPr>
          <a:lstStyle/>
          <a:p>
            <a:pPr algn="ctr"/>
            <a:r>
              <a:rPr lang="en-US" sz="4000" b="1" dirty="0" smtClean="0">
                <a:effectLst>
                  <a:outerShdw blurRad="38100" dist="38100" dir="2700000" algn="tl">
                    <a:srgbClr val="000000">
                      <a:alpha val="43137"/>
                    </a:srgbClr>
                  </a:outerShdw>
                </a:effectLst>
              </a:rPr>
              <a:t>Matthew </a:t>
            </a:r>
            <a:r>
              <a:rPr lang="en-US" sz="4000" dirty="0" smtClean="0"/>
              <a:t>24:36-42;</a:t>
            </a:r>
          </a:p>
          <a:p>
            <a:pPr algn="ctr"/>
            <a:r>
              <a:rPr lang="en-US" sz="4000" b="1" dirty="0" smtClean="0"/>
              <a:t>25:1-30</a:t>
            </a:r>
            <a:endParaRPr lang="en-US" sz="4000" b="1"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rot="19666529">
            <a:off x="-645786" y="1753607"/>
            <a:ext cx="10209825" cy="3670960"/>
          </a:xfrm>
        </p:spPr>
        <p:txBody>
          <a:bodyPr anchor="ctr">
            <a:noAutofit/>
          </a:bodyPr>
          <a:lstStyle/>
          <a:p>
            <a:pPr marL="0" indent="0" algn="ctr">
              <a:buNone/>
            </a:pPr>
            <a:r>
              <a:rPr lang="en-US" sz="15000" dirty="0" smtClean="0">
                <a:ln w="12700">
                  <a:solidFill>
                    <a:schemeClr val="tx1">
                      <a:alpha val="0"/>
                    </a:schemeClr>
                  </a:solidFill>
                </a:ln>
                <a:solidFill>
                  <a:schemeClr val="bg1">
                    <a:alpha val="21000"/>
                  </a:schemeClr>
                </a:solidFill>
                <a:latin typeface="A Love of Thunder" charset="0"/>
                <a:ea typeface="A Love of Thunder" charset="0"/>
                <a:cs typeface="A Love of Thunder" charset="0"/>
              </a:rPr>
              <a:t>Matthew</a:t>
            </a:r>
            <a:endParaRPr lang="en-US" sz="15000" dirty="0">
              <a:ln w="12700">
                <a:solidFill>
                  <a:schemeClr val="tx1">
                    <a:alpha val="0"/>
                  </a:schemeClr>
                </a:solidFill>
              </a:ln>
              <a:solidFill>
                <a:schemeClr val="bg1">
                  <a:alpha val="21000"/>
                </a:schemeClr>
              </a:solidFill>
              <a:latin typeface="A Love of Thunder" charset="0"/>
              <a:ea typeface="A Love of Thunder" charset="0"/>
              <a:cs typeface="A Love of Thunder" charset="0"/>
            </a:endParaRPr>
          </a:p>
        </p:txBody>
      </p:sp>
      <p:sp>
        <p:nvSpPr>
          <p:cNvPr id="5" name="TextBox 4"/>
          <p:cNvSpPr txBox="1"/>
          <p:nvPr/>
        </p:nvSpPr>
        <p:spPr>
          <a:xfrm>
            <a:off x="0" y="228600"/>
            <a:ext cx="9144000" cy="1323439"/>
          </a:xfrm>
          <a:prstGeom prst="rect">
            <a:avLst/>
          </a:prstGeom>
          <a:noFill/>
        </p:spPr>
        <p:txBody>
          <a:bodyPr wrap="square" rtlCol="0">
            <a:spAutoFit/>
          </a:bodyPr>
          <a:lstStyle/>
          <a:p>
            <a:pPr algn="ctr"/>
            <a:r>
              <a:rPr lang="en-US" sz="8000" dirty="0" smtClean="0">
                <a:solidFill>
                  <a:schemeClr val="bg1"/>
                </a:solidFill>
              </a:rPr>
              <a:t>Other NT Terms</a:t>
            </a:r>
            <a:endParaRPr lang="en-US" sz="8000" dirty="0">
              <a:solidFill>
                <a:schemeClr val="bg1"/>
              </a:solidFill>
            </a:endParaRPr>
          </a:p>
        </p:txBody>
      </p:sp>
      <p:sp>
        <p:nvSpPr>
          <p:cNvPr id="6" name="TextBox 5"/>
          <p:cNvSpPr txBox="1"/>
          <p:nvPr/>
        </p:nvSpPr>
        <p:spPr>
          <a:xfrm>
            <a:off x="152400" y="2286000"/>
            <a:ext cx="8686800" cy="3231654"/>
          </a:xfrm>
          <a:prstGeom prst="rect">
            <a:avLst/>
          </a:prstGeom>
          <a:noFill/>
        </p:spPr>
        <p:txBody>
          <a:bodyPr wrap="square" rtlCol="0">
            <a:spAutoFit/>
          </a:bodyPr>
          <a:lstStyle/>
          <a:p>
            <a:pPr algn="ctr"/>
            <a:r>
              <a:rPr lang="en-US" sz="4400" b="1" dirty="0" smtClean="0">
                <a:solidFill>
                  <a:schemeClr val="bg1"/>
                </a:solidFill>
              </a:rPr>
              <a:t>Interest</a:t>
            </a:r>
          </a:p>
          <a:p>
            <a:pPr algn="ctr"/>
            <a:endParaRPr lang="en-US" sz="4000" dirty="0" smtClean="0">
              <a:solidFill>
                <a:schemeClr val="bg1"/>
              </a:solidFill>
            </a:endParaRPr>
          </a:p>
          <a:p>
            <a:pPr algn="ctr"/>
            <a:r>
              <a:rPr lang="en-US" sz="4000" dirty="0" smtClean="0">
                <a:solidFill>
                  <a:schemeClr val="bg1"/>
                </a:solidFill>
              </a:rPr>
              <a:t>An amount of money earned if someone deposits money into a bank</a:t>
            </a:r>
            <a:endParaRPr lang="en-US" sz="4000" dirty="0">
              <a:solidFill>
                <a:schemeClr val="bg1"/>
              </a:solidFill>
            </a:endParaRPr>
          </a:p>
        </p:txBody>
      </p:sp>
    </p:spTree>
    <p:extLst>
      <p:ext uri="{BB962C8B-B14F-4D97-AF65-F5344CB8AC3E}">
        <p14:creationId xmlns:p14="http://schemas.microsoft.com/office/powerpoint/2010/main" val="1569005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rot="19666529">
            <a:off x="-645786" y="1753607"/>
            <a:ext cx="10209825" cy="3670960"/>
          </a:xfrm>
        </p:spPr>
        <p:txBody>
          <a:bodyPr anchor="ctr">
            <a:noAutofit/>
          </a:bodyPr>
          <a:lstStyle/>
          <a:p>
            <a:pPr marL="0" indent="0" algn="ctr">
              <a:buNone/>
            </a:pPr>
            <a:r>
              <a:rPr lang="en-US" sz="15000" dirty="0" smtClean="0">
                <a:ln w="12700">
                  <a:solidFill>
                    <a:schemeClr val="tx1">
                      <a:alpha val="0"/>
                    </a:schemeClr>
                  </a:solidFill>
                </a:ln>
                <a:solidFill>
                  <a:schemeClr val="bg1">
                    <a:alpha val="21000"/>
                  </a:schemeClr>
                </a:solidFill>
                <a:latin typeface="A Love of Thunder" charset="0"/>
                <a:ea typeface="A Love of Thunder" charset="0"/>
                <a:cs typeface="A Love of Thunder" charset="0"/>
              </a:rPr>
              <a:t>Matthew</a:t>
            </a:r>
            <a:endParaRPr lang="en-US" sz="15000" dirty="0">
              <a:ln w="12700">
                <a:solidFill>
                  <a:schemeClr val="tx1">
                    <a:alpha val="0"/>
                  </a:schemeClr>
                </a:solidFill>
              </a:ln>
              <a:solidFill>
                <a:schemeClr val="bg1">
                  <a:alpha val="21000"/>
                </a:schemeClr>
              </a:solidFill>
              <a:latin typeface="A Love of Thunder" charset="0"/>
              <a:ea typeface="A Love of Thunder" charset="0"/>
              <a:cs typeface="A Love of Thunder" charset="0"/>
            </a:endParaRPr>
          </a:p>
        </p:txBody>
      </p:sp>
      <p:sp>
        <p:nvSpPr>
          <p:cNvPr id="5" name="TextBox 4"/>
          <p:cNvSpPr txBox="1"/>
          <p:nvPr/>
        </p:nvSpPr>
        <p:spPr>
          <a:xfrm>
            <a:off x="122352" y="76200"/>
            <a:ext cx="8888972" cy="1554272"/>
          </a:xfrm>
          <a:prstGeom prst="rect">
            <a:avLst/>
          </a:prstGeom>
          <a:noFill/>
        </p:spPr>
        <p:txBody>
          <a:bodyPr wrap="none" rtlCol="0">
            <a:spAutoFit/>
          </a:bodyPr>
          <a:lstStyle/>
          <a:p>
            <a:r>
              <a:rPr lang="en-US" sz="9200" dirty="0" smtClean="0">
                <a:solidFill>
                  <a:schemeClr val="bg1"/>
                </a:solidFill>
              </a:rPr>
              <a:t>Did You Know?</a:t>
            </a:r>
            <a:endParaRPr lang="en-US" sz="9200" dirty="0">
              <a:solidFill>
                <a:schemeClr val="bg1"/>
              </a:solidFill>
            </a:endParaRPr>
          </a:p>
        </p:txBody>
      </p:sp>
      <p:sp>
        <p:nvSpPr>
          <p:cNvPr id="6" name="TextBox 5"/>
          <p:cNvSpPr txBox="1"/>
          <p:nvPr/>
        </p:nvSpPr>
        <p:spPr>
          <a:xfrm>
            <a:off x="122352" y="2440887"/>
            <a:ext cx="8266274" cy="1615827"/>
          </a:xfrm>
          <a:prstGeom prst="rect">
            <a:avLst/>
          </a:prstGeom>
          <a:noFill/>
        </p:spPr>
        <p:txBody>
          <a:bodyPr wrap="square" rtlCol="0">
            <a:spAutoFit/>
          </a:bodyPr>
          <a:lstStyle/>
          <a:p>
            <a:pPr algn="ctr"/>
            <a:r>
              <a:rPr lang="en-US" sz="3300" dirty="0" smtClean="0">
                <a:solidFill>
                  <a:schemeClr val="bg1"/>
                </a:solidFill>
              </a:rPr>
              <a:t>The lamps mentioned in this story would probably only stay lit for 15 minutes before having to use new oil.</a:t>
            </a:r>
          </a:p>
        </p:txBody>
      </p:sp>
    </p:spTree>
    <p:extLst>
      <p:ext uri="{BB962C8B-B14F-4D97-AF65-F5344CB8AC3E}">
        <p14:creationId xmlns:p14="http://schemas.microsoft.com/office/powerpoint/2010/main" val="244897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34364"/>
            <a:ext cx="8229600" cy="2795261"/>
          </a:xfrm>
        </p:spPr>
        <p:txBody>
          <a:bodyPr>
            <a:noAutofit/>
          </a:bodyPr>
          <a:lstStyle/>
          <a:p>
            <a:pPr algn="ctr"/>
            <a:r>
              <a:rPr lang="en-US" sz="9000" dirty="0" smtClean="0">
                <a:solidFill>
                  <a:schemeClr val="tx1"/>
                </a:solidFill>
                <a:latin typeface="Times New Roman" charset="0"/>
                <a:ea typeface="Times New Roman" charset="0"/>
                <a:cs typeface="Times New Roman" charset="0"/>
              </a:rPr>
              <a:t>Ready for the Return</a:t>
            </a:r>
            <a:endParaRPr lang="en-US" sz="9000" dirty="0">
              <a:solidFill>
                <a:schemeClr val="tx1"/>
              </a:solidFill>
              <a:latin typeface="Times New Roman" charset="0"/>
              <a:ea typeface="Times New Roman" charset="0"/>
              <a:cs typeface="Times New Roman" charset="0"/>
            </a:endParaRPr>
          </a:p>
        </p:txBody>
      </p:sp>
      <p:sp>
        <p:nvSpPr>
          <p:cNvPr id="3" name="Subtitle 2"/>
          <p:cNvSpPr>
            <a:spLocks noGrp="1"/>
          </p:cNvSpPr>
          <p:nvPr>
            <p:ph type="subTitle" idx="1"/>
          </p:nvPr>
        </p:nvSpPr>
        <p:spPr>
          <a:xfrm>
            <a:off x="1371600" y="3886200"/>
            <a:ext cx="6400800" cy="1688418"/>
          </a:xfrm>
        </p:spPr>
        <p:txBody>
          <a:bodyPr>
            <a:noAutofit/>
          </a:bodyPr>
          <a:lstStyle/>
          <a:p>
            <a:pPr algn="ctr"/>
            <a:r>
              <a:rPr lang="en-US" sz="3000" dirty="0" smtClean="0">
                <a:solidFill>
                  <a:schemeClr val="tx1"/>
                </a:solidFill>
                <a:latin typeface="Times New Roman" charset="0"/>
                <a:ea typeface="Times New Roman" charset="0"/>
                <a:cs typeface="Times New Roman" charset="0"/>
              </a:rPr>
              <a:t>Matthew 24:36-42; 25:1-30</a:t>
            </a:r>
            <a:endParaRPr lang="en-US" sz="3000" dirty="0">
              <a:solidFill>
                <a:schemeClr val="tx1"/>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393227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1513569"/>
            <a:ext cx="8150225" cy="639762"/>
          </a:xfrm>
        </p:spPr>
        <p:txBody>
          <a:bodyPr anchor="t">
            <a:noAutofit/>
          </a:bodyPr>
          <a:lstStyle/>
          <a:p>
            <a:pPr algn="ctr"/>
            <a:r>
              <a:rPr lang="en-US" sz="9000" b="1" cap="none"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Day and Hour Unknown</a:t>
            </a:r>
            <a:endParaRPr lang="en-US" sz="9000" b="1" cap="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5058" name="AutoShape 2" descr="Image result for john the baptist prepares the w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5060" name="AutoShape 4" descr="Image result for john the baptist prepares the w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 name="Title 1"/>
          <p:cNvSpPr txBox="1">
            <a:spLocks/>
          </p:cNvSpPr>
          <p:nvPr/>
        </p:nvSpPr>
        <p:spPr>
          <a:xfrm>
            <a:off x="304800" y="4800600"/>
            <a:ext cx="8382000" cy="11430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1375225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39171" y="260926"/>
            <a:ext cx="8733010" cy="1569660"/>
          </a:xfrm>
          <a:prstGeom prst="rect">
            <a:avLst/>
          </a:prstGeom>
          <a:noFill/>
        </p:spPr>
        <p:txBody>
          <a:bodyPr wrap="square" rtlCol="0">
            <a:spAutoFit/>
          </a:bodyPr>
          <a:lstStyle/>
          <a:p>
            <a:pPr algn="ctr"/>
            <a:r>
              <a:rPr lang="en-US" sz="3200" dirty="0" smtClean="0">
                <a:latin typeface="Comic Sans MS"/>
                <a:cs typeface="Comic Sans MS"/>
              </a:rPr>
              <a:t>But about that day or hour no one knows,*, not even the angels** in heaven, nor the Son, but only the Father.*  </a:t>
            </a:r>
            <a:endParaRPr lang="en-US" sz="3200" dirty="0">
              <a:latin typeface="Comic Sans MS"/>
              <a:cs typeface="Comic Sans MS"/>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171" y="1495403"/>
            <a:ext cx="1763427" cy="2414806"/>
          </a:xfrm>
          <a:prstGeom prst="rect">
            <a:avLst/>
          </a:prstGeom>
        </p:spPr>
      </p:pic>
      <p:pic>
        <p:nvPicPr>
          <p:cNvPr id="5" name="Picture 4" descr="angel.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92844" y="1830558"/>
            <a:ext cx="1595661" cy="2297202"/>
          </a:xfrm>
          <a:prstGeom prst="rect">
            <a:avLst/>
          </a:prstGeom>
        </p:spPr>
      </p:pic>
      <p:pic>
        <p:nvPicPr>
          <p:cNvPr id="6" name="Picture 5" descr="god.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64743" y="1794398"/>
            <a:ext cx="3107438" cy="2563637"/>
          </a:xfrm>
          <a:prstGeom prst="rect">
            <a:avLst/>
          </a:prstGeom>
        </p:spPr>
      </p:pic>
      <p:sp>
        <p:nvSpPr>
          <p:cNvPr id="7" name="TextBox 6"/>
          <p:cNvSpPr txBox="1"/>
          <p:nvPr/>
        </p:nvSpPr>
        <p:spPr>
          <a:xfrm>
            <a:off x="0" y="4145155"/>
            <a:ext cx="3914197" cy="2554545"/>
          </a:xfrm>
          <a:prstGeom prst="rect">
            <a:avLst/>
          </a:prstGeom>
          <a:noFill/>
        </p:spPr>
        <p:txBody>
          <a:bodyPr wrap="square" rtlCol="0">
            <a:spAutoFit/>
          </a:bodyPr>
          <a:lstStyle/>
          <a:p>
            <a:pPr algn="ctr"/>
            <a:r>
              <a:rPr lang="en-US" sz="3200" dirty="0" smtClean="0">
                <a:latin typeface="Comic Sans MS"/>
                <a:cs typeface="Comic Sans MS"/>
              </a:rPr>
              <a:t>As it was in the days of Noah*, so it will be at the coming of the </a:t>
            </a:r>
          </a:p>
          <a:p>
            <a:pPr algn="ctr"/>
            <a:r>
              <a:rPr lang="en-US" sz="3200" dirty="0" smtClean="0">
                <a:latin typeface="Comic Sans MS"/>
                <a:cs typeface="Comic Sans MS"/>
              </a:rPr>
              <a:t>Son of Man.</a:t>
            </a:r>
            <a:endParaRPr lang="en-US" sz="3200" dirty="0">
              <a:latin typeface="Comic Sans MS"/>
              <a:cs typeface="Comic Sans MS"/>
            </a:endParaRPr>
          </a:p>
        </p:txBody>
      </p:sp>
      <p:pic>
        <p:nvPicPr>
          <p:cNvPr id="8" name="Picture 7" descr="noah ark.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01641" y="4431293"/>
            <a:ext cx="3718232" cy="2426707"/>
          </a:xfrm>
          <a:prstGeom prst="rect">
            <a:avLst/>
          </a:prstGeom>
        </p:spPr>
      </p:pic>
      <p:sp>
        <p:nvSpPr>
          <p:cNvPr id="9" name="Multiply 8"/>
          <p:cNvSpPr/>
          <p:nvPr/>
        </p:nvSpPr>
        <p:spPr>
          <a:xfrm>
            <a:off x="2775447" y="2020533"/>
            <a:ext cx="1791833" cy="1684613"/>
          </a:xfrm>
          <a:prstGeom prst="mathMultiply">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1074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p:tgtEl>
                                          <p:spTgt spid="7"/>
                                        </p:tgtEl>
                                        <p:attrNameLst>
                                          <p:attrName>ppt_y</p:attrName>
                                        </p:attrNameLst>
                                      </p:cBhvr>
                                      <p:tavLst>
                                        <p:tav tm="0">
                                          <p:val>
                                            <p:strVal val="#ppt_y+#ppt_h*1.125000"/>
                                          </p:val>
                                        </p:tav>
                                        <p:tav tm="100000">
                                          <p:val>
                                            <p:strVal val="#ppt_y"/>
                                          </p:val>
                                        </p:tav>
                                      </p:tavLst>
                                    </p:anim>
                                    <p:animEffect transition="in" filter="wipe(up)">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25304"/>
            <a:ext cx="5184137" cy="3046988"/>
          </a:xfrm>
          <a:prstGeom prst="rect">
            <a:avLst/>
          </a:prstGeom>
          <a:noFill/>
        </p:spPr>
        <p:txBody>
          <a:bodyPr wrap="square" rtlCol="0">
            <a:spAutoFit/>
          </a:bodyPr>
          <a:lstStyle/>
          <a:p>
            <a:pPr algn="ctr"/>
            <a:r>
              <a:rPr lang="en-US" sz="3200" dirty="0" smtClean="0">
                <a:latin typeface="Comic Sans MS"/>
                <a:cs typeface="Comic Sans MS"/>
              </a:rPr>
              <a:t>For in the days before the flood*, people were eating and drinking, marrying* and giving in marriage, up to the day Noah entered the ark;</a:t>
            </a:r>
            <a:endParaRPr lang="en-US" sz="3200" dirty="0">
              <a:latin typeface="Comic Sans MS"/>
              <a:cs typeface="Comic Sans MS"/>
            </a:endParaRPr>
          </a:p>
        </p:txBody>
      </p:sp>
      <p:pic>
        <p:nvPicPr>
          <p:cNvPr id="5" name="Picture 4" descr="flood of noah.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33002" y="248785"/>
            <a:ext cx="3186677" cy="2390008"/>
          </a:xfrm>
          <a:prstGeom prst="rect">
            <a:avLst/>
          </a:prstGeom>
        </p:spPr>
      </p:pic>
      <p:pic>
        <p:nvPicPr>
          <p:cNvPr id="6" name="Picture 5" descr="marriage.g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4497" y="3368008"/>
            <a:ext cx="2365601" cy="2818890"/>
          </a:xfrm>
          <a:prstGeom prst="rect">
            <a:avLst/>
          </a:prstGeom>
        </p:spPr>
      </p:pic>
    </p:spTree>
    <p:extLst>
      <p:ext uri="{BB962C8B-B14F-4D97-AF65-F5344CB8AC3E}">
        <p14:creationId xmlns:p14="http://schemas.microsoft.com/office/powerpoint/2010/main" val="563295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25304"/>
            <a:ext cx="5633002" cy="3046988"/>
          </a:xfrm>
          <a:prstGeom prst="rect">
            <a:avLst/>
          </a:prstGeom>
          <a:noFill/>
        </p:spPr>
        <p:txBody>
          <a:bodyPr wrap="square" rtlCol="0">
            <a:spAutoFit/>
          </a:bodyPr>
          <a:lstStyle/>
          <a:p>
            <a:pPr algn="ctr"/>
            <a:r>
              <a:rPr lang="en-US" sz="3200" dirty="0">
                <a:latin typeface="Comic Sans MS" charset="0"/>
                <a:ea typeface="Comic Sans MS" charset="0"/>
                <a:cs typeface="Comic Sans MS" charset="0"/>
              </a:rPr>
              <a:t>and they knew nothing about what would happen until the flood came and took them all away. That is how it will be at the coming of the Son of Man.  </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194360"/>
            <a:ext cx="2851072" cy="2708875"/>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162730"/>
            <a:ext cx="2982740" cy="2740505"/>
          </a:xfrm>
          <a:prstGeom prst="rect">
            <a:avLst/>
          </a:prstGeom>
        </p:spPr>
      </p:pic>
      <p:sp>
        <p:nvSpPr>
          <p:cNvPr id="7" name="TextBox 6"/>
          <p:cNvSpPr txBox="1"/>
          <p:nvPr/>
        </p:nvSpPr>
        <p:spPr>
          <a:xfrm>
            <a:off x="4262126" y="4124795"/>
            <a:ext cx="4401298" cy="2062103"/>
          </a:xfrm>
          <a:prstGeom prst="rect">
            <a:avLst/>
          </a:prstGeom>
          <a:noFill/>
        </p:spPr>
        <p:txBody>
          <a:bodyPr wrap="square" rtlCol="0">
            <a:spAutoFit/>
          </a:bodyPr>
          <a:lstStyle/>
          <a:p>
            <a:pPr algn="ctr"/>
            <a:r>
              <a:rPr lang="en-US" sz="3200" dirty="0" smtClean="0">
                <a:latin typeface="Comic Sans MS"/>
                <a:cs typeface="Comic Sans MS"/>
              </a:rPr>
              <a:t>Two men will be in the field; *one will be taken and the other left.</a:t>
            </a:r>
            <a:endParaRPr lang="en-US" sz="3200" dirty="0">
              <a:latin typeface="Comic Sans MS"/>
              <a:cs typeface="Comic Sans MS"/>
            </a:endParaRPr>
          </a:p>
        </p:txBody>
      </p:sp>
    </p:spTree>
    <p:extLst>
      <p:ext uri="{BB962C8B-B14F-4D97-AF65-F5344CB8AC3E}">
        <p14:creationId xmlns:p14="http://schemas.microsoft.com/office/powerpoint/2010/main" val="1355121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 presetClass="exit" presetSubtype="0" fill="hold" nodeType="withEffect">
                                  <p:stCondLst>
                                    <p:cond delay="0"/>
                                  </p:stCondLst>
                                  <p:childTnLst>
                                    <p:set>
                                      <p:cBhvr>
                                        <p:cTn id="17"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91361" y="278321"/>
            <a:ext cx="4227333" cy="2554545"/>
          </a:xfrm>
          <a:prstGeom prst="rect">
            <a:avLst/>
          </a:prstGeom>
          <a:noFill/>
        </p:spPr>
        <p:txBody>
          <a:bodyPr wrap="square" rtlCol="0">
            <a:spAutoFit/>
          </a:bodyPr>
          <a:lstStyle/>
          <a:p>
            <a:pPr algn="ctr"/>
            <a:r>
              <a:rPr lang="en-US" sz="3200" dirty="0" smtClean="0">
                <a:latin typeface="Comic Sans MS"/>
                <a:cs typeface="Comic Sans MS"/>
              </a:rPr>
              <a:t>Two women will be grinding* with a hand mill; one will be taken* and the other left.</a:t>
            </a:r>
            <a:endParaRPr lang="en-US" sz="3200" dirty="0">
              <a:latin typeface="Comic Sans MS"/>
              <a:cs typeface="Comic Sans MS"/>
            </a:endParaRPr>
          </a:p>
        </p:txBody>
      </p:sp>
      <p:pic>
        <p:nvPicPr>
          <p:cNvPr id="5" name="Picture 4" descr="hand mill.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34996" y="169442"/>
            <a:ext cx="3693763" cy="2770322"/>
          </a:xfrm>
          <a:prstGeom prst="rect">
            <a:avLst/>
          </a:prstGeom>
        </p:spPr>
      </p:pic>
      <p:pic>
        <p:nvPicPr>
          <p:cNvPr id="6" name="Picture 5" descr="hand mill.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34996" y="169442"/>
            <a:ext cx="2084006" cy="2770322"/>
          </a:xfrm>
          <a:prstGeom prst="rect">
            <a:avLst/>
          </a:prstGeom>
        </p:spPr>
      </p:pic>
      <p:sp>
        <p:nvSpPr>
          <p:cNvPr id="7" name="TextBox 6"/>
          <p:cNvSpPr txBox="1"/>
          <p:nvPr/>
        </p:nvSpPr>
        <p:spPr>
          <a:xfrm>
            <a:off x="5323319" y="3489382"/>
            <a:ext cx="3705440" cy="2554545"/>
          </a:xfrm>
          <a:prstGeom prst="rect">
            <a:avLst/>
          </a:prstGeom>
          <a:noFill/>
        </p:spPr>
        <p:txBody>
          <a:bodyPr wrap="square" rtlCol="0">
            <a:spAutoFit/>
          </a:bodyPr>
          <a:lstStyle/>
          <a:p>
            <a:pPr algn="ctr"/>
            <a:r>
              <a:rPr lang="en-US" sz="3200" dirty="0" smtClean="0">
                <a:latin typeface="Comic Sans MS"/>
                <a:cs typeface="Comic Sans MS"/>
              </a:rPr>
              <a:t>Therefore keep watch*, because you do not know on what day your Lord will come.</a:t>
            </a:r>
            <a:endParaRPr lang="en-US" sz="3200" dirty="0">
              <a:latin typeface="Comic Sans MS"/>
              <a:cs typeface="Comic Sans MS"/>
            </a:endParaRPr>
          </a:p>
        </p:txBody>
      </p:sp>
      <p:pic>
        <p:nvPicPr>
          <p:cNvPr id="8" name="Picture 7" descr="watching.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1361" y="2939764"/>
            <a:ext cx="4937377" cy="3274618"/>
          </a:xfrm>
          <a:prstGeom prst="rect">
            <a:avLst/>
          </a:prstGeom>
        </p:spPr>
      </p:pic>
    </p:spTree>
    <p:extLst>
      <p:ext uri="{BB962C8B-B14F-4D97-AF65-F5344CB8AC3E}">
        <p14:creationId xmlns:p14="http://schemas.microsoft.com/office/powerpoint/2010/main" val="1192728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1513569"/>
            <a:ext cx="8150225" cy="639762"/>
          </a:xfrm>
        </p:spPr>
        <p:txBody>
          <a:bodyPr anchor="t">
            <a:noAutofit/>
          </a:bodyPr>
          <a:lstStyle/>
          <a:p>
            <a:pPr algn="ctr"/>
            <a:r>
              <a:rPr lang="en-US" sz="9000" b="1" cap="none"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Parable of the Ten Virgins</a:t>
            </a:r>
            <a:endParaRPr lang="en-US" sz="9000" b="1" cap="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5058" name="AutoShape 2" descr="Image result for john the baptist prepares the w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5060" name="AutoShape 4" descr="Image result for john the baptist prepares the w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 name="Title 1"/>
          <p:cNvSpPr txBox="1">
            <a:spLocks/>
          </p:cNvSpPr>
          <p:nvPr/>
        </p:nvSpPr>
        <p:spPr>
          <a:xfrm>
            <a:off x="304800" y="4800600"/>
            <a:ext cx="8382000" cy="11430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1077972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64564" y="31195"/>
            <a:ext cx="8505739" cy="1569660"/>
          </a:xfrm>
          <a:prstGeom prst="rect">
            <a:avLst/>
          </a:prstGeom>
          <a:noFill/>
        </p:spPr>
        <p:txBody>
          <a:bodyPr wrap="square" rtlCol="0">
            <a:spAutoFit/>
          </a:bodyPr>
          <a:lstStyle/>
          <a:p>
            <a:pPr algn="ctr"/>
            <a:r>
              <a:rPr lang="en-US" sz="3200" dirty="0" smtClean="0">
                <a:latin typeface="Comic Sans MS"/>
                <a:cs typeface="Comic Sans MS"/>
              </a:rPr>
              <a:t>At that time the kingdom of heaven will be like ten virgins* who took their lamps* and went out to meet the bridegroom.*</a:t>
            </a:r>
            <a:endParaRPr lang="en-US" sz="3200" dirty="0">
              <a:latin typeface="Comic Sans MS"/>
              <a:cs typeface="Comic Sans MS"/>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71862" y="2397296"/>
            <a:ext cx="2509205" cy="276116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03966" y="1955262"/>
            <a:ext cx="2459585" cy="2459585"/>
          </a:xfrm>
          <a:prstGeom prst="rect">
            <a:avLst/>
          </a:prstGeom>
        </p:spPr>
      </p:pic>
      <p:sp>
        <p:nvSpPr>
          <p:cNvPr id="9" name="TextBox 8"/>
          <p:cNvSpPr txBox="1"/>
          <p:nvPr/>
        </p:nvSpPr>
        <p:spPr>
          <a:xfrm>
            <a:off x="727827" y="5450680"/>
            <a:ext cx="8042476" cy="1077218"/>
          </a:xfrm>
          <a:prstGeom prst="rect">
            <a:avLst/>
          </a:prstGeom>
          <a:noFill/>
        </p:spPr>
        <p:txBody>
          <a:bodyPr wrap="square" rtlCol="0">
            <a:spAutoFit/>
          </a:bodyPr>
          <a:lstStyle/>
          <a:p>
            <a:pPr algn="ctr"/>
            <a:r>
              <a:rPr lang="en-US" sz="3200" dirty="0" smtClean="0">
                <a:latin typeface="Comic Sans MS"/>
                <a:cs typeface="Comic Sans MS"/>
              </a:rPr>
              <a:t>Five of them were foolish* and five were wise.*</a:t>
            </a:r>
            <a:endParaRPr lang="en-US" sz="3200" dirty="0">
              <a:latin typeface="Comic Sans MS"/>
              <a:cs typeface="Comic Sans MS"/>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68894" y="1751444"/>
            <a:ext cx="1299412" cy="2314191"/>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698" y="1751445"/>
            <a:ext cx="1918943" cy="2314190"/>
          </a:xfrm>
          <a:prstGeom prst="rect">
            <a:avLst/>
          </a:prstGeom>
        </p:spPr>
      </p:pic>
    </p:spTree>
    <p:extLst>
      <p:ext uri="{BB962C8B-B14F-4D97-AF65-F5344CB8AC3E}">
        <p14:creationId xmlns:p14="http://schemas.microsoft.com/office/powerpoint/2010/main" val="1581958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9"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0" fill="hold"/>
                                        <p:tgtEl>
                                          <p:spTgt spid="4"/>
                                        </p:tgtEl>
                                        <p:attrNameLst>
                                          <p:attrName>ppt_w</p:attrName>
                                        </p:attrNameLst>
                                      </p:cBhvr>
                                      <p:tavLst>
                                        <p:tav tm="0" fmla="#ppt_w*sin(2.5*pi*$)">
                                          <p:val>
                                            <p:fltVal val="0"/>
                                          </p:val>
                                        </p:tav>
                                        <p:tav tm="100000">
                                          <p:val>
                                            <p:fltVal val="1"/>
                                          </p:val>
                                        </p:tav>
                                      </p:tavLst>
                                    </p:anim>
                                    <p:anim calcmode="lin" valueType="num">
                                      <p:cBhvr>
                                        <p:cTn id="16"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 calcmode="lin" valueType="num">
                                      <p:cBhvr additive="base">
                                        <p:cTn id="2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5" presetClass="emph" presetSubtype="0" fill="hold" nodeType="clickEffect">
                                  <p:stCondLst>
                                    <p:cond delay="0"/>
                                  </p:stCondLst>
                                  <p:childTnLst>
                                    <p:anim calcmode="discrete" valueType="str">
                                      <p:cBhvr>
                                        <p:cTn id="32" dur="10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par>
                    <p:cTn id="33" fill="hold">
                      <p:stCondLst>
                        <p:cond delay="indefinite"/>
                      </p:stCondLst>
                      <p:childTnLst>
                        <p:par>
                          <p:cTn id="34" fill="hold">
                            <p:stCondLst>
                              <p:cond delay="0"/>
                            </p:stCondLst>
                            <p:childTnLst>
                              <p:par>
                                <p:cTn id="35" presetID="35" presetClass="emph" presetSubtype="0" fill="hold" nodeType="clickEffect">
                                  <p:stCondLst>
                                    <p:cond delay="0"/>
                                  </p:stCondLst>
                                  <p:childTnLst>
                                    <p:anim calcmode="discrete" valueType="str">
                                      <p:cBhvr>
                                        <p:cTn id="36" dur="1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50000"/>
          </a:schemeClr>
        </a:solidFill>
        <a:effectLst/>
      </p:bgPr>
    </p:bg>
    <p:spTree>
      <p:nvGrpSpPr>
        <p:cNvPr id="1" name=""/>
        <p:cNvGrpSpPr/>
        <p:nvPr/>
      </p:nvGrpSpPr>
      <p:grpSpPr>
        <a:xfrm>
          <a:off x="0" y="0"/>
          <a:ext cx="0" cy="0"/>
          <a:chOff x="0" y="0"/>
          <a:chExt cx="0" cy="0"/>
        </a:xfrm>
      </p:grpSpPr>
      <p:sp>
        <p:nvSpPr>
          <p:cNvPr id="7" name="TextBox 6"/>
          <p:cNvSpPr txBox="1"/>
          <p:nvPr/>
        </p:nvSpPr>
        <p:spPr>
          <a:xfrm>
            <a:off x="-152400" y="4128703"/>
            <a:ext cx="3038011" cy="3170099"/>
          </a:xfrm>
          <a:prstGeom prst="rect">
            <a:avLst/>
          </a:prstGeom>
          <a:noFill/>
        </p:spPr>
        <p:txBody>
          <a:bodyPr wrap="none" rtlCol="0">
            <a:spAutoFit/>
          </a:bodyPr>
          <a:lstStyle/>
          <a:p>
            <a:r>
              <a:rPr lang="en-US" sz="20000" dirty="0" smtClean="0">
                <a:solidFill>
                  <a:schemeClr val="bg1"/>
                </a:solidFill>
              </a:rPr>
              <a:t>14</a:t>
            </a:r>
            <a:endParaRPr lang="en-US" sz="20000" dirty="0">
              <a:solidFill>
                <a:schemeClr val="bg1"/>
              </a:solidFill>
            </a:endParaRPr>
          </a:p>
        </p:txBody>
      </p:sp>
      <p:sp>
        <p:nvSpPr>
          <p:cNvPr id="2" name="Title 1"/>
          <p:cNvSpPr>
            <a:spLocks noGrp="1"/>
          </p:cNvSpPr>
          <p:nvPr>
            <p:ph type="title"/>
          </p:nvPr>
        </p:nvSpPr>
        <p:spPr>
          <a:xfrm>
            <a:off x="457200" y="185738"/>
            <a:ext cx="8229600" cy="1143000"/>
          </a:xfrm>
        </p:spPr>
        <p:txBody>
          <a:bodyPr>
            <a:noAutofit/>
          </a:bodyPr>
          <a:lstStyle/>
          <a:p>
            <a:pPr algn="ctr" eaLnBrk="1" hangingPunct="1">
              <a:defRPr/>
            </a:pPr>
            <a:r>
              <a:rPr lang="en-US" sz="6600" b="1" dirty="0">
                <a:solidFill>
                  <a:schemeClr val="bg1"/>
                </a:solidFill>
                <a:effectLst>
                  <a:outerShdw blurRad="38100" dist="38100" dir="2700000" algn="tl">
                    <a:srgbClr val="000000">
                      <a:alpha val="43137"/>
                    </a:srgbClr>
                  </a:outerShdw>
                </a:effectLst>
              </a:rPr>
              <a:t>Memory </a:t>
            </a:r>
            <a:r>
              <a:rPr lang="en-US" sz="6600" b="1" dirty="0" smtClean="0">
                <a:solidFill>
                  <a:schemeClr val="bg1"/>
                </a:solidFill>
                <a:effectLst>
                  <a:outerShdw blurRad="38100" dist="38100" dir="2700000" algn="tl">
                    <a:srgbClr val="000000">
                      <a:alpha val="43137"/>
                    </a:srgbClr>
                  </a:outerShdw>
                </a:effectLst>
              </a:rPr>
              <a:t>Verse</a:t>
            </a:r>
            <a:endParaRPr lang="en-US" sz="6600" dirty="0">
              <a:solidFill>
                <a:srgbClr val="002060"/>
              </a:solidFill>
            </a:endParaRPr>
          </a:p>
        </p:txBody>
      </p:sp>
      <p:sp>
        <p:nvSpPr>
          <p:cNvPr id="21507" name="TextBox 2"/>
          <p:cNvSpPr txBox="1">
            <a:spLocks noChangeArrowheads="1"/>
          </p:cNvSpPr>
          <p:nvPr/>
        </p:nvSpPr>
        <p:spPr bwMode="auto">
          <a:xfrm>
            <a:off x="152400" y="1981200"/>
            <a:ext cx="8077200" cy="233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charset="0"/>
              <a:buChar char="•"/>
              <a:defRPr sz="2400">
                <a:solidFill>
                  <a:schemeClr val="tx1"/>
                </a:solidFill>
                <a:latin typeface="Corbel" charset="0"/>
              </a:defRPr>
            </a:lvl1pPr>
            <a:lvl2pPr marL="742950" indent="-285750">
              <a:lnSpc>
                <a:spcPct val="90000"/>
              </a:lnSpc>
              <a:spcBef>
                <a:spcPts val="375"/>
              </a:spcBef>
              <a:buFont typeface="Arial" charset="0"/>
              <a:buChar char="•"/>
              <a:defRPr sz="2000">
                <a:solidFill>
                  <a:schemeClr val="tx1"/>
                </a:solidFill>
                <a:latin typeface="Corbel" charset="0"/>
              </a:defRPr>
            </a:lvl2pPr>
            <a:lvl3pPr marL="1143000" indent="-228600">
              <a:lnSpc>
                <a:spcPct val="90000"/>
              </a:lnSpc>
              <a:spcBef>
                <a:spcPts val="375"/>
              </a:spcBef>
              <a:buFont typeface="Arial" charset="0"/>
              <a:buChar char="•"/>
              <a:defRPr sz="1600">
                <a:solidFill>
                  <a:schemeClr val="tx1"/>
                </a:solidFill>
                <a:latin typeface="Corbel" charset="0"/>
              </a:defRPr>
            </a:lvl3pPr>
            <a:lvl4pPr marL="1600200" indent="-228600">
              <a:lnSpc>
                <a:spcPct val="90000"/>
              </a:lnSpc>
              <a:spcBef>
                <a:spcPts val="375"/>
              </a:spcBef>
              <a:buFont typeface="Arial" charset="0"/>
              <a:buChar char="•"/>
              <a:defRPr sz="1400">
                <a:solidFill>
                  <a:schemeClr val="tx1"/>
                </a:solidFill>
                <a:latin typeface="Corbel" charset="0"/>
              </a:defRPr>
            </a:lvl4pPr>
            <a:lvl5pPr marL="2057400" indent="-228600">
              <a:lnSpc>
                <a:spcPct val="90000"/>
              </a:lnSpc>
              <a:spcBef>
                <a:spcPts val="375"/>
              </a:spcBef>
              <a:buFont typeface="Arial" charset="0"/>
              <a:buChar char="•"/>
              <a:defRPr sz="1400">
                <a:solidFill>
                  <a:schemeClr val="tx1"/>
                </a:solidFill>
                <a:latin typeface="Corbel" charset="0"/>
              </a:defRPr>
            </a:lvl5pPr>
            <a:lvl6pPr marL="2514600" indent="-228600" eaLnBrk="0" fontAlgn="base" hangingPunct="0">
              <a:lnSpc>
                <a:spcPct val="90000"/>
              </a:lnSpc>
              <a:spcBef>
                <a:spcPts val="375"/>
              </a:spcBef>
              <a:spcAft>
                <a:spcPct val="0"/>
              </a:spcAft>
              <a:buFont typeface="Arial" charset="0"/>
              <a:buChar char="•"/>
              <a:defRPr sz="1400">
                <a:solidFill>
                  <a:schemeClr val="tx1"/>
                </a:solidFill>
                <a:latin typeface="Corbel" charset="0"/>
              </a:defRPr>
            </a:lvl6pPr>
            <a:lvl7pPr marL="2971800" indent="-228600" eaLnBrk="0" fontAlgn="base" hangingPunct="0">
              <a:lnSpc>
                <a:spcPct val="90000"/>
              </a:lnSpc>
              <a:spcBef>
                <a:spcPts val="375"/>
              </a:spcBef>
              <a:spcAft>
                <a:spcPct val="0"/>
              </a:spcAft>
              <a:buFont typeface="Arial" charset="0"/>
              <a:buChar char="•"/>
              <a:defRPr sz="1400">
                <a:solidFill>
                  <a:schemeClr val="tx1"/>
                </a:solidFill>
                <a:latin typeface="Corbel" charset="0"/>
              </a:defRPr>
            </a:lvl7pPr>
            <a:lvl8pPr marL="3429000" indent="-228600" eaLnBrk="0" fontAlgn="base" hangingPunct="0">
              <a:lnSpc>
                <a:spcPct val="90000"/>
              </a:lnSpc>
              <a:spcBef>
                <a:spcPts val="375"/>
              </a:spcBef>
              <a:spcAft>
                <a:spcPct val="0"/>
              </a:spcAft>
              <a:buFont typeface="Arial" charset="0"/>
              <a:buChar char="•"/>
              <a:defRPr sz="1400">
                <a:solidFill>
                  <a:schemeClr val="tx1"/>
                </a:solidFill>
                <a:latin typeface="Corbel" charset="0"/>
              </a:defRPr>
            </a:lvl8pPr>
            <a:lvl9pPr marL="3886200" indent="-228600" eaLnBrk="0" fontAlgn="base" hangingPunct="0">
              <a:lnSpc>
                <a:spcPct val="90000"/>
              </a:lnSpc>
              <a:spcBef>
                <a:spcPts val="375"/>
              </a:spcBef>
              <a:spcAft>
                <a:spcPct val="0"/>
              </a:spcAft>
              <a:buFont typeface="Arial" charset="0"/>
              <a:buChar char="•"/>
              <a:defRPr sz="1400">
                <a:solidFill>
                  <a:schemeClr val="tx1"/>
                </a:solidFill>
                <a:latin typeface="Corbel" charset="0"/>
              </a:defRPr>
            </a:lvl9pPr>
          </a:lstStyle>
          <a:p>
            <a:pPr algn="ctr">
              <a:lnSpc>
                <a:spcPct val="100000"/>
              </a:lnSpc>
              <a:spcBef>
                <a:spcPts val="725"/>
              </a:spcBef>
              <a:buFontTx/>
              <a:buNone/>
            </a:pPr>
            <a:r>
              <a:rPr lang="en-US" sz="3200" dirty="0">
                <a:ea typeface="Corbel" charset="0"/>
                <a:cs typeface="Corbel" charset="0"/>
              </a:rPr>
              <a:t>“Because of the increase of wickedness, </a:t>
            </a:r>
            <a:endParaRPr lang="en-US" sz="3200" dirty="0" smtClean="0">
              <a:ea typeface="Corbel" charset="0"/>
              <a:cs typeface="Corbel" charset="0"/>
            </a:endParaRPr>
          </a:p>
          <a:p>
            <a:pPr algn="ctr">
              <a:lnSpc>
                <a:spcPct val="100000"/>
              </a:lnSpc>
              <a:spcBef>
                <a:spcPts val="725"/>
              </a:spcBef>
              <a:buFontTx/>
              <a:buNone/>
            </a:pPr>
            <a:r>
              <a:rPr lang="en-US" sz="3200" dirty="0" smtClean="0">
                <a:ea typeface="Corbel" charset="0"/>
                <a:cs typeface="Corbel" charset="0"/>
              </a:rPr>
              <a:t>the </a:t>
            </a:r>
            <a:r>
              <a:rPr lang="en-US" sz="3200" dirty="0">
                <a:ea typeface="Corbel" charset="0"/>
                <a:cs typeface="Corbel" charset="0"/>
              </a:rPr>
              <a:t>love of most will grow cold, </a:t>
            </a:r>
            <a:endParaRPr lang="en-US" sz="3200" dirty="0" smtClean="0">
              <a:ea typeface="Corbel" charset="0"/>
              <a:cs typeface="Corbel" charset="0"/>
            </a:endParaRPr>
          </a:p>
          <a:p>
            <a:pPr algn="ctr">
              <a:lnSpc>
                <a:spcPct val="100000"/>
              </a:lnSpc>
              <a:spcBef>
                <a:spcPts val="725"/>
              </a:spcBef>
              <a:buFontTx/>
              <a:buNone/>
            </a:pPr>
            <a:r>
              <a:rPr lang="en-US" sz="3200" dirty="0" smtClean="0">
                <a:ea typeface="Corbel" charset="0"/>
                <a:cs typeface="Corbel" charset="0"/>
              </a:rPr>
              <a:t>but </a:t>
            </a:r>
            <a:r>
              <a:rPr lang="en-US" sz="3200" dirty="0">
                <a:ea typeface="Corbel" charset="0"/>
                <a:cs typeface="Corbel" charset="0"/>
              </a:rPr>
              <a:t>he who stands firm to the end </a:t>
            </a:r>
            <a:endParaRPr lang="en-US" sz="3200" dirty="0" smtClean="0">
              <a:ea typeface="Corbel" charset="0"/>
              <a:cs typeface="Corbel" charset="0"/>
            </a:endParaRPr>
          </a:p>
          <a:p>
            <a:pPr algn="ctr">
              <a:lnSpc>
                <a:spcPct val="100000"/>
              </a:lnSpc>
              <a:spcBef>
                <a:spcPts val="725"/>
              </a:spcBef>
              <a:buFontTx/>
              <a:buNone/>
            </a:pPr>
            <a:r>
              <a:rPr lang="en-US" sz="3200" dirty="0">
                <a:ea typeface="Corbel" charset="0"/>
                <a:cs typeface="Corbel" charset="0"/>
              </a:rPr>
              <a:t>	</a:t>
            </a:r>
            <a:r>
              <a:rPr lang="en-US" sz="3200" dirty="0" smtClean="0">
                <a:ea typeface="Corbel" charset="0"/>
                <a:cs typeface="Corbel" charset="0"/>
              </a:rPr>
              <a:t>will </a:t>
            </a:r>
            <a:r>
              <a:rPr lang="en-US" sz="3200" dirty="0">
                <a:ea typeface="Corbel" charset="0"/>
                <a:cs typeface="Corbel" charset="0"/>
              </a:rPr>
              <a:t>be saved.</a:t>
            </a:r>
          </a:p>
        </p:txBody>
      </p:sp>
      <p:sp>
        <p:nvSpPr>
          <p:cNvPr id="21508" name="TextBox 2"/>
          <p:cNvSpPr txBox="1">
            <a:spLocks noChangeArrowheads="1"/>
          </p:cNvSpPr>
          <p:nvPr/>
        </p:nvSpPr>
        <p:spPr bwMode="auto">
          <a:xfrm rot="-5400000">
            <a:off x="5541171" y="2669649"/>
            <a:ext cx="629126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r>
              <a:rPr lang="en-US" altLang="en-US" sz="5000" b="1" dirty="0" smtClean="0"/>
              <a:t>Matthew 24:12-13</a:t>
            </a:r>
          </a:p>
          <a:p>
            <a:endParaRPr lang="en-US" altLang="en-US" sz="3000" dirty="0"/>
          </a:p>
        </p:txBody>
      </p:sp>
      <p:sp>
        <p:nvSpPr>
          <p:cNvPr id="5" name="Title 1"/>
          <p:cNvSpPr txBox="1">
            <a:spLocks/>
          </p:cNvSpPr>
          <p:nvPr/>
        </p:nvSpPr>
        <p:spPr>
          <a:xfrm>
            <a:off x="152400" y="4114800"/>
            <a:ext cx="8610600" cy="1143000"/>
          </a:xfrm>
          <a:prstGeom prst="rect">
            <a:avLst/>
          </a:prstGeom>
        </p:spPr>
        <p:txBody>
          <a:bodyPr vert="horz" anchor="t">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endParaRPr lang="en-US" sz="3200" b="1" cap="none" dirty="0">
              <a:solidFill>
                <a:schemeClr val="tx1"/>
              </a:solidFill>
              <a:effectLst>
                <a:outerShdw blurRad="38100" dist="38100" dir="2700000" algn="tl">
                  <a:srgbClr val="000000">
                    <a:alpha val="43137"/>
                  </a:srgbClr>
                </a:outerShdw>
              </a:effectLst>
              <a:latin typeface="Times New Roman" charset="0"/>
              <a:ea typeface="Times New Roman" charset="0"/>
              <a:cs typeface="Times New Roman" charset="0"/>
            </a:endParaRPr>
          </a:p>
        </p:txBody>
      </p:sp>
    </p:spTree>
    <p:extLst>
      <p:ext uri="{BB962C8B-B14F-4D97-AF65-F5344CB8AC3E}">
        <p14:creationId xmlns:p14="http://schemas.microsoft.com/office/powerpoint/2010/main" val="761599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4310892" y="682114"/>
            <a:ext cx="1717206" cy="1717206"/>
          </a:xfrm>
          <a:prstGeom prst="rect">
            <a:avLst/>
          </a:prstGeom>
        </p:spPr>
      </p:pic>
      <p:sp>
        <p:nvSpPr>
          <p:cNvPr id="2" name="TextBox 1"/>
          <p:cNvSpPr txBox="1"/>
          <p:nvPr/>
        </p:nvSpPr>
        <p:spPr>
          <a:xfrm>
            <a:off x="6583693" y="184431"/>
            <a:ext cx="2328165" cy="4031873"/>
          </a:xfrm>
          <a:prstGeom prst="rect">
            <a:avLst/>
          </a:prstGeom>
          <a:noFill/>
        </p:spPr>
        <p:txBody>
          <a:bodyPr wrap="square" rtlCol="0">
            <a:spAutoFit/>
          </a:bodyPr>
          <a:lstStyle/>
          <a:p>
            <a:pPr algn="ctr"/>
            <a:r>
              <a:rPr lang="en-US" sz="3200" dirty="0" smtClean="0">
                <a:latin typeface="Comic Sans MS"/>
                <a:cs typeface="Comic Sans MS"/>
              </a:rPr>
              <a:t>The foolish ones took their lamps* but did not take any oil* with them.*</a:t>
            </a:r>
            <a:endParaRPr lang="en-US" sz="3200" dirty="0">
              <a:latin typeface="Comic Sans MS"/>
              <a:cs typeface="Comic Sans MS"/>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368" y="667460"/>
            <a:ext cx="2154942" cy="2371325"/>
          </a:xfrm>
          <a:prstGeom prst="rect">
            <a:avLst/>
          </a:prstGeom>
        </p:spPr>
      </p:pic>
      <p:sp>
        <p:nvSpPr>
          <p:cNvPr id="6" name="Multiply 5"/>
          <p:cNvSpPr/>
          <p:nvPr/>
        </p:nvSpPr>
        <p:spPr>
          <a:xfrm>
            <a:off x="4263013" y="426030"/>
            <a:ext cx="2192779" cy="2140841"/>
          </a:xfrm>
          <a:prstGeom prst="mathMultiply">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39368" y="3932173"/>
            <a:ext cx="3113432" cy="2554545"/>
          </a:xfrm>
          <a:prstGeom prst="rect">
            <a:avLst/>
          </a:prstGeom>
          <a:noFill/>
        </p:spPr>
        <p:txBody>
          <a:bodyPr wrap="square" rtlCol="0">
            <a:spAutoFit/>
          </a:bodyPr>
          <a:lstStyle/>
          <a:p>
            <a:pPr algn="ctr"/>
            <a:r>
              <a:rPr lang="en-US" sz="3200" dirty="0" smtClean="0">
                <a:latin typeface="Comic Sans MS"/>
                <a:cs typeface="Comic Sans MS"/>
              </a:rPr>
              <a:t>The wise, however, took oil in jars* along with their lamps.**</a:t>
            </a:r>
            <a:endParaRPr lang="en-US" sz="3200" dirty="0">
              <a:latin typeface="Comic Sans MS"/>
              <a:cs typeface="Comic Sans MS"/>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10892" y="3289751"/>
            <a:ext cx="1717206" cy="1717206"/>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48396" y="4531491"/>
            <a:ext cx="1272434" cy="1400202"/>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35216" y="4595148"/>
            <a:ext cx="2286358" cy="2286358"/>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10892" y="3339634"/>
            <a:ext cx="1717206" cy="1717206"/>
          </a:xfrm>
          <a:prstGeom prst="rect">
            <a:avLst/>
          </a:prstGeom>
        </p:spPr>
      </p:pic>
    </p:spTree>
    <p:extLst>
      <p:ext uri="{BB962C8B-B14F-4D97-AF65-F5344CB8AC3E}">
        <p14:creationId xmlns:p14="http://schemas.microsoft.com/office/powerpoint/2010/main" val="2131917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8" dur="1000" fill="hold"/>
                                        <p:tgtEl>
                                          <p:spTgt spid="12"/>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 calcmode="lin" valueType="num">
                                      <p:cBhvr>
                                        <p:cTn id="29" dur="500" fill="hold"/>
                                        <p:tgtEl>
                                          <p:spTgt spid="6"/>
                                        </p:tgtEl>
                                        <p:attrNameLst>
                                          <p:attrName>style.rotation</p:attrName>
                                        </p:attrNameLst>
                                      </p:cBhvr>
                                      <p:tavLst>
                                        <p:tav tm="0">
                                          <p:val>
                                            <p:fltVal val="360"/>
                                          </p:val>
                                        </p:tav>
                                        <p:tav tm="100000">
                                          <p:val>
                                            <p:fltVal val="0"/>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4" dur="1000" fill="hold"/>
                                        <p:tgtEl>
                                          <p:spTgt spid="8"/>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down)">
                                      <p:cBhvr>
                                        <p:cTn id="53" dur="580">
                                          <p:stCondLst>
                                            <p:cond delay="0"/>
                                          </p:stCondLst>
                                        </p:cTn>
                                        <p:tgtEl>
                                          <p:spTgt spid="9"/>
                                        </p:tgtEl>
                                      </p:cBhvr>
                                    </p:animEffect>
                                    <p:anim calcmode="lin" valueType="num">
                                      <p:cBhvr>
                                        <p:cTn id="5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9" dur="26">
                                          <p:stCondLst>
                                            <p:cond delay="650"/>
                                          </p:stCondLst>
                                        </p:cTn>
                                        <p:tgtEl>
                                          <p:spTgt spid="9"/>
                                        </p:tgtEl>
                                      </p:cBhvr>
                                      <p:to x="100000" y="60000"/>
                                    </p:animScale>
                                    <p:animScale>
                                      <p:cBhvr>
                                        <p:cTn id="60" dur="166" decel="50000">
                                          <p:stCondLst>
                                            <p:cond delay="676"/>
                                          </p:stCondLst>
                                        </p:cTn>
                                        <p:tgtEl>
                                          <p:spTgt spid="9"/>
                                        </p:tgtEl>
                                      </p:cBhvr>
                                      <p:to x="100000" y="100000"/>
                                    </p:animScale>
                                    <p:animScale>
                                      <p:cBhvr>
                                        <p:cTn id="61" dur="26">
                                          <p:stCondLst>
                                            <p:cond delay="1312"/>
                                          </p:stCondLst>
                                        </p:cTn>
                                        <p:tgtEl>
                                          <p:spTgt spid="9"/>
                                        </p:tgtEl>
                                      </p:cBhvr>
                                      <p:to x="100000" y="80000"/>
                                    </p:animScale>
                                    <p:animScale>
                                      <p:cBhvr>
                                        <p:cTn id="62" dur="166" decel="50000">
                                          <p:stCondLst>
                                            <p:cond delay="1338"/>
                                          </p:stCondLst>
                                        </p:cTn>
                                        <p:tgtEl>
                                          <p:spTgt spid="9"/>
                                        </p:tgtEl>
                                      </p:cBhvr>
                                      <p:to x="100000" y="100000"/>
                                    </p:animScale>
                                    <p:animScale>
                                      <p:cBhvr>
                                        <p:cTn id="63" dur="26">
                                          <p:stCondLst>
                                            <p:cond delay="1642"/>
                                          </p:stCondLst>
                                        </p:cTn>
                                        <p:tgtEl>
                                          <p:spTgt spid="9"/>
                                        </p:tgtEl>
                                      </p:cBhvr>
                                      <p:to x="100000" y="90000"/>
                                    </p:animScale>
                                    <p:animScale>
                                      <p:cBhvr>
                                        <p:cTn id="64" dur="166" decel="50000">
                                          <p:stCondLst>
                                            <p:cond delay="1668"/>
                                          </p:stCondLst>
                                        </p:cTn>
                                        <p:tgtEl>
                                          <p:spTgt spid="9"/>
                                        </p:tgtEl>
                                      </p:cBhvr>
                                      <p:to x="100000" y="100000"/>
                                    </p:animScale>
                                    <p:animScale>
                                      <p:cBhvr>
                                        <p:cTn id="65" dur="26">
                                          <p:stCondLst>
                                            <p:cond delay="1808"/>
                                          </p:stCondLst>
                                        </p:cTn>
                                        <p:tgtEl>
                                          <p:spTgt spid="9"/>
                                        </p:tgtEl>
                                      </p:cBhvr>
                                      <p:to x="100000" y="95000"/>
                                    </p:animScale>
                                    <p:animScale>
                                      <p:cBhvr>
                                        <p:cTn id="66" dur="166" decel="50000">
                                          <p:stCondLst>
                                            <p:cond delay="1834"/>
                                          </p:stCondLst>
                                        </p:cTn>
                                        <p:tgtEl>
                                          <p:spTgt spid="9"/>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52" presetClass="entr" presetSubtype="0" fill="hold" nodeType="clickEffect">
                                  <p:stCondLst>
                                    <p:cond delay="0"/>
                                  </p:stCondLst>
                                  <p:childTnLst>
                                    <p:set>
                                      <p:cBhvr>
                                        <p:cTn id="70" dur="1" fill="hold">
                                          <p:stCondLst>
                                            <p:cond delay="0"/>
                                          </p:stCondLst>
                                        </p:cTn>
                                        <p:tgtEl>
                                          <p:spTgt spid="11"/>
                                        </p:tgtEl>
                                        <p:attrNameLst>
                                          <p:attrName>style.visibility</p:attrName>
                                        </p:attrNameLst>
                                      </p:cBhvr>
                                      <p:to>
                                        <p:strVal val="visible"/>
                                      </p:to>
                                    </p:set>
                                    <p:animScale>
                                      <p:cBhvr>
                                        <p:cTn id="71"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2" dur="1000" decel="50000" fill="hold">
                                          <p:stCondLst>
                                            <p:cond delay="0"/>
                                          </p:stCondLst>
                                        </p:cTn>
                                        <p:tgtEl>
                                          <p:spTgt spid="11"/>
                                        </p:tgtEl>
                                        <p:attrNameLst>
                                          <p:attrName>ppt_x</p:attrName>
                                          <p:attrName>ppt_y</p:attrName>
                                        </p:attrNameLst>
                                      </p:cBhvr>
                                    </p:animMotion>
                                    <p:animEffect transition="in" filter="fade">
                                      <p:cBhvr>
                                        <p:cTn id="73" dur="1000"/>
                                        <p:tgtEl>
                                          <p:spTgt spid="11"/>
                                        </p:tgtEl>
                                      </p:cBhvr>
                                    </p:animEffect>
                                  </p:childTnLst>
                                </p:cTn>
                              </p:par>
                            </p:childTnLst>
                          </p:cTn>
                        </p:par>
                      </p:childTnLst>
                    </p:cTn>
                  </p:par>
                  <p:par>
                    <p:cTn id="74" fill="hold">
                      <p:stCondLst>
                        <p:cond delay="indefinite"/>
                      </p:stCondLst>
                      <p:childTnLst>
                        <p:par>
                          <p:cTn id="75" fill="hold">
                            <p:stCondLst>
                              <p:cond delay="0"/>
                            </p:stCondLst>
                            <p:childTnLst>
                              <p:par>
                                <p:cTn id="76" presetID="25" presetClass="entr" presetSubtype="0" fill="hold" nodeType="clickEffect">
                                  <p:stCondLst>
                                    <p:cond delay="0"/>
                                  </p:stCondLst>
                                  <p:childTnLst>
                                    <p:set>
                                      <p:cBhvr>
                                        <p:cTn id="77" dur="1" fill="hold">
                                          <p:stCondLst>
                                            <p:cond delay="0"/>
                                          </p:stCondLst>
                                        </p:cTn>
                                        <p:tgtEl>
                                          <p:spTgt spid="10"/>
                                        </p:tgtEl>
                                        <p:attrNameLst>
                                          <p:attrName>style.visibility</p:attrName>
                                        </p:attrNameLst>
                                      </p:cBhvr>
                                      <p:to>
                                        <p:strVal val="visible"/>
                                      </p:to>
                                    </p:set>
                                    <p:anim calcmode="lin" valueType="num">
                                      <p:cBhvr>
                                        <p:cTn id="78"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79"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80"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81" dur="1000" fill="hold"/>
                                        <p:tgtEl>
                                          <p:spTgt spid="10"/>
                                        </p:tgtEl>
                                        <p:attrNameLst>
                                          <p:attrName>ppt_h</p:attrName>
                                        </p:attrNameLst>
                                      </p:cBhvr>
                                      <p:tavLst>
                                        <p:tav tm="0">
                                          <p:val>
                                            <p:strVal val="#ppt_h"/>
                                          </p:val>
                                        </p:tav>
                                        <p:tav tm="100000">
                                          <p:val>
                                            <p:strVal val="#ppt_h"/>
                                          </p:val>
                                        </p:tav>
                                      </p:tavLst>
                                    </p:anim>
                                    <p:anim calcmode="lin" valueType="num">
                                      <p:cBhvr>
                                        <p:cTn id="82"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83"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84"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85"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635493" y="27309"/>
            <a:ext cx="3686959" cy="3046988"/>
          </a:xfrm>
          <a:prstGeom prst="rect">
            <a:avLst/>
          </a:prstGeom>
          <a:noFill/>
        </p:spPr>
        <p:txBody>
          <a:bodyPr wrap="square" rtlCol="0">
            <a:spAutoFit/>
          </a:bodyPr>
          <a:lstStyle/>
          <a:p>
            <a:pPr algn="ctr"/>
            <a:r>
              <a:rPr lang="en-US" sz="3200" dirty="0" smtClean="0">
                <a:latin typeface="Comic Sans MS"/>
                <a:cs typeface="Comic Sans MS"/>
              </a:rPr>
              <a:t>The bridegroom* was a long time in coming, and they all became drowsy* and fell asleep.*</a:t>
            </a:r>
            <a:endParaRPr lang="en-US" sz="3200" dirty="0">
              <a:latin typeface="Comic Sans MS"/>
              <a:cs typeface="Comic Sans MS"/>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2459585" cy="2459585"/>
          </a:xfrm>
          <a:prstGeom prst="rect">
            <a:avLst/>
          </a:prstGeom>
        </p:spPr>
      </p:pic>
      <p:pic>
        <p:nvPicPr>
          <p:cNvPr id="4" name="Picture 3" descr="drowsines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90674" y="0"/>
            <a:ext cx="2553326" cy="3336346"/>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235" y="2500257"/>
            <a:ext cx="3082204" cy="1926377"/>
          </a:xfrm>
          <a:prstGeom prst="rect">
            <a:avLst/>
          </a:prstGeom>
        </p:spPr>
      </p:pic>
      <p:sp>
        <p:nvSpPr>
          <p:cNvPr id="6" name="TextBox 5"/>
          <p:cNvSpPr txBox="1"/>
          <p:nvPr/>
        </p:nvSpPr>
        <p:spPr>
          <a:xfrm>
            <a:off x="70235" y="4303455"/>
            <a:ext cx="2184865" cy="2062103"/>
          </a:xfrm>
          <a:prstGeom prst="rect">
            <a:avLst/>
          </a:prstGeom>
          <a:noFill/>
        </p:spPr>
        <p:txBody>
          <a:bodyPr wrap="square" rtlCol="0">
            <a:spAutoFit/>
          </a:bodyPr>
          <a:lstStyle/>
          <a:p>
            <a:pPr algn="ctr"/>
            <a:r>
              <a:rPr lang="en-US" sz="3200" dirty="0" smtClean="0">
                <a:latin typeface="Comic Sans MS"/>
                <a:cs typeface="Comic Sans MS"/>
              </a:rPr>
              <a:t>At midnight* the cry rang out:* </a:t>
            </a:r>
            <a:endParaRPr lang="en-US" sz="3200" dirty="0">
              <a:latin typeface="Comic Sans MS"/>
              <a:cs typeface="Comic Sans MS"/>
            </a:endParaRPr>
          </a:p>
        </p:txBody>
      </p:sp>
      <p:pic>
        <p:nvPicPr>
          <p:cNvPr id="7" name="Picture 6" descr="stroke of midnight.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35492" y="3734609"/>
            <a:ext cx="1898101" cy="2847152"/>
          </a:xfrm>
          <a:prstGeom prst="rect">
            <a:avLst/>
          </a:prstGeom>
        </p:spPr>
      </p:pic>
      <p:sp>
        <p:nvSpPr>
          <p:cNvPr id="8" name="Oval Callout 7"/>
          <p:cNvSpPr/>
          <p:nvPr/>
        </p:nvSpPr>
        <p:spPr>
          <a:xfrm>
            <a:off x="4997878" y="4246566"/>
            <a:ext cx="4146122" cy="2498784"/>
          </a:xfrm>
          <a:prstGeom prst="wedgeEllipseCallout">
            <a:avLst>
              <a:gd name="adj1" fmla="val -59380"/>
              <a:gd name="adj2" fmla="val -5836"/>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243675" y="4519658"/>
            <a:ext cx="3468473" cy="2062103"/>
          </a:xfrm>
          <a:prstGeom prst="rect">
            <a:avLst/>
          </a:prstGeom>
          <a:noFill/>
        </p:spPr>
        <p:txBody>
          <a:bodyPr wrap="square" rtlCol="0">
            <a:spAutoFit/>
          </a:bodyPr>
          <a:lstStyle/>
          <a:p>
            <a:pPr algn="ctr"/>
            <a:r>
              <a:rPr lang="en-US" sz="3200" dirty="0" smtClean="0">
                <a:solidFill>
                  <a:schemeClr val="bg1"/>
                </a:solidFill>
                <a:latin typeface="Comic Sans MS"/>
                <a:cs typeface="Comic Sans MS"/>
              </a:rPr>
              <a:t>Here’s the bridegroom!  Come out to meet him!</a:t>
            </a:r>
            <a:endParaRPr lang="en-US" sz="3200" dirty="0">
              <a:solidFill>
                <a:schemeClr val="bg1"/>
              </a:solidFill>
              <a:latin typeface="Comic Sans MS"/>
              <a:cs typeface="Comic Sans MS"/>
            </a:endParaRPr>
          </a:p>
        </p:txBody>
      </p:sp>
    </p:spTree>
    <p:extLst>
      <p:ext uri="{BB962C8B-B14F-4D97-AF65-F5344CB8AC3E}">
        <p14:creationId xmlns:p14="http://schemas.microsoft.com/office/powerpoint/2010/main" val="375663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style.rotation</p:attrName>
                                        </p:attrNameLst>
                                      </p:cBhvr>
                                      <p:tavLst>
                                        <p:tav tm="0">
                                          <p:val>
                                            <p:fltVal val="720"/>
                                          </p:val>
                                        </p:tav>
                                        <p:tav tm="100000">
                                          <p:val>
                                            <p:fltVal val="0"/>
                                          </p:val>
                                        </p:tav>
                                      </p:tavLst>
                                    </p:anim>
                                    <p:anim calcmode="lin" valueType="num">
                                      <p:cBhvr>
                                        <p:cTn id="19" dur="2000" fill="hold"/>
                                        <p:tgtEl>
                                          <p:spTgt spid="4"/>
                                        </p:tgtEl>
                                        <p:attrNameLst>
                                          <p:attrName>ppt_h</p:attrName>
                                        </p:attrNameLst>
                                      </p:cBhvr>
                                      <p:tavLst>
                                        <p:tav tm="0">
                                          <p:val>
                                            <p:fltVal val="0"/>
                                          </p:val>
                                        </p:tav>
                                        <p:tav tm="100000">
                                          <p:val>
                                            <p:strVal val="#ppt_h"/>
                                          </p:val>
                                        </p:tav>
                                      </p:tavLst>
                                    </p:anim>
                                    <p:anim calcmode="lin" valueType="num">
                                      <p:cBhvr>
                                        <p:cTn id="20"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21" fill="hold">
                      <p:stCondLst>
                        <p:cond delay="indefinite"/>
                      </p:stCondLst>
                      <p:childTnLst>
                        <p:par>
                          <p:cTn id="22" fill="hold">
                            <p:stCondLst>
                              <p:cond delay="0"/>
                            </p:stCondLst>
                            <p:childTnLst>
                              <p:par>
                                <p:cTn id="23" presetID="19"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3000" fill="hold"/>
                                        <p:tgtEl>
                                          <p:spTgt spid="5"/>
                                        </p:tgtEl>
                                        <p:attrNameLst>
                                          <p:attrName>ppt_w</p:attrName>
                                        </p:attrNameLst>
                                      </p:cBhvr>
                                      <p:tavLst>
                                        <p:tav tm="0" fmla="#ppt_w*sin(2.5*pi*$)">
                                          <p:val>
                                            <p:fltVal val="0"/>
                                          </p:val>
                                        </p:tav>
                                        <p:tav tm="100000">
                                          <p:val>
                                            <p:fltVal val="1"/>
                                          </p:val>
                                        </p:tav>
                                      </p:tavLst>
                                    </p:anim>
                                    <p:anim calcmode="lin" valueType="num">
                                      <p:cBhvr>
                                        <p:cTn id="26" dur="3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linds(horizontal)">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checkerboard(across)">
                                      <p:cBhvr>
                                        <p:cTn id="40" dur="500"/>
                                        <p:tgtEl>
                                          <p:spTgt spid="8"/>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dissolve">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420162" y="191164"/>
            <a:ext cx="6240520" cy="1569660"/>
          </a:xfrm>
          <a:prstGeom prst="rect">
            <a:avLst/>
          </a:prstGeom>
          <a:noFill/>
        </p:spPr>
        <p:txBody>
          <a:bodyPr wrap="square" rtlCol="0">
            <a:spAutoFit/>
          </a:bodyPr>
          <a:lstStyle/>
          <a:p>
            <a:pPr algn="ctr"/>
            <a:r>
              <a:rPr lang="en-US" sz="3200" dirty="0" smtClean="0">
                <a:solidFill>
                  <a:srgbClr val="FFFFFF"/>
                </a:solidFill>
                <a:latin typeface="Comic Sans MS"/>
                <a:cs typeface="Comic Sans MS"/>
              </a:rPr>
              <a:t>Then all the virgins* woke up and trimmed their lamps.  The foolish ones said to the wise,* </a:t>
            </a:r>
            <a:endParaRPr lang="en-US" sz="3200" dirty="0">
              <a:solidFill>
                <a:srgbClr val="FFFFFF"/>
              </a:solidFill>
              <a:latin typeface="Comic Sans MS"/>
              <a:cs typeface="Comic Sans MS"/>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5670" y="4393321"/>
            <a:ext cx="3558797" cy="2408542"/>
          </a:xfrm>
          <a:prstGeom prst="rect">
            <a:avLst/>
          </a:prstGeom>
        </p:spPr>
      </p:pic>
      <p:sp>
        <p:nvSpPr>
          <p:cNvPr id="6" name="Rectangular Callout 5"/>
          <p:cNvSpPr/>
          <p:nvPr/>
        </p:nvSpPr>
        <p:spPr>
          <a:xfrm>
            <a:off x="1010500" y="1993565"/>
            <a:ext cx="4820358" cy="2075492"/>
          </a:xfrm>
          <a:prstGeom prst="wedgeRectCallout">
            <a:avLst>
              <a:gd name="adj1" fmla="val -38680"/>
              <a:gd name="adj2" fmla="val 66447"/>
            </a:avLst>
          </a:prstGeom>
          <a:solidFill>
            <a:srgbClr val="C3FF1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242642" y="2184729"/>
            <a:ext cx="4342418" cy="1569660"/>
          </a:xfrm>
          <a:prstGeom prst="rect">
            <a:avLst/>
          </a:prstGeom>
          <a:noFill/>
        </p:spPr>
        <p:txBody>
          <a:bodyPr wrap="square" rtlCol="0">
            <a:spAutoFit/>
          </a:bodyPr>
          <a:lstStyle/>
          <a:p>
            <a:pPr algn="ctr"/>
            <a:r>
              <a:rPr lang="en-US" sz="3200" dirty="0" smtClean="0">
                <a:solidFill>
                  <a:schemeClr val="bg1"/>
                </a:solidFill>
                <a:latin typeface="Comic Sans MS"/>
                <a:cs typeface="Comic Sans MS"/>
              </a:rPr>
              <a:t>Give us some of your oil;* our lamps are going out.</a:t>
            </a:r>
            <a:endParaRPr lang="en-US" sz="3200" dirty="0">
              <a:solidFill>
                <a:schemeClr val="bg1"/>
              </a:solidFill>
              <a:latin typeface="Comic Sans MS"/>
              <a:cs typeface="Comic Sans MS"/>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76738" y="3352800"/>
            <a:ext cx="2362200" cy="2362200"/>
          </a:xfrm>
          <a:prstGeom prst="rect">
            <a:avLst/>
          </a:prstGeom>
        </p:spPr>
      </p:pic>
    </p:spTree>
    <p:extLst>
      <p:ext uri="{BB962C8B-B14F-4D97-AF65-F5344CB8AC3E}">
        <p14:creationId xmlns:p14="http://schemas.microsoft.com/office/powerpoint/2010/main" val="167950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2351" y="3005737"/>
            <a:ext cx="5284642" cy="3576570"/>
          </a:xfrm>
          <a:prstGeom prst="rect">
            <a:avLst/>
          </a:prstGeom>
        </p:spPr>
      </p:pic>
      <p:sp>
        <p:nvSpPr>
          <p:cNvPr id="4" name="TextBox 3"/>
          <p:cNvSpPr txBox="1"/>
          <p:nvPr/>
        </p:nvSpPr>
        <p:spPr>
          <a:xfrm>
            <a:off x="375094" y="417649"/>
            <a:ext cx="1685350" cy="584776"/>
          </a:xfrm>
          <a:prstGeom prst="rect">
            <a:avLst/>
          </a:prstGeom>
          <a:noFill/>
        </p:spPr>
        <p:txBody>
          <a:bodyPr wrap="square" rtlCol="0">
            <a:spAutoFit/>
          </a:bodyPr>
          <a:lstStyle/>
          <a:p>
            <a:pPr algn="ctr"/>
            <a:r>
              <a:rPr lang="en-US" sz="3200" dirty="0" smtClean="0">
                <a:latin typeface="Comic Sans MS"/>
                <a:cs typeface="Comic Sans MS"/>
              </a:rPr>
              <a:t>NO,</a:t>
            </a:r>
            <a:endParaRPr lang="en-US" sz="3200" dirty="0">
              <a:latin typeface="Comic Sans MS"/>
              <a:cs typeface="Comic Sans MS"/>
            </a:endParaRPr>
          </a:p>
        </p:txBody>
      </p:sp>
      <p:sp>
        <p:nvSpPr>
          <p:cNvPr id="5" name="TextBox 4"/>
          <p:cNvSpPr txBox="1"/>
          <p:nvPr/>
        </p:nvSpPr>
        <p:spPr>
          <a:xfrm>
            <a:off x="1524000" y="453935"/>
            <a:ext cx="1734237" cy="1077218"/>
          </a:xfrm>
          <a:prstGeom prst="rect">
            <a:avLst/>
          </a:prstGeom>
          <a:noFill/>
        </p:spPr>
        <p:txBody>
          <a:bodyPr wrap="square" rtlCol="0">
            <a:spAutoFit/>
          </a:bodyPr>
          <a:lstStyle/>
          <a:p>
            <a:pPr algn="ctr"/>
            <a:r>
              <a:rPr lang="en-US" sz="3200" dirty="0" smtClean="0">
                <a:latin typeface="Comic Sans MS"/>
                <a:cs typeface="Comic Sans MS"/>
              </a:rPr>
              <a:t>they replied,</a:t>
            </a:r>
            <a:endParaRPr lang="en-US" sz="3200" dirty="0">
              <a:latin typeface="Comic Sans MS"/>
              <a:cs typeface="Comic Sans MS"/>
            </a:endParaRPr>
          </a:p>
        </p:txBody>
      </p:sp>
      <p:sp>
        <p:nvSpPr>
          <p:cNvPr id="7" name="TextBox 6"/>
          <p:cNvSpPr txBox="1"/>
          <p:nvPr/>
        </p:nvSpPr>
        <p:spPr>
          <a:xfrm>
            <a:off x="6499972" y="710037"/>
            <a:ext cx="2512595" cy="5509200"/>
          </a:xfrm>
          <a:prstGeom prst="rect">
            <a:avLst/>
          </a:prstGeom>
          <a:noFill/>
        </p:spPr>
        <p:txBody>
          <a:bodyPr wrap="square" rtlCol="0">
            <a:spAutoFit/>
          </a:bodyPr>
          <a:lstStyle/>
          <a:p>
            <a:pPr algn="ctr"/>
            <a:r>
              <a:rPr lang="en-US" sz="3200" dirty="0" smtClean="0">
                <a:latin typeface="Comic Sans MS"/>
                <a:cs typeface="Comic Sans MS"/>
              </a:rPr>
              <a:t>there may not be enough for both us and you.  Instead, go to those who sell oil and buy some for yourselves.</a:t>
            </a:r>
            <a:endParaRPr lang="en-US" sz="3200" dirty="0">
              <a:latin typeface="Comic Sans MS"/>
              <a:cs typeface="Comic Sans MS"/>
            </a:endParaRPr>
          </a:p>
        </p:txBody>
      </p:sp>
    </p:spTree>
    <p:extLst>
      <p:ext uri="{BB962C8B-B14F-4D97-AF65-F5344CB8AC3E}">
        <p14:creationId xmlns:p14="http://schemas.microsoft.com/office/powerpoint/2010/main" val="955297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3619" y="4180617"/>
            <a:ext cx="2459585" cy="2459585"/>
          </a:xfrm>
          <a:prstGeom prst="rect">
            <a:avLst/>
          </a:prstGeom>
        </p:spPr>
      </p:pic>
      <p:sp>
        <p:nvSpPr>
          <p:cNvPr id="5" name="TextBox 4"/>
          <p:cNvSpPr txBox="1"/>
          <p:nvPr/>
        </p:nvSpPr>
        <p:spPr>
          <a:xfrm>
            <a:off x="238107" y="198447"/>
            <a:ext cx="5304512" cy="3539430"/>
          </a:xfrm>
          <a:prstGeom prst="rect">
            <a:avLst/>
          </a:prstGeom>
          <a:noFill/>
        </p:spPr>
        <p:txBody>
          <a:bodyPr wrap="square" rtlCol="0">
            <a:spAutoFit/>
          </a:bodyPr>
          <a:lstStyle/>
          <a:p>
            <a:pPr algn="ctr"/>
            <a:r>
              <a:rPr lang="en-US" sz="3200" dirty="0" smtClean="0">
                <a:latin typeface="Comic Sans MS"/>
                <a:cs typeface="Comic Sans MS"/>
              </a:rPr>
              <a:t>But while they were on their way to buy oil,* the bridegroom* arrived.  The virgins who were ready went in with him to wedding banquet.  And the door was shut.*</a:t>
            </a:r>
            <a:endParaRPr lang="en-US" sz="3200" dirty="0">
              <a:latin typeface="Comic Sans MS"/>
              <a:cs typeface="Comic Sans MS"/>
            </a:endParaRPr>
          </a:p>
        </p:txBody>
      </p:sp>
      <p:pic>
        <p:nvPicPr>
          <p:cNvPr id="6" name="Picture 5" descr="door.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02827" y="3136867"/>
            <a:ext cx="2697568" cy="3503335"/>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79304" y="198447"/>
            <a:ext cx="1717206" cy="1717206"/>
          </a:xfrm>
          <a:prstGeom prst="rect">
            <a:avLst/>
          </a:prstGeom>
        </p:spPr>
      </p:pic>
    </p:spTree>
    <p:extLst>
      <p:ext uri="{BB962C8B-B14F-4D97-AF65-F5344CB8AC3E}">
        <p14:creationId xmlns:p14="http://schemas.microsoft.com/office/powerpoint/2010/main" val="1101085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35"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000"/>
                                        <p:tgtEl>
                                          <p:spTgt spid="6"/>
                                        </p:tgtEl>
                                      </p:cBhvr>
                                    </p:animEffect>
                                    <p:anim calcmode="lin" valueType="num">
                                      <p:cBhvr>
                                        <p:cTn id="28" dur="2000" fill="hold"/>
                                        <p:tgtEl>
                                          <p:spTgt spid="6"/>
                                        </p:tgtEl>
                                        <p:attrNameLst>
                                          <p:attrName>style.rotation</p:attrName>
                                        </p:attrNameLst>
                                      </p:cBhvr>
                                      <p:tavLst>
                                        <p:tav tm="0">
                                          <p:val>
                                            <p:fltVal val="720"/>
                                          </p:val>
                                        </p:tav>
                                        <p:tav tm="100000">
                                          <p:val>
                                            <p:fltVal val="0"/>
                                          </p:val>
                                        </p:tav>
                                      </p:tavLst>
                                    </p:anim>
                                    <p:anim calcmode="lin" valueType="num">
                                      <p:cBhvr>
                                        <p:cTn id="29" dur="2000" fill="hold"/>
                                        <p:tgtEl>
                                          <p:spTgt spid="6"/>
                                        </p:tgtEl>
                                        <p:attrNameLst>
                                          <p:attrName>ppt_h</p:attrName>
                                        </p:attrNameLst>
                                      </p:cBhvr>
                                      <p:tavLst>
                                        <p:tav tm="0">
                                          <p:val>
                                            <p:fltVal val="0"/>
                                          </p:val>
                                        </p:tav>
                                        <p:tav tm="100000">
                                          <p:val>
                                            <p:strVal val="#ppt_h"/>
                                          </p:val>
                                        </p:tav>
                                      </p:tavLst>
                                    </p:anim>
                                    <p:anim calcmode="lin" valueType="num">
                                      <p:cBhvr>
                                        <p:cTn id="30"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88328" y="1134794"/>
            <a:ext cx="2155932" cy="3839613"/>
          </a:xfrm>
          <a:prstGeom prst="rect">
            <a:avLst/>
          </a:prstGeom>
        </p:spPr>
      </p:pic>
      <p:sp>
        <p:nvSpPr>
          <p:cNvPr id="4" name="TextBox 3"/>
          <p:cNvSpPr txBox="1"/>
          <p:nvPr/>
        </p:nvSpPr>
        <p:spPr>
          <a:xfrm>
            <a:off x="238109" y="0"/>
            <a:ext cx="2936662" cy="1569660"/>
          </a:xfrm>
          <a:prstGeom prst="rect">
            <a:avLst/>
          </a:prstGeom>
          <a:noFill/>
        </p:spPr>
        <p:txBody>
          <a:bodyPr wrap="square" rtlCol="0">
            <a:spAutoFit/>
          </a:bodyPr>
          <a:lstStyle/>
          <a:p>
            <a:pPr algn="ctr"/>
            <a:r>
              <a:rPr lang="en-US" sz="3200" dirty="0" smtClean="0">
                <a:latin typeface="Comic Sans MS"/>
                <a:cs typeface="Comic Sans MS"/>
              </a:rPr>
              <a:t>Later the others also came.</a:t>
            </a:r>
            <a:endParaRPr lang="en-US" sz="3200" dirty="0">
              <a:latin typeface="Comic Sans MS"/>
              <a:cs typeface="Comic Sans MS"/>
            </a:endParaRPr>
          </a:p>
        </p:txBody>
      </p:sp>
      <p:sp>
        <p:nvSpPr>
          <p:cNvPr id="5" name="Oval Callout 4"/>
          <p:cNvSpPr/>
          <p:nvPr/>
        </p:nvSpPr>
        <p:spPr>
          <a:xfrm>
            <a:off x="5264827" y="238136"/>
            <a:ext cx="3082173" cy="896658"/>
          </a:xfrm>
          <a:prstGeom prst="wedgeEllipseCallout">
            <a:avLst/>
          </a:prstGeom>
          <a:solidFill>
            <a:srgbClr val="09B3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635217" y="410124"/>
            <a:ext cx="2341393" cy="584776"/>
          </a:xfrm>
          <a:prstGeom prst="rect">
            <a:avLst/>
          </a:prstGeom>
          <a:solidFill>
            <a:srgbClr val="09B3FF"/>
          </a:solidFill>
        </p:spPr>
        <p:txBody>
          <a:bodyPr wrap="square" rtlCol="0">
            <a:spAutoFit/>
          </a:bodyPr>
          <a:lstStyle/>
          <a:p>
            <a:pPr algn="ctr"/>
            <a:r>
              <a:rPr lang="en-US" sz="3200" dirty="0" smtClean="0">
                <a:latin typeface="Comic Sans MS"/>
                <a:cs typeface="Comic Sans MS"/>
              </a:rPr>
              <a:t>Lord! Lord!</a:t>
            </a:r>
            <a:endParaRPr lang="en-US" sz="3200" dirty="0">
              <a:latin typeface="Comic Sans MS"/>
              <a:cs typeface="Comic Sans MS"/>
            </a:endParaRPr>
          </a:p>
        </p:txBody>
      </p:sp>
      <p:sp>
        <p:nvSpPr>
          <p:cNvPr id="7" name="TextBox 6"/>
          <p:cNvSpPr txBox="1"/>
          <p:nvPr/>
        </p:nvSpPr>
        <p:spPr>
          <a:xfrm>
            <a:off x="238109" y="1969909"/>
            <a:ext cx="2035878" cy="584776"/>
          </a:xfrm>
          <a:prstGeom prst="rect">
            <a:avLst/>
          </a:prstGeom>
          <a:noFill/>
        </p:spPr>
        <p:txBody>
          <a:bodyPr wrap="square" rtlCol="0">
            <a:spAutoFit/>
          </a:bodyPr>
          <a:lstStyle/>
          <a:p>
            <a:pPr algn="ctr"/>
            <a:r>
              <a:rPr lang="en-US" sz="3200" dirty="0" smtClean="0">
                <a:latin typeface="Comic Sans MS"/>
                <a:cs typeface="Comic Sans MS"/>
              </a:rPr>
              <a:t>they said.</a:t>
            </a:r>
            <a:endParaRPr lang="en-US" sz="3200" dirty="0">
              <a:latin typeface="Comic Sans MS"/>
              <a:cs typeface="Comic Sans MS"/>
            </a:endParaRPr>
          </a:p>
        </p:txBody>
      </p:sp>
      <p:sp>
        <p:nvSpPr>
          <p:cNvPr id="8" name="Oval Callout 7"/>
          <p:cNvSpPr/>
          <p:nvPr/>
        </p:nvSpPr>
        <p:spPr>
          <a:xfrm>
            <a:off x="238109" y="2712110"/>
            <a:ext cx="2447218" cy="3228072"/>
          </a:xfrm>
          <a:prstGeom prst="wedgeEllipseCallout">
            <a:avLst>
              <a:gd name="adj1" fmla="val 49125"/>
              <a:gd name="adj2" fmla="val -42554"/>
            </a:avLst>
          </a:prstGeom>
          <a:solidFill>
            <a:srgbClr val="09B3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641568" y="3155571"/>
            <a:ext cx="1632419" cy="2062103"/>
          </a:xfrm>
          <a:prstGeom prst="rect">
            <a:avLst/>
          </a:prstGeom>
          <a:noFill/>
        </p:spPr>
        <p:txBody>
          <a:bodyPr wrap="square" rtlCol="0">
            <a:spAutoFit/>
          </a:bodyPr>
          <a:lstStyle/>
          <a:p>
            <a:pPr algn="ctr"/>
            <a:r>
              <a:rPr lang="en-US" sz="3200" dirty="0" smtClean="0">
                <a:latin typeface="Comic Sans MS"/>
                <a:cs typeface="Comic Sans MS"/>
              </a:rPr>
              <a:t>Open the door for us!</a:t>
            </a:r>
            <a:endParaRPr lang="en-US" sz="3200" dirty="0">
              <a:latin typeface="Comic Sans MS"/>
              <a:cs typeface="Comic Sans MS"/>
            </a:endParaRPr>
          </a:p>
        </p:txBody>
      </p:sp>
    </p:spTree>
    <p:extLst>
      <p:ext uri="{BB962C8B-B14F-4D97-AF65-F5344CB8AC3E}">
        <p14:creationId xmlns:p14="http://schemas.microsoft.com/office/powerpoint/2010/main" val="1077227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Scale>
                                      <p:cBhvr>
                                        <p:cTn id="15"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5"/>
                                        </p:tgtEl>
                                        <p:attrNameLst>
                                          <p:attrName>ppt_x</p:attrName>
                                          <p:attrName>ppt_y</p:attrName>
                                        </p:attrNameLst>
                                      </p:cBhvr>
                                    </p:animMotion>
                                    <p:animEffect transition="in" filter="fade">
                                      <p:cBhvr>
                                        <p:cTn id="17" dur="1000"/>
                                        <p:tgtEl>
                                          <p:spTgt spid="5"/>
                                        </p:tgtEl>
                                      </p:cBhvr>
                                    </p:animEffect>
                                  </p:childTnLst>
                                </p:cTn>
                              </p:par>
                              <p:par>
                                <p:cTn id="18" presetID="41" presetClass="entr" presetSubtype="0" fill="hold" grpId="0" nodeType="withEffect">
                                  <p:stCondLst>
                                    <p:cond delay="0"/>
                                  </p:stCondLst>
                                  <p:iterate type="lt">
                                    <p:tmPct val="10000"/>
                                  </p:iterate>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6"/>
                                        </p:tgtEl>
                                        <p:attrNameLst>
                                          <p:attrName>ppt_y</p:attrName>
                                        </p:attrNameLst>
                                      </p:cBhvr>
                                      <p:tavLst>
                                        <p:tav tm="0">
                                          <p:val>
                                            <p:strVal val="#ppt_y"/>
                                          </p:val>
                                        </p:tav>
                                        <p:tav tm="100000">
                                          <p:val>
                                            <p:strVal val="#ppt_y"/>
                                          </p:val>
                                        </p:tav>
                                      </p:tavLst>
                                    </p:anim>
                                    <p:anim calcmode="lin" valueType="num">
                                      <p:cBhvr>
                                        <p:cTn id="22"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6"/>
                                        </p:tgtEl>
                                      </p:cBhvr>
                                    </p:animEffect>
                                  </p:childTnLst>
                                </p:cTn>
                              </p:par>
                            </p:childTnLst>
                          </p:cTn>
                        </p:par>
                        <p:par>
                          <p:cTn id="25" fill="hold">
                            <p:stCondLst>
                              <p:cond delay="1000"/>
                            </p:stCondLst>
                            <p:childTnLst>
                              <p:par>
                                <p:cTn id="26" presetID="31"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strVal val="#ppt_w*0.70"/>
                                          </p:val>
                                        </p:tav>
                                        <p:tav tm="100000">
                                          <p:val>
                                            <p:strVal val="#ppt_w"/>
                                          </p:val>
                                        </p:tav>
                                      </p:tavLst>
                                    </p:anim>
                                    <p:anim calcmode="lin" valueType="num">
                                      <p:cBhvr>
                                        <p:cTn id="37" dur="1000" fill="hold"/>
                                        <p:tgtEl>
                                          <p:spTgt spid="8"/>
                                        </p:tgtEl>
                                        <p:attrNameLst>
                                          <p:attrName>ppt_h</p:attrName>
                                        </p:attrNameLst>
                                      </p:cBhvr>
                                      <p:tavLst>
                                        <p:tav tm="0">
                                          <p:val>
                                            <p:strVal val="#ppt_h"/>
                                          </p:val>
                                        </p:tav>
                                        <p:tav tm="100000">
                                          <p:val>
                                            <p:strVal val="#ppt_h"/>
                                          </p:val>
                                        </p:tav>
                                      </p:tavLst>
                                    </p:anim>
                                    <p:animEffect transition="in" filter="fade">
                                      <p:cBhvr>
                                        <p:cTn id="38" dur="1000"/>
                                        <p:tgtEl>
                                          <p:spTgt spid="8"/>
                                        </p:tgtEl>
                                      </p:cBhvr>
                                    </p:animEffect>
                                  </p:childTnLst>
                                </p:cTn>
                              </p:par>
                              <p:par>
                                <p:cTn id="39" presetID="45"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2000"/>
                                        <p:tgtEl>
                                          <p:spTgt spid="10"/>
                                        </p:tgtEl>
                                      </p:cBhvr>
                                    </p:animEffect>
                                    <p:anim calcmode="lin" valueType="num">
                                      <p:cBhvr>
                                        <p:cTn id="42" dur="2000" fill="hold"/>
                                        <p:tgtEl>
                                          <p:spTgt spid="10"/>
                                        </p:tgtEl>
                                        <p:attrNameLst>
                                          <p:attrName>ppt_w</p:attrName>
                                        </p:attrNameLst>
                                      </p:cBhvr>
                                      <p:tavLst>
                                        <p:tav tm="0" fmla="#ppt_w*sin(2.5*pi*$)">
                                          <p:val>
                                            <p:fltVal val="0"/>
                                          </p:val>
                                        </p:tav>
                                        <p:tav tm="100000">
                                          <p:val>
                                            <p:fltVal val="1"/>
                                          </p:val>
                                        </p:tav>
                                      </p:tavLst>
                                    </p:anim>
                                    <p:anim calcmode="lin" valueType="num">
                                      <p:cBhvr>
                                        <p:cTn id="43"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animBg="1"/>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5426" y="634558"/>
            <a:ext cx="3359103" cy="3359103"/>
          </a:xfrm>
          <a:prstGeom prst="rect">
            <a:avLst/>
          </a:prstGeom>
        </p:spPr>
      </p:pic>
      <p:sp>
        <p:nvSpPr>
          <p:cNvPr id="3" name="Oval Callout 2"/>
          <p:cNvSpPr/>
          <p:nvPr/>
        </p:nvSpPr>
        <p:spPr>
          <a:xfrm>
            <a:off x="3280596" y="1574110"/>
            <a:ext cx="4365309" cy="1879105"/>
          </a:xfrm>
          <a:prstGeom prst="wedgeEllipseCallout">
            <a:avLst>
              <a:gd name="adj1" fmla="val -69923"/>
              <a:gd name="adj2" fmla="val -6070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3849409" y="291056"/>
            <a:ext cx="4008148" cy="584776"/>
          </a:xfrm>
          <a:prstGeom prst="rect">
            <a:avLst/>
          </a:prstGeom>
          <a:noFill/>
        </p:spPr>
        <p:txBody>
          <a:bodyPr wrap="square" rtlCol="0">
            <a:spAutoFit/>
          </a:bodyPr>
          <a:lstStyle/>
          <a:p>
            <a:pPr algn="ctr"/>
            <a:r>
              <a:rPr lang="en-US" sz="3200" dirty="0" smtClean="0">
                <a:solidFill>
                  <a:schemeClr val="bg1"/>
                </a:solidFill>
                <a:latin typeface="Comic Sans MS"/>
                <a:cs typeface="Comic Sans MS"/>
              </a:rPr>
              <a:t>But he* replied,</a:t>
            </a:r>
            <a:endParaRPr lang="en-US" sz="3200" dirty="0">
              <a:solidFill>
                <a:schemeClr val="bg1"/>
              </a:solidFill>
              <a:latin typeface="Comic Sans MS"/>
              <a:cs typeface="Comic Sans MS"/>
            </a:endParaRPr>
          </a:p>
        </p:txBody>
      </p:sp>
      <p:sp>
        <p:nvSpPr>
          <p:cNvPr id="5" name="TextBox 4"/>
          <p:cNvSpPr txBox="1"/>
          <p:nvPr/>
        </p:nvSpPr>
        <p:spPr>
          <a:xfrm>
            <a:off x="3624529" y="1759564"/>
            <a:ext cx="3690671" cy="1077218"/>
          </a:xfrm>
          <a:prstGeom prst="rect">
            <a:avLst/>
          </a:prstGeom>
          <a:noFill/>
        </p:spPr>
        <p:txBody>
          <a:bodyPr wrap="square" rtlCol="0">
            <a:spAutoFit/>
          </a:bodyPr>
          <a:lstStyle/>
          <a:p>
            <a:pPr algn="ctr"/>
            <a:r>
              <a:rPr lang="en-US" sz="3200" dirty="0" smtClean="0">
                <a:latin typeface="Comic Sans MS"/>
                <a:cs typeface="Comic Sans MS"/>
              </a:rPr>
              <a:t>Truly I tell you. </a:t>
            </a:r>
          </a:p>
          <a:p>
            <a:pPr algn="ctr"/>
            <a:r>
              <a:rPr lang="en-US" sz="3200" dirty="0" smtClean="0">
                <a:latin typeface="Comic Sans MS"/>
                <a:cs typeface="Comic Sans MS"/>
              </a:rPr>
              <a:t>I don’t know you.</a:t>
            </a:r>
            <a:endParaRPr lang="en-US" sz="3200" dirty="0">
              <a:latin typeface="Comic Sans MS"/>
              <a:cs typeface="Comic Sans MS"/>
            </a:endParaRPr>
          </a:p>
        </p:txBody>
      </p:sp>
      <p:sp>
        <p:nvSpPr>
          <p:cNvPr id="6" name="TextBox 5"/>
          <p:cNvSpPr txBox="1"/>
          <p:nvPr/>
        </p:nvSpPr>
        <p:spPr>
          <a:xfrm>
            <a:off x="396846" y="4246767"/>
            <a:ext cx="4166886" cy="2062103"/>
          </a:xfrm>
          <a:prstGeom prst="rect">
            <a:avLst/>
          </a:prstGeom>
          <a:noFill/>
        </p:spPr>
        <p:txBody>
          <a:bodyPr wrap="square" rtlCol="0">
            <a:spAutoFit/>
          </a:bodyPr>
          <a:lstStyle/>
          <a:p>
            <a:pPr algn="ctr"/>
            <a:r>
              <a:rPr lang="en-US" sz="3200" dirty="0" smtClean="0">
                <a:solidFill>
                  <a:srgbClr val="FFFFFF"/>
                </a:solidFill>
                <a:latin typeface="Comic Sans MS"/>
                <a:cs typeface="Comic Sans MS"/>
              </a:rPr>
              <a:t>Therefore keep watch,* because you do not know the day or the hour.</a:t>
            </a:r>
            <a:endParaRPr lang="en-US" sz="3200" dirty="0">
              <a:solidFill>
                <a:srgbClr val="FFFFFF"/>
              </a:solidFill>
              <a:latin typeface="Comic Sans MS"/>
              <a:cs typeface="Comic Sans MS"/>
            </a:endParaRPr>
          </a:p>
        </p:txBody>
      </p:sp>
      <p:pic>
        <p:nvPicPr>
          <p:cNvPr id="7" name="Picture 6" descr="watching.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87226" y="3651427"/>
            <a:ext cx="4006819" cy="2657444"/>
          </a:xfrm>
          <a:prstGeom prst="rect">
            <a:avLst/>
          </a:prstGeom>
        </p:spPr>
      </p:pic>
    </p:spTree>
    <p:extLst>
      <p:ext uri="{BB962C8B-B14F-4D97-AF65-F5344CB8AC3E}">
        <p14:creationId xmlns:p14="http://schemas.microsoft.com/office/powerpoint/2010/main" val="1674170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
                                        <p:tgtEl>
                                          <p:spTgt spid="3"/>
                                        </p:tgtEl>
                                      </p:cBhvr>
                                    </p:animEffect>
                                    <p:anim calcmode="lin" valueType="num">
                                      <p:cBhvr>
                                        <p:cTn id="15" dur="400" fill="hold"/>
                                        <p:tgtEl>
                                          <p:spTgt spid="3"/>
                                        </p:tgtEl>
                                        <p:attrNameLst>
                                          <p:attrName>ppt_x</p:attrName>
                                        </p:attrNameLst>
                                      </p:cBhvr>
                                      <p:tavLst>
                                        <p:tav tm="0">
                                          <p:val>
                                            <p:strVal val="#ppt_x"/>
                                          </p:val>
                                        </p:tav>
                                        <p:tav tm="100000">
                                          <p:val>
                                            <p:strVal val="#ppt_x"/>
                                          </p:val>
                                        </p:tav>
                                      </p:tavLst>
                                    </p:anim>
                                    <p:anim calcmode="lin" valueType="num">
                                      <p:cBhvr>
                                        <p:cTn id="16" dur="400" fill="hold"/>
                                        <p:tgtEl>
                                          <p:spTgt spid="3"/>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9" presetID="43"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
                                        <p:tgtEl>
                                          <p:spTgt spid="5"/>
                                        </p:tgtEl>
                                      </p:cBhvr>
                                    </p:animEffect>
                                    <p:anim calcmode="lin" valueType="num">
                                      <p:cBhvr>
                                        <p:cTn id="22" dur="400" fill="hold"/>
                                        <p:tgtEl>
                                          <p:spTgt spid="5"/>
                                        </p:tgtEl>
                                        <p:attrNameLst>
                                          <p:attrName>ppt_x</p:attrName>
                                        </p:attrNameLst>
                                      </p:cBhvr>
                                      <p:tavLst>
                                        <p:tav tm="0">
                                          <p:val>
                                            <p:strVal val="#ppt_x"/>
                                          </p:val>
                                        </p:tav>
                                        <p:tav tm="100000">
                                          <p:val>
                                            <p:strVal val="#ppt_x"/>
                                          </p:val>
                                        </p:tav>
                                      </p:tavLst>
                                    </p:anim>
                                    <p:anim calcmode="lin" valueType="num">
                                      <p:cBhvr>
                                        <p:cTn id="23" dur="400" fill="hold"/>
                                        <p:tgtEl>
                                          <p:spTgt spid="5"/>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 calcmode="lin" valueType="num">
                                      <p:cBhvr>
                                        <p:cTn id="38" dur="500" fill="hold"/>
                                        <p:tgtEl>
                                          <p:spTgt spid="7"/>
                                        </p:tgtEl>
                                        <p:attrNameLst>
                                          <p:attrName>style.rotation</p:attrName>
                                        </p:attrNameLst>
                                      </p:cBhvr>
                                      <p:tavLst>
                                        <p:tav tm="0">
                                          <p:val>
                                            <p:fltVal val="360"/>
                                          </p:val>
                                        </p:tav>
                                        <p:tav tm="100000">
                                          <p:val>
                                            <p:fltVal val="0"/>
                                          </p:val>
                                        </p:tav>
                                      </p:tavLst>
                                    </p:anim>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1513569"/>
            <a:ext cx="8150225" cy="639762"/>
          </a:xfrm>
        </p:spPr>
        <p:txBody>
          <a:bodyPr anchor="t">
            <a:noAutofit/>
          </a:bodyPr>
          <a:lstStyle/>
          <a:p>
            <a:pPr algn="ctr"/>
            <a:r>
              <a:rPr lang="en-US" sz="9000" b="1" cap="none"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Parable of the </a:t>
            </a:r>
            <a:br>
              <a:rPr lang="en-US" sz="9000" b="1" cap="none"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9000" b="1" cap="none"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Bags of Gold</a:t>
            </a:r>
            <a:endParaRPr lang="en-US" sz="9000" b="1" cap="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5058" name="AutoShape 2" descr="Image result for john the baptist prepares the w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5060" name="AutoShape 4" descr="Image result for john the baptist prepares the w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 name="Title 1"/>
          <p:cNvSpPr txBox="1">
            <a:spLocks/>
          </p:cNvSpPr>
          <p:nvPr/>
        </p:nvSpPr>
        <p:spPr>
          <a:xfrm>
            <a:off x="304800" y="4800600"/>
            <a:ext cx="8382000" cy="11430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630303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754008" y="20217"/>
            <a:ext cx="7910469" cy="1569660"/>
          </a:xfrm>
          <a:prstGeom prst="rect">
            <a:avLst/>
          </a:prstGeom>
          <a:noFill/>
        </p:spPr>
        <p:txBody>
          <a:bodyPr wrap="square" rtlCol="0">
            <a:spAutoFit/>
          </a:bodyPr>
          <a:lstStyle/>
          <a:p>
            <a:pPr algn="ctr"/>
            <a:r>
              <a:rPr lang="en-US" sz="3200" dirty="0" smtClean="0">
                <a:latin typeface="Comic Sans MS"/>
                <a:cs typeface="Comic Sans MS"/>
              </a:rPr>
              <a:t>Again, it will be like a man going on a journey, who called his servants and entrusted his wealth to them.</a:t>
            </a:r>
            <a:endParaRPr lang="en-US" sz="3200" dirty="0">
              <a:latin typeface="Comic Sans MS"/>
              <a:cs typeface="Comic Sans MS"/>
            </a:endParaRPr>
          </a:p>
        </p:txBody>
      </p:sp>
      <p:sp>
        <p:nvSpPr>
          <p:cNvPr id="3" name="TextBox 2"/>
          <p:cNvSpPr txBox="1"/>
          <p:nvPr/>
        </p:nvSpPr>
        <p:spPr>
          <a:xfrm>
            <a:off x="238108" y="1867703"/>
            <a:ext cx="3783268" cy="4524315"/>
          </a:xfrm>
          <a:prstGeom prst="rect">
            <a:avLst/>
          </a:prstGeom>
          <a:noFill/>
        </p:spPr>
        <p:txBody>
          <a:bodyPr wrap="square" rtlCol="0">
            <a:spAutoFit/>
          </a:bodyPr>
          <a:lstStyle/>
          <a:p>
            <a:pPr algn="ctr"/>
            <a:r>
              <a:rPr lang="en-US" sz="3200" dirty="0" smtClean="0">
                <a:latin typeface="Comic Sans MS"/>
                <a:cs typeface="Comic Sans MS"/>
              </a:rPr>
              <a:t>To one he gave five* bags* of gold, to another two* bags,* and to another one* bag,* each according to his ability.  Then he went on his journey.</a:t>
            </a:r>
            <a:endParaRPr lang="en-US" sz="3200" dirty="0">
              <a:latin typeface="Comic Sans MS"/>
              <a:cs typeface="Comic Sans MS"/>
            </a:endParaRPr>
          </a:p>
        </p:txBody>
      </p:sp>
      <p:pic>
        <p:nvPicPr>
          <p:cNvPr id="4" name="Picture 3" descr="number 5.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65088" y="1589877"/>
            <a:ext cx="1237105" cy="1426518"/>
          </a:xfrm>
          <a:prstGeom prst="rect">
            <a:avLst/>
          </a:prstGeom>
        </p:spPr>
      </p:pic>
      <p:pic>
        <p:nvPicPr>
          <p:cNvPr id="5" name="Picture 4" descr="talent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7687" y="1589877"/>
            <a:ext cx="1205696" cy="1534171"/>
          </a:xfrm>
          <a:prstGeom prst="rect">
            <a:avLst/>
          </a:prstGeom>
        </p:spPr>
      </p:pic>
      <p:pic>
        <p:nvPicPr>
          <p:cNvPr id="6" name="Picture 5" descr="number-2.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91965" y="3451813"/>
            <a:ext cx="1266555" cy="1636603"/>
          </a:xfrm>
          <a:prstGeom prst="rect">
            <a:avLst/>
          </a:prstGeom>
        </p:spPr>
      </p:pic>
      <p:pic>
        <p:nvPicPr>
          <p:cNvPr id="7" name="Picture 6" descr="talent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7687" y="3329339"/>
            <a:ext cx="1205696" cy="1534171"/>
          </a:xfrm>
          <a:prstGeom prst="rect">
            <a:avLst/>
          </a:prstGeom>
        </p:spPr>
      </p:pic>
      <p:pic>
        <p:nvPicPr>
          <p:cNvPr id="8" name="Picture 7" descr="number 1.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65088" y="5192956"/>
            <a:ext cx="1538942" cy="1439118"/>
          </a:xfrm>
          <a:prstGeom prst="rect">
            <a:avLst/>
          </a:prstGeom>
        </p:spPr>
      </p:pic>
      <p:pic>
        <p:nvPicPr>
          <p:cNvPr id="9" name="Picture 8" descr="talents.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57686" y="5041470"/>
            <a:ext cx="1324749" cy="1685658"/>
          </a:xfrm>
          <a:prstGeom prst="rect">
            <a:avLst/>
          </a:prstGeom>
        </p:spPr>
      </p:pic>
    </p:spTree>
    <p:extLst>
      <p:ext uri="{BB962C8B-B14F-4D97-AF65-F5344CB8AC3E}">
        <p14:creationId xmlns:p14="http://schemas.microsoft.com/office/powerpoint/2010/main" val="1460548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9"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0" fill="hold"/>
                                        <p:tgtEl>
                                          <p:spTgt spid="4"/>
                                        </p:tgtEl>
                                        <p:attrNameLst>
                                          <p:attrName>ppt_w</p:attrName>
                                        </p:attrNameLst>
                                      </p:cBhvr>
                                      <p:tavLst>
                                        <p:tav tm="0" fmla="#ppt_w*sin(2.5*pi*$)">
                                          <p:val>
                                            <p:fltVal val="0"/>
                                          </p:val>
                                        </p:tav>
                                        <p:tav tm="100000">
                                          <p:val>
                                            <p:fltVal val="1"/>
                                          </p:val>
                                        </p:tav>
                                      </p:tavLst>
                                    </p:anim>
                                    <p:anim calcmode="lin" valueType="num">
                                      <p:cBhvr>
                                        <p:cTn id="12" dur="5000" fill="hold"/>
                                        <p:tgtEl>
                                          <p:spTgt spid="4"/>
                                        </p:tgtEl>
                                        <p:attrNameLst>
                                          <p:attrName>ppt_h</p:attrName>
                                        </p:attrNameLst>
                                      </p:cBhvr>
                                      <p:tavLst>
                                        <p:tav tm="0">
                                          <p:val>
                                            <p:strVal val="#ppt_h"/>
                                          </p:val>
                                        </p:tav>
                                        <p:tav tm="100000">
                                          <p:val>
                                            <p:strVal val="#ppt_h"/>
                                          </p:val>
                                        </p:tav>
                                      </p:tavLst>
                                    </p:anim>
                                  </p:childTnLst>
                                </p:cTn>
                              </p:par>
                              <p:par>
                                <p:cTn id="13" presetID="15"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30"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800" decel="100000"/>
                                        <p:tgtEl>
                                          <p:spTgt spid="7"/>
                                        </p:tgtEl>
                                      </p:cBhvr>
                                    </p:animEffect>
                                    <p:anim calcmode="lin" valueType="num">
                                      <p:cBhvr>
                                        <p:cTn id="40" dur="800" decel="100000" fill="hold"/>
                                        <p:tgtEl>
                                          <p:spTgt spid="7"/>
                                        </p:tgtEl>
                                        <p:attrNameLst>
                                          <p:attrName>style.rotation</p:attrName>
                                        </p:attrNameLst>
                                      </p:cBhvr>
                                      <p:tavLst>
                                        <p:tav tm="0">
                                          <p:val>
                                            <p:fltVal val="-90"/>
                                          </p:val>
                                        </p:tav>
                                        <p:tav tm="100000">
                                          <p:val>
                                            <p:fltVal val="0"/>
                                          </p:val>
                                        </p:tav>
                                      </p:tavLst>
                                    </p:anim>
                                    <p:anim calcmode="lin" valueType="num">
                                      <p:cBhvr>
                                        <p:cTn id="41" dur="800" decel="100000" fill="hold"/>
                                        <p:tgtEl>
                                          <p:spTgt spid="7"/>
                                        </p:tgtEl>
                                        <p:attrNameLst>
                                          <p:attrName>ppt_x</p:attrName>
                                        </p:attrNameLst>
                                      </p:cBhvr>
                                      <p:tavLst>
                                        <p:tav tm="0">
                                          <p:val>
                                            <p:strVal val="#ppt_x+0.4"/>
                                          </p:val>
                                        </p:tav>
                                        <p:tav tm="100000">
                                          <p:val>
                                            <p:strVal val="#ppt_x-0.05"/>
                                          </p:val>
                                        </p:tav>
                                      </p:tavLst>
                                    </p:anim>
                                    <p:anim calcmode="lin" valueType="num">
                                      <p:cBhvr>
                                        <p:cTn id="42" dur="800" decel="100000" fill="hold"/>
                                        <p:tgtEl>
                                          <p:spTgt spid="7"/>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par>
                                <p:cTn id="52" presetID="31" presetClass="entr" presetSubtype="0" fill="hold" nodeType="with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1000" fill="hold"/>
                                        <p:tgtEl>
                                          <p:spTgt spid="9"/>
                                        </p:tgtEl>
                                        <p:attrNameLst>
                                          <p:attrName>ppt_w</p:attrName>
                                        </p:attrNameLst>
                                      </p:cBhvr>
                                      <p:tavLst>
                                        <p:tav tm="0">
                                          <p:val>
                                            <p:fltVal val="0"/>
                                          </p:val>
                                        </p:tav>
                                        <p:tav tm="100000">
                                          <p:val>
                                            <p:strVal val="#ppt_w"/>
                                          </p:val>
                                        </p:tav>
                                      </p:tavLst>
                                    </p:anim>
                                    <p:anim calcmode="lin" valueType="num">
                                      <p:cBhvr>
                                        <p:cTn id="55" dur="1000" fill="hold"/>
                                        <p:tgtEl>
                                          <p:spTgt spid="9"/>
                                        </p:tgtEl>
                                        <p:attrNameLst>
                                          <p:attrName>ppt_h</p:attrName>
                                        </p:attrNameLst>
                                      </p:cBhvr>
                                      <p:tavLst>
                                        <p:tav tm="0">
                                          <p:val>
                                            <p:fltVal val="0"/>
                                          </p:val>
                                        </p:tav>
                                        <p:tav tm="100000">
                                          <p:val>
                                            <p:strVal val="#ppt_h"/>
                                          </p:val>
                                        </p:tav>
                                      </p:tavLst>
                                    </p:anim>
                                    <p:anim calcmode="lin" valueType="num">
                                      <p:cBhvr>
                                        <p:cTn id="56" dur="1000" fill="hold"/>
                                        <p:tgtEl>
                                          <p:spTgt spid="9"/>
                                        </p:tgtEl>
                                        <p:attrNameLst>
                                          <p:attrName>style.rotation</p:attrName>
                                        </p:attrNameLst>
                                      </p:cBhvr>
                                      <p:tavLst>
                                        <p:tav tm="0">
                                          <p:val>
                                            <p:fltVal val="90"/>
                                          </p:val>
                                        </p:tav>
                                        <p:tav tm="100000">
                                          <p:val>
                                            <p:fltVal val="0"/>
                                          </p:val>
                                        </p:tav>
                                      </p:tavLst>
                                    </p:anim>
                                    <p:animEffect transition="in" filter="fade">
                                      <p:cBhvr>
                                        <p:cTn id="5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0" y="26460"/>
            <a:ext cx="7492129" cy="2062103"/>
          </a:xfrm>
          <a:prstGeom prst="rect">
            <a:avLst/>
          </a:prstGeom>
          <a:noFill/>
        </p:spPr>
        <p:txBody>
          <a:bodyPr wrap="square" rtlCol="0">
            <a:spAutoFit/>
          </a:bodyPr>
          <a:lstStyle/>
          <a:p>
            <a:pPr algn="ctr"/>
            <a:r>
              <a:rPr lang="en-US" sz="3200" dirty="0" smtClean="0">
                <a:latin typeface="Comic Sans MS"/>
                <a:cs typeface="Comic Sans MS"/>
              </a:rPr>
              <a:t>The man* who had received the five* bags of gold went at once and put his money to work and gained* five* bags more.*</a:t>
            </a:r>
            <a:endParaRPr lang="en-US" sz="3200" dirty="0">
              <a:latin typeface="Comic Sans MS"/>
              <a:cs typeface="Comic Sans MS"/>
            </a:endParaRPr>
          </a:p>
        </p:txBody>
      </p:sp>
      <p:pic>
        <p:nvPicPr>
          <p:cNvPr id="3" name="Picture 2" descr="number 5.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58" y="1895223"/>
            <a:ext cx="1237105" cy="1426518"/>
          </a:xfrm>
          <a:prstGeom prst="rect">
            <a:avLst/>
          </a:prstGeom>
        </p:spPr>
      </p:pic>
      <p:pic>
        <p:nvPicPr>
          <p:cNvPr id="4" name="Picture 3" descr="number-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9779" y="4905145"/>
            <a:ext cx="1266555" cy="1636603"/>
          </a:xfrm>
          <a:prstGeom prst="rect">
            <a:avLst/>
          </a:prstGeom>
        </p:spPr>
      </p:pic>
      <p:pic>
        <p:nvPicPr>
          <p:cNvPr id="5" name="Picture 4" descr="talents.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01411" y="1884212"/>
            <a:ext cx="1205696" cy="1534171"/>
          </a:xfrm>
          <a:prstGeom prst="rect">
            <a:avLst/>
          </a:prstGeom>
        </p:spPr>
      </p:pic>
      <p:pic>
        <p:nvPicPr>
          <p:cNvPr id="6" name="Picture 5" descr="talents.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42619" y="4905145"/>
            <a:ext cx="1205696" cy="1534171"/>
          </a:xfrm>
          <a:prstGeom prst="rect">
            <a:avLst/>
          </a:prstGeom>
        </p:spPr>
      </p:pic>
      <p:sp>
        <p:nvSpPr>
          <p:cNvPr id="7" name="Plus 6"/>
          <p:cNvSpPr/>
          <p:nvPr/>
        </p:nvSpPr>
        <p:spPr>
          <a:xfrm>
            <a:off x="3274556" y="1914060"/>
            <a:ext cx="1984231" cy="1527928"/>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number 5.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74247" y="1922975"/>
            <a:ext cx="1237105" cy="1426518"/>
          </a:xfrm>
          <a:prstGeom prst="rect">
            <a:avLst/>
          </a:prstGeom>
        </p:spPr>
      </p:pic>
      <p:pic>
        <p:nvPicPr>
          <p:cNvPr id="9" name="Picture 8" descr="talents.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9109" y="1812970"/>
            <a:ext cx="1205696" cy="1534171"/>
          </a:xfrm>
          <a:prstGeom prst="rect">
            <a:avLst/>
          </a:prstGeom>
        </p:spPr>
      </p:pic>
      <p:sp>
        <p:nvSpPr>
          <p:cNvPr id="10" name="TextBox 9"/>
          <p:cNvSpPr txBox="1"/>
          <p:nvPr/>
        </p:nvSpPr>
        <p:spPr>
          <a:xfrm>
            <a:off x="299779" y="3347141"/>
            <a:ext cx="6863563" cy="1077218"/>
          </a:xfrm>
          <a:prstGeom prst="rect">
            <a:avLst/>
          </a:prstGeom>
          <a:noFill/>
        </p:spPr>
        <p:txBody>
          <a:bodyPr wrap="square" rtlCol="0">
            <a:spAutoFit/>
          </a:bodyPr>
          <a:lstStyle/>
          <a:p>
            <a:pPr algn="ctr"/>
            <a:r>
              <a:rPr lang="en-US" sz="3200" dirty="0" smtClean="0">
                <a:latin typeface="Comic Sans MS"/>
                <a:cs typeface="Comic Sans MS"/>
              </a:rPr>
              <a:t>So also, the one* with the two* bags of gold gained* two* more.</a:t>
            </a:r>
            <a:endParaRPr lang="en-US" sz="3200" dirty="0">
              <a:latin typeface="Comic Sans MS"/>
              <a:cs typeface="Comic Sans MS"/>
            </a:endParaRPr>
          </a:p>
        </p:txBody>
      </p:sp>
      <p:sp>
        <p:nvSpPr>
          <p:cNvPr id="11" name="Plus 10"/>
          <p:cNvSpPr/>
          <p:nvPr/>
        </p:nvSpPr>
        <p:spPr>
          <a:xfrm>
            <a:off x="3366855" y="5013820"/>
            <a:ext cx="1984231" cy="1527928"/>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number-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58268" y="5013820"/>
            <a:ext cx="1266555" cy="1636603"/>
          </a:xfrm>
          <a:prstGeom prst="rect">
            <a:avLst/>
          </a:prstGeom>
        </p:spPr>
      </p:pic>
      <p:pic>
        <p:nvPicPr>
          <p:cNvPr id="13" name="Picture 12" descr="talents.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92129" y="5013820"/>
            <a:ext cx="1205696" cy="1534171"/>
          </a:xfrm>
          <a:prstGeom prst="rect">
            <a:avLst/>
          </a:prstGeom>
        </p:spPr>
      </p:pic>
      <p:pic>
        <p:nvPicPr>
          <p:cNvPr id="14" name="Picture 13" descr="73329588.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76252" y="3133837"/>
            <a:ext cx="666499" cy="1637520"/>
          </a:xfrm>
          <a:prstGeom prst="rect">
            <a:avLst/>
          </a:prstGeom>
        </p:spPr>
      </p:pic>
      <p:pic>
        <p:nvPicPr>
          <p:cNvPr id="15" name="Picture 14" descr="200387650-001.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64393" y="-42496"/>
            <a:ext cx="568868" cy="1530963"/>
          </a:xfrm>
          <a:prstGeom prst="rect">
            <a:avLst/>
          </a:prstGeom>
        </p:spPr>
      </p:pic>
    </p:spTree>
    <p:extLst>
      <p:ext uri="{BB962C8B-B14F-4D97-AF65-F5344CB8AC3E}">
        <p14:creationId xmlns:p14="http://schemas.microsoft.com/office/powerpoint/2010/main" val="1694033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par>
                                <p:cTn id="12" presetID="5" presetClass="entr" presetSubtype="1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heckerboard(across)">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par>
                                <p:cTn id="26" presetID="1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p:tgtEl>
                                          <p:spTgt spid="9"/>
                                        </p:tgtEl>
                                        <p:attrNameLst>
                                          <p:attrName>ppt_y</p:attrName>
                                        </p:attrNameLst>
                                      </p:cBhvr>
                                      <p:tavLst>
                                        <p:tav tm="0">
                                          <p:val>
                                            <p:strVal val="#ppt_y+#ppt_h*1.125000"/>
                                          </p:val>
                                        </p:tav>
                                        <p:tav tm="100000">
                                          <p:val>
                                            <p:strVal val="#ppt_y"/>
                                          </p:val>
                                        </p:tav>
                                      </p:tavLst>
                                    </p:anim>
                                    <p:animEffect transition="in" filter="wipe(up)">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randombar(horizont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ircle(in)">
                                      <p:cBhvr>
                                        <p:cTn id="39" dur="20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barn(inVertical)">
                                      <p:cBhvr>
                                        <p:cTn id="44" dur="500"/>
                                        <p:tgtEl>
                                          <p:spTgt spid="4"/>
                                        </p:tgtEl>
                                      </p:cBhvr>
                                    </p:animEffect>
                                  </p:childTnLst>
                                </p:cTn>
                              </p:par>
                              <p:par>
                                <p:cTn id="45" presetID="18" presetClass="entr" presetSubtype="12"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strips(down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edge">
                                      <p:cBhvr>
                                        <p:cTn id="52" dur="20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heel(1)">
                                      <p:cBhvr>
                                        <p:cTn id="57" dur="2000"/>
                                        <p:tgtEl>
                                          <p:spTgt spid="12"/>
                                        </p:tgtEl>
                                      </p:cBhvr>
                                    </p:animEffect>
                                  </p:childTnLst>
                                </p:cTn>
                              </p:par>
                              <p:par>
                                <p:cTn id="58" presetID="22" presetClass="entr" presetSubtype="4" fill="hold"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down)">
                                      <p:cBhvr>
                                        <p:cTn id="6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rot="19666529">
            <a:off x="-645786" y="1753607"/>
            <a:ext cx="10209825" cy="3670960"/>
          </a:xfrm>
        </p:spPr>
        <p:txBody>
          <a:bodyPr anchor="ctr">
            <a:noAutofit/>
          </a:bodyPr>
          <a:lstStyle/>
          <a:p>
            <a:pPr marL="0" indent="0" algn="ctr">
              <a:buNone/>
            </a:pPr>
            <a:r>
              <a:rPr lang="en-US" sz="15000" dirty="0" smtClean="0">
                <a:ln w="12700">
                  <a:solidFill>
                    <a:schemeClr val="tx1">
                      <a:alpha val="0"/>
                    </a:schemeClr>
                  </a:solidFill>
                </a:ln>
                <a:solidFill>
                  <a:schemeClr val="bg1">
                    <a:alpha val="21000"/>
                  </a:schemeClr>
                </a:solidFill>
                <a:latin typeface="A Love of Thunder" charset="0"/>
                <a:ea typeface="A Love of Thunder" charset="0"/>
                <a:cs typeface="A Love of Thunder" charset="0"/>
              </a:rPr>
              <a:t>Matthew</a:t>
            </a:r>
            <a:endParaRPr lang="en-US" sz="15000" dirty="0">
              <a:ln w="12700">
                <a:solidFill>
                  <a:schemeClr val="tx1">
                    <a:alpha val="0"/>
                  </a:schemeClr>
                </a:solidFill>
              </a:ln>
              <a:solidFill>
                <a:schemeClr val="bg1">
                  <a:alpha val="21000"/>
                </a:schemeClr>
              </a:solidFill>
              <a:latin typeface="A Love of Thunder" charset="0"/>
              <a:ea typeface="A Love of Thunder" charset="0"/>
              <a:cs typeface="A Love of Thunder" charset="0"/>
            </a:endParaRPr>
          </a:p>
        </p:txBody>
      </p:sp>
      <p:sp>
        <p:nvSpPr>
          <p:cNvPr id="5" name="TextBox 4"/>
          <p:cNvSpPr txBox="1"/>
          <p:nvPr/>
        </p:nvSpPr>
        <p:spPr>
          <a:xfrm>
            <a:off x="1371600" y="2209800"/>
            <a:ext cx="5032468" cy="1631216"/>
          </a:xfrm>
          <a:prstGeom prst="rect">
            <a:avLst/>
          </a:prstGeom>
          <a:noFill/>
        </p:spPr>
        <p:txBody>
          <a:bodyPr wrap="none" rtlCol="0">
            <a:spAutoFit/>
          </a:bodyPr>
          <a:lstStyle/>
          <a:p>
            <a:r>
              <a:rPr lang="en-US" sz="10000" dirty="0" smtClean="0">
                <a:solidFill>
                  <a:schemeClr val="bg1"/>
                </a:solidFill>
              </a:rPr>
              <a:t>Arti Facts</a:t>
            </a:r>
            <a:endParaRPr lang="en-US" sz="10000" dirty="0">
              <a:solidFill>
                <a:schemeClr val="bg1"/>
              </a:solidFill>
            </a:endParaRPr>
          </a:p>
        </p:txBody>
      </p:sp>
    </p:spTree>
    <p:extLst>
      <p:ext uri="{BB962C8B-B14F-4D97-AF65-F5344CB8AC3E}">
        <p14:creationId xmlns:p14="http://schemas.microsoft.com/office/powerpoint/2010/main" val="741489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70390" y="171987"/>
            <a:ext cx="8399913" cy="1569660"/>
          </a:xfrm>
          <a:prstGeom prst="rect">
            <a:avLst/>
          </a:prstGeom>
          <a:noFill/>
        </p:spPr>
        <p:txBody>
          <a:bodyPr wrap="square" rtlCol="0">
            <a:spAutoFit/>
          </a:bodyPr>
          <a:lstStyle/>
          <a:p>
            <a:pPr algn="ctr"/>
            <a:r>
              <a:rPr lang="en-US" sz="3200" dirty="0" smtClean="0">
                <a:latin typeface="Comic Sans MS"/>
                <a:cs typeface="Comic Sans MS"/>
              </a:rPr>
              <a:t>But the man* who had received the one* bag* went off, dug a hole* in the ground and hid his master’s money.</a:t>
            </a:r>
            <a:endParaRPr lang="en-US" sz="3200" dirty="0">
              <a:latin typeface="Comic Sans MS"/>
              <a:cs typeface="Comic Sans MS"/>
            </a:endParaRPr>
          </a:p>
        </p:txBody>
      </p:sp>
      <p:pic>
        <p:nvPicPr>
          <p:cNvPr id="3" name="Picture 2" descr="73210182.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4533" y="1741647"/>
            <a:ext cx="1642927" cy="3493125"/>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1853753"/>
            <a:ext cx="3283903" cy="3604198"/>
          </a:xfrm>
          <a:prstGeom prst="rect">
            <a:avLst/>
          </a:prstGeom>
        </p:spPr>
      </p:pic>
      <p:sp>
        <p:nvSpPr>
          <p:cNvPr id="5" name="TextBox 4"/>
          <p:cNvSpPr txBox="1"/>
          <p:nvPr/>
        </p:nvSpPr>
        <p:spPr>
          <a:xfrm>
            <a:off x="67084" y="4529167"/>
            <a:ext cx="5519057" cy="2062103"/>
          </a:xfrm>
          <a:prstGeom prst="rect">
            <a:avLst/>
          </a:prstGeom>
          <a:noFill/>
        </p:spPr>
        <p:txBody>
          <a:bodyPr wrap="square" rtlCol="0">
            <a:spAutoFit/>
          </a:bodyPr>
          <a:lstStyle/>
          <a:p>
            <a:pPr algn="ctr"/>
            <a:r>
              <a:rPr lang="en-US" sz="3200" dirty="0" smtClean="0">
                <a:latin typeface="Comic Sans MS"/>
                <a:cs typeface="Comic Sans MS"/>
              </a:rPr>
              <a:t>After a long time the master of those servants returned and settled accounts with them.</a:t>
            </a:r>
            <a:endParaRPr lang="en-US" sz="3200" dirty="0">
              <a:latin typeface="Comic Sans MS"/>
              <a:cs typeface="Comic Sans MS"/>
            </a:endParaRPr>
          </a:p>
        </p:txBody>
      </p:sp>
      <p:pic>
        <p:nvPicPr>
          <p:cNvPr id="6" name="Picture 5" descr="number 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03064" y="2414696"/>
            <a:ext cx="2117392" cy="1980047"/>
          </a:xfrm>
          <a:prstGeom prst="rect">
            <a:avLst/>
          </a:prstGeom>
        </p:spPr>
      </p:pic>
      <p:pic>
        <p:nvPicPr>
          <p:cNvPr id="7" name="Picture 6" descr="talents.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47337" y="2656261"/>
            <a:ext cx="1477609" cy="1880163"/>
          </a:xfrm>
          <a:prstGeom prst="rect">
            <a:avLst/>
          </a:prstGeom>
        </p:spPr>
      </p:pic>
    </p:spTree>
    <p:extLst>
      <p:ext uri="{BB962C8B-B14F-4D97-AF65-F5344CB8AC3E}">
        <p14:creationId xmlns:p14="http://schemas.microsoft.com/office/powerpoint/2010/main" val="277363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900" decel="100000" fill="hold"/>
                                        <p:tgtEl>
                                          <p:spTgt spid="6"/>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8" presetID="49" presetClass="entr" presetSubtype="0" decel="10000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 calcmode="lin" valueType="num">
                                      <p:cBhvr>
                                        <p:cTn id="22" dur="500" fill="hold"/>
                                        <p:tgtEl>
                                          <p:spTgt spid="7"/>
                                        </p:tgtEl>
                                        <p:attrNameLst>
                                          <p:attrName>style.rotation</p:attrName>
                                        </p:attrNameLst>
                                      </p:cBhvr>
                                      <p:tavLst>
                                        <p:tav tm="0">
                                          <p:val>
                                            <p:fltVal val="360"/>
                                          </p:val>
                                        </p:tav>
                                        <p:tav tm="100000">
                                          <p:val>
                                            <p:fltVal val="0"/>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childTnLst>
                                </p:cTn>
                              </p:par>
                              <p:par>
                                <p:cTn id="30" presetID="1" presetClass="exit" presetSubtype="0" fill="hold" nodeType="withEffect">
                                  <p:stCondLst>
                                    <p:cond delay="0"/>
                                  </p:stCondLst>
                                  <p:childTnLst>
                                    <p:set>
                                      <p:cBhvr>
                                        <p:cTn id="31" dur="1" fill="hold">
                                          <p:stCondLst>
                                            <p:cond delay="0"/>
                                          </p:stCondLst>
                                        </p:cTn>
                                        <p:tgtEl>
                                          <p:spTgt spid="3"/>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6"/>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3" dur="1000" fill="hold"/>
                                        <p:tgtEl>
                                          <p:spTgt spid="5"/>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98423" y="119068"/>
            <a:ext cx="2923435" cy="2554545"/>
          </a:xfrm>
          <a:prstGeom prst="rect">
            <a:avLst/>
          </a:prstGeom>
          <a:noFill/>
        </p:spPr>
        <p:txBody>
          <a:bodyPr wrap="square" rtlCol="0">
            <a:spAutoFit/>
          </a:bodyPr>
          <a:lstStyle/>
          <a:p>
            <a:pPr algn="ctr"/>
            <a:r>
              <a:rPr lang="en-US" sz="3200" dirty="0" smtClean="0">
                <a:latin typeface="Comic Sans MS"/>
                <a:cs typeface="Comic Sans MS"/>
              </a:rPr>
              <a:t>The man* who had received the five* bags brought the other five.</a:t>
            </a:r>
            <a:endParaRPr lang="en-US" sz="3200" dirty="0">
              <a:latin typeface="Comic Sans MS"/>
              <a:cs typeface="Comic Sans MS"/>
            </a:endParaRPr>
          </a:p>
        </p:txBody>
      </p:sp>
      <p:pic>
        <p:nvPicPr>
          <p:cNvPr id="3" name="Picture 2" descr="200387650-0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60975" y="940856"/>
            <a:ext cx="1329213" cy="3577237"/>
          </a:xfrm>
          <a:prstGeom prst="rect">
            <a:avLst/>
          </a:prstGeom>
        </p:spPr>
      </p:pic>
      <p:sp>
        <p:nvSpPr>
          <p:cNvPr id="4" name="Oval Callout 3"/>
          <p:cNvSpPr/>
          <p:nvPr/>
        </p:nvSpPr>
        <p:spPr>
          <a:xfrm>
            <a:off x="4960579" y="449813"/>
            <a:ext cx="2235567" cy="873167"/>
          </a:xfrm>
          <a:prstGeom prst="wedgeEllipseCallout">
            <a:avLst>
              <a:gd name="adj1" fmla="val -80596"/>
              <a:gd name="adj2" fmla="val 4734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5198686" y="555651"/>
            <a:ext cx="1772581" cy="584776"/>
          </a:xfrm>
          <a:prstGeom prst="rect">
            <a:avLst/>
          </a:prstGeom>
          <a:noFill/>
        </p:spPr>
        <p:txBody>
          <a:bodyPr wrap="square" rtlCol="0">
            <a:spAutoFit/>
          </a:bodyPr>
          <a:lstStyle/>
          <a:p>
            <a:pPr algn="ctr"/>
            <a:r>
              <a:rPr lang="en-US" sz="3200" dirty="0" smtClean="0">
                <a:latin typeface="Comic Sans MS"/>
                <a:cs typeface="Comic Sans MS"/>
              </a:rPr>
              <a:t>Master,</a:t>
            </a:r>
            <a:endParaRPr lang="en-US" sz="3200" dirty="0">
              <a:latin typeface="Comic Sans MS"/>
              <a:cs typeface="Comic Sans MS"/>
            </a:endParaRPr>
          </a:p>
        </p:txBody>
      </p:sp>
      <p:sp>
        <p:nvSpPr>
          <p:cNvPr id="6" name="TextBox 5"/>
          <p:cNvSpPr txBox="1"/>
          <p:nvPr/>
        </p:nvSpPr>
        <p:spPr>
          <a:xfrm>
            <a:off x="5823719" y="1442049"/>
            <a:ext cx="3320281" cy="584776"/>
          </a:xfrm>
          <a:prstGeom prst="rect">
            <a:avLst/>
          </a:prstGeom>
          <a:noFill/>
        </p:spPr>
        <p:txBody>
          <a:bodyPr wrap="square" rtlCol="0">
            <a:spAutoFit/>
          </a:bodyPr>
          <a:lstStyle/>
          <a:p>
            <a:pPr algn="ctr"/>
            <a:r>
              <a:rPr lang="en-US" sz="3200" dirty="0" smtClean="0">
                <a:latin typeface="Comic Sans MS"/>
                <a:cs typeface="Comic Sans MS"/>
              </a:rPr>
              <a:t>he said, </a:t>
            </a:r>
            <a:endParaRPr lang="en-US" sz="3200" dirty="0">
              <a:latin typeface="Comic Sans MS"/>
              <a:cs typeface="Comic Sans MS"/>
            </a:endParaRPr>
          </a:p>
        </p:txBody>
      </p:sp>
      <p:sp>
        <p:nvSpPr>
          <p:cNvPr id="7" name="Oval Callout 6"/>
          <p:cNvSpPr/>
          <p:nvPr/>
        </p:nvSpPr>
        <p:spPr>
          <a:xfrm>
            <a:off x="4590188" y="2447514"/>
            <a:ext cx="4418223" cy="3439750"/>
          </a:xfrm>
          <a:prstGeom prst="wedgeEllipseCallout">
            <a:avLst>
              <a:gd name="adj1" fmla="val -52340"/>
              <a:gd name="adj2" fmla="val -7121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284669" y="2699013"/>
            <a:ext cx="3029260" cy="3046988"/>
          </a:xfrm>
          <a:prstGeom prst="rect">
            <a:avLst/>
          </a:prstGeom>
          <a:noFill/>
        </p:spPr>
        <p:txBody>
          <a:bodyPr wrap="square" rtlCol="0">
            <a:spAutoFit/>
          </a:bodyPr>
          <a:lstStyle/>
          <a:p>
            <a:pPr algn="ctr"/>
            <a:r>
              <a:rPr lang="en-US" sz="3200" dirty="0" smtClean="0">
                <a:latin typeface="Comic Sans MS"/>
                <a:cs typeface="Comic Sans MS"/>
              </a:rPr>
              <a:t>you entrusted me with five bags of gold.  See, I have gained five more.</a:t>
            </a:r>
            <a:endParaRPr lang="en-US" sz="3200" dirty="0">
              <a:latin typeface="Comic Sans MS"/>
              <a:cs typeface="Comic Sans MS"/>
            </a:endParaRPr>
          </a:p>
        </p:txBody>
      </p:sp>
      <p:pic>
        <p:nvPicPr>
          <p:cNvPr id="9" name="Picture 8" descr="number 5.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423" y="3417405"/>
            <a:ext cx="1237105" cy="1426518"/>
          </a:xfrm>
          <a:prstGeom prst="rect">
            <a:avLst/>
          </a:prstGeom>
        </p:spPr>
      </p:pic>
      <p:pic>
        <p:nvPicPr>
          <p:cNvPr id="10" name="Picture 9" descr="talents.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54361" y="3417405"/>
            <a:ext cx="1205696" cy="1534171"/>
          </a:xfrm>
          <a:prstGeom prst="rect">
            <a:avLst/>
          </a:prstGeom>
        </p:spPr>
      </p:pic>
      <p:grpSp>
        <p:nvGrpSpPr>
          <p:cNvPr id="13" name="Group 12"/>
          <p:cNvGrpSpPr/>
          <p:nvPr/>
        </p:nvGrpSpPr>
        <p:grpSpPr>
          <a:xfrm>
            <a:off x="198422" y="5037323"/>
            <a:ext cx="2814435" cy="1563200"/>
            <a:chOff x="198422" y="5037323"/>
            <a:chExt cx="2814435" cy="1563200"/>
          </a:xfrm>
        </p:grpSpPr>
        <p:pic>
          <p:nvPicPr>
            <p:cNvPr id="11" name="Picture 10" descr="number 5.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422" y="5174005"/>
              <a:ext cx="1237105" cy="1426518"/>
            </a:xfrm>
            <a:prstGeom prst="rect">
              <a:avLst/>
            </a:prstGeom>
          </p:spPr>
        </p:pic>
        <p:pic>
          <p:nvPicPr>
            <p:cNvPr id="12" name="Picture 11" descr="talents.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07161" y="5037323"/>
              <a:ext cx="1205696" cy="1534171"/>
            </a:xfrm>
            <a:prstGeom prst="rect">
              <a:avLst/>
            </a:prstGeom>
          </p:spPr>
        </p:pic>
      </p:grpSp>
    </p:spTree>
    <p:extLst>
      <p:ext uri="{BB962C8B-B14F-4D97-AF65-F5344CB8AC3E}">
        <p14:creationId xmlns:p14="http://schemas.microsoft.com/office/powerpoint/2010/main" val="1608696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Scale>
                                      <p:cBhvr>
                                        <p:cTn id="25"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9"/>
                                        </p:tgtEl>
                                        <p:attrNameLst>
                                          <p:attrName>ppt_x</p:attrName>
                                          <p:attrName>ppt_y</p:attrName>
                                        </p:attrNameLst>
                                      </p:cBhvr>
                                    </p:animMotion>
                                    <p:animEffect transition="in" filter="fade">
                                      <p:cBhvr>
                                        <p:cTn id="27" dur="1000"/>
                                        <p:tgtEl>
                                          <p:spTgt spid="9"/>
                                        </p:tgtEl>
                                      </p:cBhvr>
                                    </p:animEffect>
                                  </p:childTnLst>
                                </p:cTn>
                              </p:par>
                              <p:par>
                                <p:cTn id="28" presetID="30"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800" decel="100000"/>
                                        <p:tgtEl>
                                          <p:spTgt spid="10"/>
                                        </p:tgtEl>
                                      </p:cBhvr>
                                    </p:animEffect>
                                    <p:anim calcmode="lin" valueType="num">
                                      <p:cBhvr>
                                        <p:cTn id="31" dur="800" decel="100000" fill="hold"/>
                                        <p:tgtEl>
                                          <p:spTgt spid="10"/>
                                        </p:tgtEl>
                                        <p:attrNameLst>
                                          <p:attrName>style.rotation</p:attrName>
                                        </p:attrNameLst>
                                      </p:cBhvr>
                                      <p:tavLst>
                                        <p:tav tm="0">
                                          <p:val>
                                            <p:fltVal val="-90"/>
                                          </p:val>
                                        </p:tav>
                                        <p:tav tm="100000">
                                          <p:val>
                                            <p:fltVal val="0"/>
                                          </p:val>
                                        </p:tav>
                                      </p:tavLst>
                                    </p:anim>
                                    <p:anim calcmode="lin" valueType="num">
                                      <p:cBhvr>
                                        <p:cTn id="32" dur="800" decel="100000" fill="hold"/>
                                        <p:tgtEl>
                                          <p:spTgt spid="10"/>
                                        </p:tgtEl>
                                        <p:attrNameLst>
                                          <p:attrName>ppt_x</p:attrName>
                                        </p:attrNameLst>
                                      </p:cBhvr>
                                      <p:tavLst>
                                        <p:tav tm="0">
                                          <p:val>
                                            <p:strVal val="#ppt_x+0.4"/>
                                          </p:val>
                                        </p:tav>
                                        <p:tav tm="100000">
                                          <p:val>
                                            <p:strVal val="#ppt_x-0.05"/>
                                          </p:val>
                                        </p:tav>
                                      </p:tavLst>
                                    </p:anim>
                                    <p:anim calcmode="lin" valueType="num">
                                      <p:cBhvr>
                                        <p:cTn id="33" dur="800" decel="100000" fill="hold"/>
                                        <p:tgtEl>
                                          <p:spTgt spid="10"/>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36" fill="hold">
                            <p:stCondLst>
                              <p:cond delay="1000"/>
                            </p:stCondLst>
                            <p:childTnLst>
                              <p:par>
                                <p:cTn id="37" presetID="2" presetClass="entr" presetSubtype="4"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p:tgtEl>
                                          <p:spTgt spid="4"/>
                                        </p:tgtEl>
                                        <p:attrNameLst>
                                          <p:attrName>ppt_y</p:attrName>
                                        </p:attrNameLst>
                                      </p:cBhvr>
                                      <p:tavLst>
                                        <p:tav tm="0">
                                          <p:val>
                                            <p:strVal val="#ppt_y+#ppt_h*1.125000"/>
                                          </p:val>
                                        </p:tav>
                                        <p:tav tm="100000">
                                          <p:val>
                                            <p:strVal val="#ppt_y"/>
                                          </p:val>
                                        </p:tav>
                                      </p:tavLst>
                                    </p:anim>
                                    <p:animEffect transition="in" filter="wipe(up)">
                                      <p:cBhvr>
                                        <p:cTn id="46" dur="500"/>
                                        <p:tgtEl>
                                          <p:spTgt spid="4"/>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p:tgtEl>
                                          <p:spTgt spid="5"/>
                                        </p:tgtEl>
                                        <p:attrNameLst>
                                          <p:attrName>ppt_y</p:attrName>
                                        </p:attrNameLst>
                                      </p:cBhvr>
                                      <p:tavLst>
                                        <p:tav tm="0">
                                          <p:val>
                                            <p:strVal val="#ppt_y+#ppt_h*1.125000"/>
                                          </p:val>
                                        </p:tav>
                                        <p:tav tm="100000">
                                          <p:val>
                                            <p:strVal val="#ppt_y"/>
                                          </p:val>
                                        </p:tav>
                                      </p:tavLst>
                                    </p:anim>
                                    <p:animEffect transition="in" filter="wipe(up)">
                                      <p:cBhvr>
                                        <p:cTn id="50" dur="500"/>
                                        <p:tgtEl>
                                          <p:spTgt spid="5"/>
                                        </p:tgtEl>
                                      </p:cBhvr>
                                    </p:animEffect>
                                  </p:childTnLst>
                                </p:cTn>
                              </p:par>
                              <p:par>
                                <p:cTn id="51" presetID="15" presetClass="entr" presetSubtype="0" fill="hold" grpId="0" nodeType="with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7" fill="hold">
                      <p:stCondLst>
                        <p:cond delay="indefinite"/>
                      </p:stCondLst>
                      <p:childTnLst>
                        <p:par>
                          <p:cTn id="58" fill="hold">
                            <p:stCondLst>
                              <p:cond delay="0"/>
                            </p:stCondLst>
                            <p:childTnLst>
                              <p:par>
                                <p:cTn id="59" presetID="37" presetClass="entr" presetSubtype="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1000"/>
                                        <p:tgtEl>
                                          <p:spTgt spid="7"/>
                                        </p:tgtEl>
                                      </p:cBhvr>
                                    </p:animEffect>
                                    <p:anim calcmode="lin" valueType="num">
                                      <p:cBhvr>
                                        <p:cTn id="62" dur="1000" fill="hold"/>
                                        <p:tgtEl>
                                          <p:spTgt spid="7"/>
                                        </p:tgtEl>
                                        <p:attrNameLst>
                                          <p:attrName>ppt_x</p:attrName>
                                        </p:attrNameLst>
                                      </p:cBhvr>
                                      <p:tavLst>
                                        <p:tav tm="0">
                                          <p:val>
                                            <p:strVal val="#ppt_x"/>
                                          </p:val>
                                        </p:tav>
                                        <p:tav tm="100000">
                                          <p:val>
                                            <p:strVal val="#ppt_x"/>
                                          </p:val>
                                        </p:tav>
                                      </p:tavLst>
                                    </p:anim>
                                    <p:anim calcmode="lin" valueType="num">
                                      <p:cBhvr>
                                        <p:cTn id="63" dur="900" decel="100000" fill="hold"/>
                                        <p:tgtEl>
                                          <p:spTgt spid="7"/>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65" presetID="37" presetClass="entr" presetSubtype="0"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1000"/>
                                        <p:tgtEl>
                                          <p:spTgt spid="8"/>
                                        </p:tgtEl>
                                      </p:cBhvr>
                                    </p:animEffect>
                                    <p:anim calcmode="lin" valueType="num">
                                      <p:cBhvr>
                                        <p:cTn id="68" dur="1000" fill="hold"/>
                                        <p:tgtEl>
                                          <p:spTgt spid="8"/>
                                        </p:tgtEl>
                                        <p:attrNameLst>
                                          <p:attrName>ppt_x</p:attrName>
                                        </p:attrNameLst>
                                      </p:cBhvr>
                                      <p:tavLst>
                                        <p:tav tm="0">
                                          <p:val>
                                            <p:strVal val="#ppt_x"/>
                                          </p:val>
                                        </p:tav>
                                        <p:tav tm="100000">
                                          <p:val>
                                            <p:strVal val="#ppt_x"/>
                                          </p:val>
                                        </p:tav>
                                      </p:tavLst>
                                    </p:anim>
                                    <p:anim calcmode="lin" valueType="num">
                                      <p:cBhvr>
                                        <p:cTn id="69" dur="900" decel="100000" fill="hold"/>
                                        <p:tgtEl>
                                          <p:spTgt spid="8"/>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98423" y="277826"/>
            <a:ext cx="2076829" cy="1569660"/>
          </a:xfrm>
          <a:prstGeom prst="rect">
            <a:avLst/>
          </a:prstGeom>
          <a:noFill/>
        </p:spPr>
        <p:txBody>
          <a:bodyPr wrap="square" rtlCol="0">
            <a:spAutoFit/>
          </a:bodyPr>
          <a:lstStyle/>
          <a:p>
            <a:pPr algn="ctr"/>
            <a:r>
              <a:rPr lang="en-US" sz="3200" dirty="0" smtClean="0">
                <a:latin typeface="Comic Sans MS"/>
                <a:cs typeface="Comic Sans MS"/>
              </a:rPr>
              <a:t>His master replied,</a:t>
            </a:r>
            <a:endParaRPr lang="en-US" sz="3200" dirty="0">
              <a:latin typeface="Comic Sans MS"/>
              <a:cs typeface="Comic Sans MS"/>
            </a:endParaRPr>
          </a:p>
        </p:txBody>
      </p:sp>
      <p:sp>
        <p:nvSpPr>
          <p:cNvPr id="6" name="TextBox 5"/>
          <p:cNvSpPr txBox="1"/>
          <p:nvPr/>
        </p:nvSpPr>
        <p:spPr>
          <a:xfrm>
            <a:off x="754007" y="2566581"/>
            <a:ext cx="4299168" cy="4031873"/>
          </a:xfrm>
          <a:prstGeom prst="rect">
            <a:avLst/>
          </a:prstGeom>
          <a:noFill/>
        </p:spPr>
        <p:txBody>
          <a:bodyPr wrap="square" rtlCol="0">
            <a:spAutoFit/>
          </a:bodyPr>
          <a:lstStyle/>
          <a:p>
            <a:pPr algn="ctr"/>
            <a:r>
              <a:rPr lang="en-US" sz="3200" dirty="0" smtClean="0">
                <a:latin typeface="Comic Sans MS"/>
                <a:cs typeface="Comic Sans MS"/>
              </a:rPr>
              <a:t>Well done, good and faithful servant!  You have been faithful* with a few things; I will put you in charge of many things.  Come and share your master’s happiness!</a:t>
            </a:r>
            <a:endParaRPr lang="en-US" sz="3200" dirty="0">
              <a:latin typeface="Comic Sans MS"/>
              <a:cs typeface="Comic Sans MS"/>
            </a:endParaRPr>
          </a:p>
        </p:txBody>
      </p:sp>
      <p:sp>
        <p:nvSpPr>
          <p:cNvPr id="9" name="Rectangular Callout 8"/>
          <p:cNvSpPr/>
          <p:nvPr/>
        </p:nvSpPr>
        <p:spPr>
          <a:xfrm>
            <a:off x="661410" y="2240798"/>
            <a:ext cx="4418222" cy="4617202"/>
          </a:xfrm>
          <a:prstGeom prst="wedgeRectCallout">
            <a:avLst>
              <a:gd name="adj1" fmla="val -31612"/>
              <a:gd name="adj2" fmla="val -59849"/>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36763" y="730809"/>
            <a:ext cx="3354675" cy="3354675"/>
          </a:xfrm>
          <a:prstGeom prst="rect">
            <a:avLst/>
          </a:prstGeom>
        </p:spPr>
      </p:pic>
    </p:spTree>
    <p:extLst>
      <p:ext uri="{BB962C8B-B14F-4D97-AF65-F5344CB8AC3E}">
        <p14:creationId xmlns:p14="http://schemas.microsoft.com/office/powerpoint/2010/main" val="535463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98423" y="119068"/>
            <a:ext cx="2923435" cy="2062103"/>
          </a:xfrm>
          <a:prstGeom prst="rect">
            <a:avLst/>
          </a:prstGeom>
          <a:noFill/>
        </p:spPr>
        <p:txBody>
          <a:bodyPr wrap="square" rtlCol="0">
            <a:spAutoFit/>
          </a:bodyPr>
          <a:lstStyle/>
          <a:p>
            <a:pPr algn="ctr"/>
            <a:r>
              <a:rPr lang="en-US" sz="3200" dirty="0" smtClean="0">
                <a:latin typeface="Comic Sans MS"/>
                <a:cs typeface="Comic Sans MS"/>
              </a:rPr>
              <a:t>The man* with the two* bags* also came.</a:t>
            </a:r>
            <a:endParaRPr lang="en-US" sz="3200" dirty="0">
              <a:latin typeface="Comic Sans MS"/>
              <a:cs typeface="Comic Sans MS"/>
            </a:endParaRPr>
          </a:p>
        </p:txBody>
      </p:sp>
      <p:sp>
        <p:nvSpPr>
          <p:cNvPr id="4" name="Oval Callout 3"/>
          <p:cNvSpPr/>
          <p:nvPr/>
        </p:nvSpPr>
        <p:spPr>
          <a:xfrm>
            <a:off x="4960579" y="449813"/>
            <a:ext cx="2235567" cy="873167"/>
          </a:xfrm>
          <a:prstGeom prst="wedgeEllipseCallout">
            <a:avLst>
              <a:gd name="adj1" fmla="val -80596"/>
              <a:gd name="adj2" fmla="val 4734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5198686" y="555651"/>
            <a:ext cx="1772581" cy="584776"/>
          </a:xfrm>
          <a:prstGeom prst="rect">
            <a:avLst/>
          </a:prstGeom>
          <a:noFill/>
        </p:spPr>
        <p:txBody>
          <a:bodyPr wrap="square" rtlCol="0">
            <a:spAutoFit/>
          </a:bodyPr>
          <a:lstStyle/>
          <a:p>
            <a:pPr algn="ctr"/>
            <a:r>
              <a:rPr lang="en-US" sz="3200" dirty="0" smtClean="0">
                <a:latin typeface="Comic Sans MS"/>
                <a:cs typeface="Comic Sans MS"/>
              </a:rPr>
              <a:t>Master,</a:t>
            </a:r>
            <a:endParaRPr lang="en-US" sz="3200" dirty="0">
              <a:latin typeface="Comic Sans MS"/>
              <a:cs typeface="Comic Sans MS"/>
            </a:endParaRPr>
          </a:p>
        </p:txBody>
      </p:sp>
      <p:sp>
        <p:nvSpPr>
          <p:cNvPr id="6" name="TextBox 5"/>
          <p:cNvSpPr txBox="1"/>
          <p:nvPr/>
        </p:nvSpPr>
        <p:spPr>
          <a:xfrm>
            <a:off x="5823719" y="1442049"/>
            <a:ext cx="3320281" cy="584776"/>
          </a:xfrm>
          <a:prstGeom prst="rect">
            <a:avLst/>
          </a:prstGeom>
          <a:noFill/>
        </p:spPr>
        <p:txBody>
          <a:bodyPr wrap="square" rtlCol="0">
            <a:spAutoFit/>
          </a:bodyPr>
          <a:lstStyle/>
          <a:p>
            <a:pPr algn="ctr"/>
            <a:r>
              <a:rPr lang="en-US" sz="3200" dirty="0" smtClean="0">
                <a:latin typeface="Comic Sans MS"/>
                <a:cs typeface="Comic Sans MS"/>
              </a:rPr>
              <a:t>he said, </a:t>
            </a:r>
            <a:endParaRPr lang="en-US" sz="3200" dirty="0">
              <a:latin typeface="Comic Sans MS"/>
              <a:cs typeface="Comic Sans MS"/>
            </a:endParaRPr>
          </a:p>
        </p:txBody>
      </p:sp>
      <p:sp>
        <p:nvSpPr>
          <p:cNvPr id="7" name="Oval Callout 6"/>
          <p:cNvSpPr/>
          <p:nvPr/>
        </p:nvSpPr>
        <p:spPr>
          <a:xfrm>
            <a:off x="4590188" y="2447514"/>
            <a:ext cx="4418223" cy="3439750"/>
          </a:xfrm>
          <a:prstGeom prst="wedgeEllipseCallout">
            <a:avLst>
              <a:gd name="adj1" fmla="val -52340"/>
              <a:gd name="adj2" fmla="val -7121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198686" y="2950246"/>
            <a:ext cx="3029260" cy="2554545"/>
          </a:xfrm>
          <a:prstGeom prst="rect">
            <a:avLst/>
          </a:prstGeom>
          <a:noFill/>
        </p:spPr>
        <p:txBody>
          <a:bodyPr wrap="square" rtlCol="0">
            <a:spAutoFit/>
          </a:bodyPr>
          <a:lstStyle/>
          <a:p>
            <a:pPr algn="ctr"/>
            <a:r>
              <a:rPr lang="en-US" sz="3200" dirty="0" smtClean="0">
                <a:latin typeface="Comic Sans MS"/>
                <a:cs typeface="Comic Sans MS"/>
              </a:rPr>
              <a:t>you entrusted me with two bags; see* I have gained two more.</a:t>
            </a:r>
            <a:endParaRPr lang="en-US" sz="3200" dirty="0">
              <a:latin typeface="Comic Sans MS"/>
              <a:cs typeface="Comic Sans MS"/>
            </a:endParaRPr>
          </a:p>
        </p:txBody>
      </p:sp>
      <p:grpSp>
        <p:nvGrpSpPr>
          <p:cNvPr id="3" name="Group 2"/>
          <p:cNvGrpSpPr/>
          <p:nvPr/>
        </p:nvGrpSpPr>
        <p:grpSpPr>
          <a:xfrm>
            <a:off x="65434" y="2709647"/>
            <a:ext cx="2838065" cy="1980289"/>
            <a:chOff x="65434" y="2709647"/>
            <a:chExt cx="2838065" cy="1980289"/>
          </a:xfrm>
        </p:grpSpPr>
        <p:pic>
          <p:nvPicPr>
            <p:cNvPr id="10" name="Picture 9" descr="talent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97803" y="2983922"/>
              <a:ext cx="1205696" cy="1534171"/>
            </a:xfrm>
            <a:prstGeom prst="rect">
              <a:avLst/>
            </a:prstGeom>
          </p:spPr>
        </p:pic>
        <p:pic>
          <p:nvPicPr>
            <p:cNvPr id="11" name="Picture 10" descr="number-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434" y="2709647"/>
              <a:ext cx="1532532" cy="1980289"/>
            </a:xfrm>
            <a:prstGeom prst="rect">
              <a:avLst/>
            </a:prstGeom>
          </p:spPr>
        </p:pic>
      </p:grpSp>
      <p:pic>
        <p:nvPicPr>
          <p:cNvPr id="12" name="Picture 11" descr="73329588.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65433" y="1140427"/>
            <a:ext cx="1301453" cy="3197537"/>
          </a:xfrm>
          <a:prstGeom prst="rect">
            <a:avLst/>
          </a:prstGeom>
        </p:spPr>
      </p:pic>
      <p:grpSp>
        <p:nvGrpSpPr>
          <p:cNvPr id="13" name="Group 12"/>
          <p:cNvGrpSpPr/>
          <p:nvPr/>
        </p:nvGrpSpPr>
        <p:grpSpPr>
          <a:xfrm>
            <a:off x="121440" y="4866440"/>
            <a:ext cx="2838065" cy="1980289"/>
            <a:chOff x="65434" y="2709647"/>
            <a:chExt cx="2838065" cy="1980289"/>
          </a:xfrm>
        </p:grpSpPr>
        <p:pic>
          <p:nvPicPr>
            <p:cNvPr id="14" name="Picture 13" descr="talent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97803" y="2983922"/>
              <a:ext cx="1205696" cy="1534171"/>
            </a:xfrm>
            <a:prstGeom prst="rect">
              <a:avLst/>
            </a:prstGeom>
          </p:spPr>
        </p:pic>
        <p:pic>
          <p:nvPicPr>
            <p:cNvPr id="15" name="Picture 14" descr="number-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434" y="2709647"/>
              <a:ext cx="1532532" cy="1980289"/>
            </a:xfrm>
            <a:prstGeom prst="rect">
              <a:avLst/>
            </a:prstGeom>
          </p:spPr>
        </p:pic>
      </p:grpSp>
    </p:spTree>
    <p:extLst>
      <p:ext uri="{BB962C8B-B14F-4D97-AF65-F5344CB8AC3E}">
        <p14:creationId xmlns:p14="http://schemas.microsoft.com/office/powerpoint/2010/main" val="1584412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 presetClass="entr" presetSubtype="4" fill="hold" nodeType="afterEffect">
                                  <p:stCondLst>
                                    <p:cond delay="150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98423" y="277826"/>
            <a:ext cx="2076829" cy="1569660"/>
          </a:xfrm>
          <a:prstGeom prst="rect">
            <a:avLst/>
          </a:prstGeom>
          <a:noFill/>
        </p:spPr>
        <p:txBody>
          <a:bodyPr wrap="square" rtlCol="0">
            <a:spAutoFit/>
          </a:bodyPr>
          <a:lstStyle/>
          <a:p>
            <a:pPr algn="ctr"/>
            <a:r>
              <a:rPr lang="en-US" sz="3200" dirty="0" smtClean="0">
                <a:latin typeface="Comic Sans MS"/>
                <a:cs typeface="Comic Sans MS"/>
              </a:rPr>
              <a:t>His master replied,</a:t>
            </a:r>
            <a:endParaRPr lang="en-US" sz="3200" dirty="0">
              <a:latin typeface="Comic Sans MS"/>
              <a:cs typeface="Comic Sans MS"/>
            </a:endParaRPr>
          </a:p>
        </p:txBody>
      </p:sp>
      <p:sp>
        <p:nvSpPr>
          <p:cNvPr id="6" name="TextBox 5"/>
          <p:cNvSpPr txBox="1"/>
          <p:nvPr/>
        </p:nvSpPr>
        <p:spPr>
          <a:xfrm>
            <a:off x="754007" y="2566581"/>
            <a:ext cx="4299168" cy="4031873"/>
          </a:xfrm>
          <a:prstGeom prst="rect">
            <a:avLst/>
          </a:prstGeom>
          <a:noFill/>
        </p:spPr>
        <p:txBody>
          <a:bodyPr wrap="square" rtlCol="0">
            <a:spAutoFit/>
          </a:bodyPr>
          <a:lstStyle/>
          <a:p>
            <a:pPr algn="ctr"/>
            <a:r>
              <a:rPr lang="en-US" sz="3200" dirty="0" smtClean="0">
                <a:latin typeface="Comic Sans MS"/>
                <a:cs typeface="Comic Sans MS"/>
              </a:rPr>
              <a:t>Well done, good and faithful servant!  You have been faithful* with a few things; I will put you in charge of many things.  Come and share your master’s happiness!</a:t>
            </a:r>
            <a:endParaRPr lang="en-US" sz="3200" dirty="0">
              <a:latin typeface="Comic Sans MS"/>
              <a:cs typeface="Comic Sans MS"/>
            </a:endParaRPr>
          </a:p>
        </p:txBody>
      </p:sp>
      <p:sp>
        <p:nvSpPr>
          <p:cNvPr id="9" name="Rectangular Callout 8"/>
          <p:cNvSpPr/>
          <p:nvPr/>
        </p:nvSpPr>
        <p:spPr>
          <a:xfrm>
            <a:off x="661410" y="2240798"/>
            <a:ext cx="4418222" cy="4617202"/>
          </a:xfrm>
          <a:prstGeom prst="wedgeRectCallout">
            <a:avLst>
              <a:gd name="adj1" fmla="val -31612"/>
              <a:gd name="adj2" fmla="val -59849"/>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36763" y="730809"/>
            <a:ext cx="3354675" cy="3354675"/>
          </a:xfrm>
          <a:prstGeom prst="rect">
            <a:avLst/>
          </a:prstGeom>
        </p:spPr>
      </p:pic>
    </p:spTree>
    <p:extLst>
      <p:ext uri="{BB962C8B-B14F-4D97-AF65-F5344CB8AC3E}">
        <p14:creationId xmlns:p14="http://schemas.microsoft.com/office/powerpoint/2010/main" val="1022118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val Callout 7"/>
          <p:cNvSpPr/>
          <p:nvPr/>
        </p:nvSpPr>
        <p:spPr>
          <a:xfrm>
            <a:off x="859833" y="1584273"/>
            <a:ext cx="4626567" cy="4823914"/>
          </a:xfrm>
          <a:prstGeom prst="wedgeEllipseCallout">
            <a:avLst>
              <a:gd name="adj1" fmla="val -41806"/>
              <a:gd name="adj2" fmla="val -5213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ular Callout 10"/>
          <p:cNvSpPr/>
          <p:nvPr/>
        </p:nvSpPr>
        <p:spPr>
          <a:xfrm>
            <a:off x="5211914" y="3280992"/>
            <a:ext cx="3899105" cy="3127195"/>
          </a:xfrm>
          <a:prstGeom prst="wedgeRectCallout">
            <a:avLst>
              <a:gd name="adj1" fmla="val -157895"/>
              <a:gd name="adj2" fmla="val -10714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354533" y="158758"/>
            <a:ext cx="8399913" cy="1077218"/>
          </a:xfrm>
          <a:prstGeom prst="rect">
            <a:avLst/>
          </a:prstGeom>
          <a:noFill/>
        </p:spPr>
        <p:txBody>
          <a:bodyPr wrap="square" rtlCol="0">
            <a:spAutoFit/>
          </a:bodyPr>
          <a:lstStyle/>
          <a:p>
            <a:pPr algn="ctr"/>
            <a:r>
              <a:rPr lang="en-US" sz="3200" dirty="0" smtClean="0">
                <a:latin typeface="Comic Sans MS"/>
                <a:cs typeface="Comic Sans MS"/>
              </a:rPr>
              <a:t>Then the man* who had received the one bag came.</a:t>
            </a:r>
            <a:endParaRPr lang="en-US" sz="3200" dirty="0">
              <a:latin typeface="Comic Sans MS"/>
              <a:cs typeface="Comic Sans MS"/>
            </a:endParaRPr>
          </a:p>
        </p:txBody>
      </p:sp>
      <p:pic>
        <p:nvPicPr>
          <p:cNvPr id="3" name="Picture 2" descr="73210182.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947859"/>
            <a:ext cx="1642927" cy="3493125"/>
          </a:xfrm>
          <a:prstGeom prst="rect">
            <a:avLst/>
          </a:prstGeom>
        </p:spPr>
      </p:pic>
      <p:sp>
        <p:nvSpPr>
          <p:cNvPr id="4" name="Oval Callout 3"/>
          <p:cNvSpPr/>
          <p:nvPr/>
        </p:nvSpPr>
        <p:spPr>
          <a:xfrm>
            <a:off x="1355892" y="868479"/>
            <a:ext cx="2235567" cy="873167"/>
          </a:xfrm>
          <a:prstGeom prst="wedgeEllipseCallout">
            <a:avLst>
              <a:gd name="adj1" fmla="val -59886"/>
              <a:gd name="adj2" fmla="val 644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534473" y="941839"/>
            <a:ext cx="1878406" cy="584776"/>
          </a:xfrm>
          <a:prstGeom prst="rect">
            <a:avLst/>
          </a:prstGeom>
          <a:noFill/>
        </p:spPr>
        <p:txBody>
          <a:bodyPr wrap="square" rtlCol="0">
            <a:spAutoFit/>
          </a:bodyPr>
          <a:lstStyle/>
          <a:p>
            <a:pPr algn="ctr"/>
            <a:r>
              <a:rPr lang="en-US" sz="3200" dirty="0" smtClean="0">
                <a:latin typeface="Comic Sans MS"/>
                <a:cs typeface="Comic Sans MS"/>
              </a:rPr>
              <a:t>Master, </a:t>
            </a:r>
            <a:endParaRPr lang="en-US" sz="3200" dirty="0">
              <a:latin typeface="Comic Sans MS"/>
              <a:cs typeface="Comic Sans MS"/>
            </a:endParaRPr>
          </a:p>
        </p:txBody>
      </p:sp>
      <p:sp>
        <p:nvSpPr>
          <p:cNvPr id="6" name="TextBox 5"/>
          <p:cNvSpPr txBox="1"/>
          <p:nvPr/>
        </p:nvSpPr>
        <p:spPr>
          <a:xfrm>
            <a:off x="2932677" y="1185699"/>
            <a:ext cx="3320281" cy="584776"/>
          </a:xfrm>
          <a:prstGeom prst="rect">
            <a:avLst/>
          </a:prstGeom>
          <a:noFill/>
        </p:spPr>
        <p:txBody>
          <a:bodyPr wrap="square" rtlCol="0">
            <a:spAutoFit/>
          </a:bodyPr>
          <a:lstStyle/>
          <a:p>
            <a:pPr algn="ctr"/>
            <a:r>
              <a:rPr lang="en-US" sz="3200" dirty="0" smtClean="0">
                <a:latin typeface="Comic Sans MS"/>
                <a:cs typeface="Comic Sans MS"/>
              </a:rPr>
              <a:t>he said, </a:t>
            </a:r>
            <a:endParaRPr lang="en-US" sz="3200" dirty="0">
              <a:latin typeface="Comic Sans MS"/>
              <a:cs typeface="Comic Sans MS"/>
            </a:endParaRPr>
          </a:p>
        </p:txBody>
      </p:sp>
      <p:sp>
        <p:nvSpPr>
          <p:cNvPr id="7" name="TextBox 6"/>
          <p:cNvSpPr txBox="1"/>
          <p:nvPr/>
        </p:nvSpPr>
        <p:spPr>
          <a:xfrm>
            <a:off x="1430299" y="1882089"/>
            <a:ext cx="3211148" cy="4524315"/>
          </a:xfrm>
          <a:prstGeom prst="rect">
            <a:avLst/>
          </a:prstGeom>
          <a:noFill/>
        </p:spPr>
        <p:txBody>
          <a:bodyPr wrap="square" rtlCol="0">
            <a:spAutoFit/>
          </a:bodyPr>
          <a:lstStyle/>
          <a:p>
            <a:pPr algn="ctr"/>
            <a:r>
              <a:rPr lang="en-US" sz="3200" dirty="0" smtClean="0">
                <a:latin typeface="Comic Sans MS"/>
                <a:cs typeface="Comic Sans MS"/>
              </a:rPr>
              <a:t>I knew that you are a hard man, harvesting where you have not sown* and gathering where you have not scattered seed.</a:t>
            </a:r>
            <a:endParaRPr lang="en-US" sz="3200" dirty="0">
              <a:latin typeface="Comic Sans MS"/>
              <a:cs typeface="Comic Sans MS"/>
            </a:endParaRPr>
          </a:p>
        </p:txBody>
      </p:sp>
      <p:pic>
        <p:nvPicPr>
          <p:cNvPr id="9" name="Picture 8" descr="sower.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20412" y="672618"/>
            <a:ext cx="3290607" cy="2462846"/>
          </a:xfrm>
          <a:prstGeom prst="rect">
            <a:avLst/>
          </a:prstGeom>
        </p:spPr>
      </p:pic>
      <p:sp>
        <p:nvSpPr>
          <p:cNvPr id="10" name="TextBox 9"/>
          <p:cNvSpPr txBox="1"/>
          <p:nvPr/>
        </p:nvSpPr>
        <p:spPr>
          <a:xfrm>
            <a:off x="5211914" y="3355787"/>
            <a:ext cx="3932086" cy="3046988"/>
          </a:xfrm>
          <a:prstGeom prst="rect">
            <a:avLst/>
          </a:prstGeom>
          <a:noFill/>
        </p:spPr>
        <p:txBody>
          <a:bodyPr wrap="square" rtlCol="0">
            <a:spAutoFit/>
          </a:bodyPr>
          <a:lstStyle/>
          <a:p>
            <a:pPr algn="ctr"/>
            <a:r>
              <a:rPr lang="en-US" sz="3200" dirty="0" smtClean="0">
                <a:latin typeface="Comic Sans MS"/>
                <a:cs typeface="Comic Sans MS"/>
              </a:rPr>
              <a:t>So I was afraid and went out and hid your gold in the ground.  See*, here is what belongs to you.</a:t>
            </a:r>
            <a:endParaRPr lang="en-US" sz="3200" dirty="0">
              <a:latin typeface="Comic Sans MS"/>
              <a:cs typeface="Comic Sans MS"/>
            </a:endParaRPr>
          </a:p>
        </p:txBody>
      </p:sp>
      <p:grpSp>
        <p:nvGrpSpPr>
          <p:cNvPr id="14" name="Group 13"/>
          <p:cNvGrpSpPr/>
          <p:nvPr/>
        </p:nvGrpSpPr>
        <p:grpSpPr>
          <a:xfrm>
            <a:off x="610836" y="4144246"/>
            <a:ext cx="3921882" cy="2121728"/>
            <a:chOff x="2403064" y="2414696"/>
            <a:chExt cx="3921882" cy="2121728"/>
          </a:xfrm>
        </p:grpSpPr>
        <p:pic>
          <p:nvPicPr>
            <p:cNvPr id="12" name="Picture 11" descr="number 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03064" y="2414696"/>
              <a:ext cx="2117392" cy="1980047"/>
            </a:xfrm>
            <a:prstGeom prst="rect">
              <a:avLst/>
            </a:prstGeom>
          </p:spPr>
        </p:pic>
        <p:pic>
          <p:nvPicPr>
            <p:cNvPr id="13" name="Picture 12" descr="talents.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47337" y="2656261"/>
              <a:ext cx="1477609" cy="1880163"/>
            </a:xfrm>
            <a:prstGeom prst="rect">
              <a:avLst/>
            </a:prstGeom>
          </p:spPr>
        </p:pic>
      </p:grpSp>
    </p:spTree>
    <p:extLst>
      <p:ext uri="{BB962C8B-B14F-4D97-AF65-F5344CB8AC3E}">
        <p14:creationId xmlns:p14="http://schemas.microsoft.com/office/powerpoint/2010/main" val="841453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800" decel="100000"/>
                                        <p:tgtEl>
                                          <p:spTgt spid="4"/>
                                        </p:tgtEl>
                                      </p:cBhvr>
                                    </p:animEffect>
                                    <p:anim calcmode="lin" valueType="num">
                                      <p:cBhvr>
                                        <p:cTn id="15" dur="800" decel="100000" fill="hold"/>
                                        <p:tgtEl>
                                          <p:spTgt spid="4"/>
                                        </p:tgtEl>
                                        <p:attrNameLst>
                                          <p:attrName>style.rotation</p:attrName>
                                        </p:attrNameLst>
                                      </p:cBhvr>
                                      <p:tavLst>
                                        <p:tav tm="0">
                                          <p:val>
                                            <p:fltVal val="-90"/>
                                          </p:val>
                                        </p:tav>
                                        <p:tav tm="100000">
                                          <p:val>
                                            <p:fltVal val="0"/>
                                          </p:val>
                                        </p:tav>
                                      </p:tavLst>
                                    </p:anim>
                                    <p:anim calcmode="lin" valueType="num">
                                      <p:cBhvr>
                                        <p:cTn id="16" dur="800" decel="100000" fill="hold"/>
                                        <p:tgtEl>
                                          <p:spTgt spid="4"/>
                                        </p:tgtEl>
                                        <p:attrNameLst>
                                          <p:attrName>ppt_x</p:attrName>
                                        </p:attrNameLst>
                                      </p:cBhvr>
                                      <p:tavLst>
                                        <p:tav tm="0">
                                          <p:val>
                                            <p:strVal val="#ppt_x+0.4"/>
                                          </p:val>
                                        </p:tav>
                                        <p:tav tm="100000">
                                          <p:val>
                                            <p:strVal val="#ppt_x-0.05"/>
                                          </p:val>
                                        </p:tav>
                                      </p:tavLst>
                                    </p:anim>
                                    <p:anim calcmode="lin" valueType="num">
                                      <p:cBhvr>
                                        <p:cTn id="17" dur="800" decel="100000" fill="hold"/>
                                        <p:tgtEl>
                                          <p:spTgt spid="4"/>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20" presetID="3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800" decel="100000"/>
                                        <p:tgtEl>
                                          <p:spTgt spid="5"/>
                                        </p:tgtEl>
                                      </p:cBhvr>
                                    </p:animEffect>
                                    <p:anim calcmode="lin" valueType="num">
                                      <p:cBhvr>
                                        <p:cTn id="23" dur="800" decel="100000" fill="hold"/>
                                        <p:tgtEl>
                                          <p:spTgt spid="5"/>
                                        </p:tgtEl>
                                        <p:attrNameLst>
                                          <p:attrName>style.rotation</p:attrName>
                                        </p:attrNameLst>
                                      </p:cBhvr>
                                      <p:tavLst>
                                        <p:tav tm="0">
                                          <p:val>
                                            <p:fltVal val="-90"/>
                                          </p:val>
                                        </p:tav>
                                        <p:tav tm="100000">
                                          <p:val>
                                            <p:fltVal val="0"/>
                                          </p:val>
                                        </p:tav>
                                      </p:tavLst>
                                    </p:anim>
                                    <p:anim calcmode="lin" valueType="num">
                                      <p:cBhvr>
                                        <p:cTn id="24" dur="800" decel="100000" fill="hold"/>
                                        <p:tgtEl>
                                          <p:spTgt spid="5"/>
                                        </p:tgtEl>
                                        <p:attrNameLst>
                                          <p:attrName>ppt_x</p:attrName>
                                        </p:attrNameLst>
                                      </p:cBhvr>
                                      <p:tavLst>
                                        <p:tav tm="0">
                                          <p:val>
                                            <p:strVal val="#ppt_x+0.4"/>
                                          </p:val>
                                        </p:tav>
                                        <p:tav tm="100000">
                                          <p:val>
                                            <p:strVal val="#ppt_x-0.05"/>
                                          </p:val>
                                        </p:tav>
                                      </p:tavLst>
                                    </p:anim>
                                    <p:anim calcmode="lin" valueType="num">
                                      <p:cBhvr>
                                        <p:cTn id="25" dur="800" decel="100000" fill="hold"/>
                                        <p:tgtEl>
                                          <p:spTgt spid="5"/>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5"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fltVal val="0"/>
                                          </p:val>
                                        </p:tav>
                                        <p:tav tm="100000">
                                          <p:val>
                                            <p:strVal val="#ppt_w"/>
                                          </p:val>
                                        </p:tav>
                                      </p:tavLst>
                                    </p:anim>
                                    <p:anim calcmode="lin" valueType="num">
                                      <p:cBhvr>
                                        <p:cTn id="36" dur="1000" fill="hold"/>
                                        <p:tgtEl>
                                          <p:spTgt spid="8"/>
                                        </p:tgtEl>
                                        <p:attrNameLst>
                                          <p:attrName>ppt_h</p:attrName>
                                        </p:attrNameLst>
                                      </p:cBhvr>
                                      <p:tavLst>
                                        <p:tav tm="0">
                                          <p:val>
                                            <p:fltVal val="0"/>
                                          </p:val>
                                        </p:tav>
                                        <p:tav tm="100000">
                                          <p:val>
                                            <p:strVal val="#ppt_h"/>
                                          </p:val>
                                        </p:tav>
                                      </p:tavLst>
                                    </p:anim>
                                    <p:anim calcmode="lin" valueType="num">
                                      <p:cBhvr>
                                        <p:cTn id="3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1000" fill="hold"/>
                                        <p:tgtEl>
                                          <p:spTgt spid="7"/>
                                        </p:tgtEl>
                                        <p:attrNameLst>
                                          <p:attrName>ppt_w</p:attrName>
                                        </p:attrNameLst>
                                      </p:cBhvr>
                                      <p:tavLst>
                                        <p:tav tm="0">
                                          <p:val>
                                            <p:fltVal val="0"/>
                                          </p:val>
                                        </p:tav>
                                        <p:tav tm="100000">
                                          <p:val>
                                            <p:strVal val="#ppt_w"/>
                                          </p:val>
                                        </p:tav>
                                      </p:tavLst>
                                    </p:anim>
                                    <p:anim calcmode="lin" valueType="num">
                                      <p:cBhvr>
                                        <p:cTn id="42" dur="1000" fill="hold"/>
                                        <p:tgtEl>
                                          <p:spTgt spid="7"/>
                                        </p:tgtEl>
                                        <p:attrNameLst>
                                          <p:attrName>ppt_h</p:attrName>
                                        </p:attrNameLst>
                                      </p:cBhvr>
                                      <p:tavLst>
                                        <p:tav tm="0">
                                          <p:val>
                                            <p:fltVal val="0"/>
                                          </p:val>
                                        </p:tav>
                                        <p:tav tm="100000">
                                          <p:val>
                                            <p:strVal val="#ppt_h"/>
                                          </p:val>
                                        </p:tav>
                                      </p:tavLst>
                                    </p:anim>
                                    <p:anim calcmode="lin" valueType="num">
                                      <p:cBhvr>
                                        <p:cTn id="43"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p:stCondLst>
                        <p:cond delay="indefinite"/>
                      </p:stCondLst>
                      <p:childTnLst>
                        <p:par>
                          <p:cTn id="46" fill="hold">
                            <p:stCondLst>
                              <p:cond delay="0"/>
                            </p:stCondLst>
                            <p:childTnLst>
                              <p:par>
                                <p:cTn id="47" presetID="19" presetClass="entr" presetSubtype="1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3000" fill="hold"/>
                                        <p:tgtEl>
                                          <p:spTgt spid="9"/>
                                        </p:tgtEl>
                                        <p:attrNameLst>
                                          <p:attrName>ppt_w</p:attrName>
                                        </p:attrNameLst>
                                      </p:cBhvr>
                                      <p:tavLst>
                                        <p:tav tm="0" fmla="#ppt_w*sin(2.5*pi*$)">
                                          <p:val>
                                            <p:fltVal val="0"/>
                                          </p:val>
                                        </p:tav>
                                        <p:tav tm="100000">
                                          <p:val>
                                            <p:fltVal val="1"/>
                                          </p:val>
                                        </p:tav>
                                      </p:tavLst>
                                    </p:anim>
                                    <p:anim calcmode="lin" valueType="num">
                                      <p:cBhvr>
                                        <p:cTn id="50" dur="3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par>
                                <p:cTn id="63" presetID="1" presetClass="exit" presetSubtype="0" fill="hold" grpId="1" nodeType="withEffect">
                                  <p:stCondLst>
                                    <p:cond delay="0"/>
                                  </p:stCondLst>
                                  <p:childTnLst>
                                    <p:set>
                                      <p:cBhvr>
                                        <p:cTn id="64" dur="1" fill="hold">
                                          <p:stCondLst>
                                            <p:cond delay="0"/>
                                          </p:stCondLst>
                                        </p:cTn>
                                        <p:tgtEl>
                                          <p:spTgt spid="5"/>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6"/>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7"/>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4"/>
                                        </p:tgtEl>
                                        <p:attrNameLst>
                                          <p:attrName>style.visibility</p:attrName>
                                        </p:attrNameLst>
                                      </p:cBhvr>
                                      <p:to>
                                        <p:strVal val="hidden"/>
                                      </p:to>
                                    </p:set>
                                  </p:childTnLst>
                                </p:cTn>
                              </p:par>
                              <p:par>
                                <p:cTn id="71" presetID="1" presetClass="exit" presetSubtype="0" fill="hold" grpId="2" nodeType="withEffect">
                                  <p:stCondLst>
                                    <p:cond delay="0"/>
                                  </p:stCondLst>
                                  <p:childTnLst>
                                    <p:set>
                                      <p:cBhvr>
                                        <p:cTn id="72" dur="1" fill="hold">
                                          <p:stCondLst>
                                            <p:cond delay="0"/>
                                          </p:stCondLst>
                                        </p:cTn>
                                        <p:tgtEl>
                                          <p:spTgt spid="7"/>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1" grpId="0" animBg="1"/>
      <p:bldP spid="4" grpId="0" animBg="1"/>
      <p:bldP spid="4" grpId="1" animBg="1"/>
      <p:bldP spid="5" grpId="0"/>
      <p:bldP spid="5" grpId="1"/>
      <p:bldP spid="6" grpId="0"/>
      <p:bldP spid="6" grpId="1"/>
      <p:bldP spid="7" grpId="0"/>
      <p:bldP spid="7" grpId="1"/>
      <p:bldP spid="7" grpId="2"/>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ular Callout 5"/>
          <p:cNvSpPr/>
          <p:nvPr/>
        </p:nvSpPr>
        <p:spPr>
          <a:xfrm>
            <a:off x="2744736" y="341364"/>
            <a:ext cx="6158588" cy="2494541"/>
          </a:xfrm>
          <a:prstGeom prst="wedgeRectCallout">
            <a:avLst>
              <a:gd name="adj1" fmla="val -63849"/>
              <a:gd name="adj2" fmla="val -2343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109244" y="141281"/>
            <a:ext cx="2076829" cy="1569660"/>
          </a:xfrm>
          <a:prstGeom prst="rect">
            <a:avLst/>
          </a:prstGeom>
          <a:noFill/>
        </p:spPr>
        <p:txBody>
          <a:bodyPr wrap="square" rtlCol="0">
            <a:spAutoFit/>
          </a:bodyPr>
          <a:lstStyle/>
          <a:p>
            <a:pPr algn="ctr"/>
            <a:r>
              <a:rPr lang="en-US" sz="3200" dirty="0" smtClean="0">
                <a:latin typeface="Comic Sans MS"/>
                <a:cs typeface="Comic Sans MS"/>
              </a:rPr>
              <a:t>His master replied,</a:t>
            </a:r>
            <a:endParaRPr lang="en-US" sz="3200" dirty="0">
              <a:latin typeface="Comic Sans MS"/>
              <a:cs typeface="Comic Sans MS"/>
            </a:endParaRPr>
          </a:p>
        </p:txBody>
      </p:sp>
      <p:sp>
        <p:nvSpPr>
          <p:cNvPr id="3" name="TextBox 2"/>
          <p:cNvSpPr txBox="1"/>
          <p:nvPr/>
        </p:nvSpPr>
        <p:spPr>
          <a:xfrm>
            <a:off x="2744736" y="341364"/>
            <a:ext cx="6158588" cy="2554545"/>
          </a:xfrm>
          <a:prstGeom prst="rect">
            <a:avLst/>
          </a:prstGeom>
          <a:noFill/>
        </p:spPr>
        <p:txBody>
          <a:bodyPr wrap="square" rtlCol="0">
            <a:spAutoFit/>
          </a:bodyPr>
          <a:lstStyle/>
          <a:p>
            <a:pPr algn="ctr"/>
            <a:r>
              <a:rPr lang="en-US" sz="3200" dirty="0" smtClean="0">
                <a:latin typeface="Comic Sans MS"/>
                <a:cs typeface="Comic Sans MS"/>
              </a:rPr>
              <a:t>You wicked lazy* servant!  So you knew that I harvest where I have not sown* and gather where I have nor scattered seed?</a:t>
            </a:r>
            <a:endParaRPr lang="en-US" sz="3200" dirty="0">
              <a:latin typeface="Comic Sans MS"/>
              <a:cs typeface="Comic Sans MS"/>
            </a:endParaRPr>
          </a:p>
        </p:txBody>
      </p:sp>
      <p:pic>
        <p:nvPicPr>
          <p:cNvPr id="4" name="Picture 3" descr="lazy.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9665" y="3053234"/>
            <a:ext cx="3616164" cy="2528786"/>
          </a:xfrm>
          <a:prstGeom prst="rect">
            <a:avLst/>
          </a:prstGeom>
        </p:spPr>
      </p:pic>
      <p:pic>
        <p:nvPicPr>
          <p:cNvPr id="5" name="Picture 4" descr="sown see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0" y="2835905"/>
            <a:ext cx="4064000" cy="4038600"/>
          </a:xfrm>
          <a:prstGeom prst="rect">
            <a:avLst/>
          </a:prstGeom>
        </p:spPr>
      </p:pic>
    </p:spTree>
    <p:extLst>
      <p:ext uri="{BB962C8B-B14F-4D97-AF65-F5344CB8AC3E}">
        <p14:creationId xmlns:p14="http://schemas.microsoft.com/office/powerpoint/2010/main" val="1128369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99368" y="3932512"/>
            <a:ext cx="6144932" cy="2554545"/>
          </a:xfrm>
          <a:prstGeom prst="rect">
            <a:avLst/>
          </a:prstGeom>
          <a:noFill/>
        </p:spPr>
        <p:txBody>
          <a:bodyPr wrap="square" rtlCol="0">
            <a:spAutoFit/>
          </a:bodyPr>
          <a:lstStyle/>
          <a:p>
            <a:pPr algn="ctr"/>
            <a:r>
              <a:rPr lang="en-US" sz="3200" dirty="0" smtClean="0">
                <a:latin typeface="Comic Sans MS"/>
                <a:cs typeface="Comic Sans MS"/>
              </a:rPr>
              <a:t>Well then, you should have put my money on deposit with the bankers,* so that when I returned I would have received it back with interest.</a:t>
            </a:r>
            <a:endParaRPr lang="en-US" sz="3200" dirty="0">
              <a:latin typeface="Comic Sans MS"/>
              <a:cs typeface="Comic Sans MS"/>
            </a:endParaRP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rot="1352367">
            <a:off x="9104575" y="-10690"/>
            <a:ext cx="4202929" cy="3414879"/>
          </a:xfrm>
          <a:prstGeom prst="rect">
            <a:avLst/>
          </a:prstGeom>
        </p:spPr>
      </p:pic>
      <p:pic>
        <p:nvPicPr>
          <p:cNvPr id="4" name="Picture 3" descr="bankers.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382" y="0"/>
            <a:ext cx="4765496" cy="3542390"/>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rot="1352367">
            <a:off x="4710816" y="-10691"/>
            <a:ext cx="4202929" cy="3414879"/>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02413" y="2209800"/>
            <a:ext cx="1477609" cy="1044414"/>
          </a:xfrm>
          <a:prstGeom prst="rect">
            <a:avLst/>
          </a:prstGeom>
        </p:spPr>
      </p:pic>
    </p:spTree>
    <p:extLst>
      <p:ext uri="{BB962C8B-B14F-4D97-AF65-F5344CB8AC3E}">
        <p14:creationId xmlns:p14="http://schemas.microsoft.com/office/powerpoint/2010/main" val="70973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599 -0.06389 L 0.0599 -0.06366 L -0.20139 -0.06782 C -0.22812 -0.06805 -0.25469 -0.06944 -0.28055 -0.06944 L -0.68299 -0.06782 C -0.68785 -0.06713 -0.69288 -0.06713 -0.69739 -0.06574 C -0.7066 -0.06319 -0.71285 -0.05903 -0.72083 -0.05602 C -0.72483 -0.05463 -0.72882 -0.05347 -0.73264 -0.05185 C -0.73976 -0.0493 -0.74687 -0.04537 -0.75312 -0.04213 C -0.75608 -0.04051 -0.75903 -0.03935 -0.7618 -0.03796 C -0.76701 -0.03611 -0.77187 -0.03426 -0.77674 -0.03217 C -0.79722 -0.02291 -0.78021 -0.0294 -0.79722 -0.02222 C -0.80694 -0.01828 -0.81736 -0.01504 -0.82674 -0.01041 C -0.83055 -0.00856 -0.8342 -0.00625 -0.83837 -0.0044 C -0.84132 -0.00347 -0.84444 -0.00347 -0.84722 -0.00254 C -0.88646 0.00741 -0.84097 -0.00324 -0.87361 0.00324 C -0.87934 0.00463 -0.89132 0.00741 -0.89132 0.00787 C -0.9 0.00648 -0.90903 0.00625 -0.91771 0.00533 C -0.92882 0.00417 -0.925 0.00301 -0.93542 -0.00046 C -0.93819 -0.00139 -0.94114 -0.00185 -0.94392 -0.00254 C -0.95364 -0.00671 -0.95278 -0.00393 -0.95278 -0.00856 L -0.96719 0.00533 " pathEditMode="relative" rAng="0" ptsTypes="AAAAAAAAAAAAAAAAAAAAAA">
                                      <p:cBhvr>
                                        <p:cTn id="10" dur="2000" fill="hold"/>
                                        <p:tgtEl>
                                          <p:spTgt spid="6"/>
                                        </p:tgtEl>
                                        <p:attrNameLst>
                                          <p:attrName>ppt_x</p:attrName>
                                          <p:attrName>ppt_y</p:attrName>
                                        </p:attrNameLst>
                                      </p:cBhvr>
                                      <p:rCtr x="-51354" y="3310"/>
                                    </p:animMotion>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86764" y="191164"/>
            <a:ext cx="8628636" cy="1569660"/>
          </a:xfrm>
          <a:prstGeom prst="rect">
            <a:avLst/>
          </a:prstGeom>
          <a:noFill/>
        </p:spPr>
        <p:txBody>
          <a:bodyPr wrap="square" rtlCol="0">
            <a:spAutoFit/>
          </a:bodyPr>
          <a:lstStyle/>
          <a:p>
            <a:pPr algn="ctr"/>
            <a:r>
              <a:rPr lang="en-US" sz="3200" dirty="0" smtClean="0">
                <a:latin typeface="Comic Sans MS"/>
                <a:cs typeface="Comic Sans MS"/>
              </a:rPr>
              <a:t>So take the bag of gold from him and give it to the one who has ten bags.</a:t>
            </a:r>
          </a:p>
          <a:p>
            <a:pPr algn="ctr"/>
            <a:endParaRPr lang="en-US" sz="3200" dirty="0">
              <a:latin typeface="Comic Sans MS"/>
              <a:cs typeface="Comic Sans MS"/>
            </a:endParaRPr>
          </a:p>
        </p:txBody>
      </p:sp>
      <p:grpSp>
        <p:nvGrpSpPr>
          <p:cNvPr id="9" name="Group 8"/>
          <p:cNvGrpSpPr/>
          <p:nvPr/>
        </p:nvGrpSpPr>
        <p:grpSpPr>
          <a:xfrm>
            <a:off x="286764" y="1430033"/>
            <a:ext cx="2459163" cy="5280494"/>
            <a:chOff x="286764" y="1430033"/>
            <a:chExt cx="2459163" cy="5280494"/>
          </a:xfrm>
        </p:grpSpPr>
        <p:pic>
          <p:nvPicPr>
            <p:cNvPr id="3" name="Picture 2" descr="number 10.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6764" y="1430033"/>
              <a:ext cx="1949782" cy="1949782"/>
            </a:xfrm>
            <a:prstGeom prst="rect">
              <a:avLst/>
            </a:prstGeom>
          </p:spPr>
        </p:pic>
        <p:pic>
          <p:nvPicPr>
            <p:cNvPr id="4" name="Picture 3" descr="talent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6764" y="3581400"/>
              <a:ext cx="2459163" cy="3129127"/>
            </a:xfrm>
            <a:prstGeom prst="rect">
              <a:avLst/>
            </a:prstGeom>
          </p:spPr>
        </p:pic>
      </p:grpSp>
      <p:sp>
        <p:nvSpPr>
          <p:cNvPr id="5" name="TextBox 4"/>
          <p:cNvSpPr txBox="1"/>
          <p:nvPr/>
        </p:nvSpPr>
        <p:spPr>
          <a:xfrm>
            <a:off x="4451370" y="1302876"/>
            <a:ext cx="4682787" cy="3539430"/>
          </a:xfrm>
          <a:prstGeom prst="rect">
            <a:avLst/>
          </a:prstGeom>
          <a:noFill/>
        </p:spPr>
        <p:txBody>
          <a:bodyPr wrap="square" rtlCol="0">
            <a:spAutoFit/>
          </a:bodyPr>
          <a:lstStyle/>
          <a:p>
            <a:pPr algn="ctr"/>
            <a:r>
              <a:rPr lang="en-US" sz="3200" dirty="0" smtClean="0">
                <a:latin typeface="Comic Sans MS"/>
                <a:cs typeface="Comic Sans MS"/>
              </a:rPr>
              <a:t>For whoever who has will be given more, and they will have an abundance.  Whoever does not have, even what they have will be taken from them.</a:t>
            </a:r>
            <a:endParaRPr lang="en-US" sz="3200" dirty="0">
              <a:latin typeface="Comic Sans MS"/>
              <a:cs typeface="Comic Sans MS"/>
            </a:endParaRPr>
          </a:p>
        </p:txBody>
      </p:sp>
      <p:grpSp>
        <p:nvGrpSpPr>
          <p:cNvPr id="6" name="Group 5"/>
          <p:cNvGrpSpPr/>
          <p:nvPr/>
        </p:nvGrpSpPr>
        <p:grpSpPr>
          <a:xfrm>
            <a:off x="4348491" y="4876800"/>
            <a:ext cx="3921882" cy="2121728"/>
            <a:chOff x="2403064" y="2414696"/>
            <a:chExt cx="3921882" cy="2121728"/>
          </a:xfrm>
        </p:grpSpPr>
        <p:pic>
          <p:nvPicPr>
            <p:cNvPr id="7" name="Picture 6" descr="number 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03064" y="2414696"/>
              <a:ext cx="2117392" cy="1980047"/>
            </a:xfrm>
            <a:prstGeom prst="rect">
              <a:avLst/>
            </a:prstGeom>
          </p:spPr>
        </p:pic>
        <p:pic>
          <p:nvPicPr>
            <p:cNvPr id="8" name="Picture 7" descr="talents.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47337" y="2656261"/>
              <a:ext cx="1477609" cy="1880163"/>
            </a:xfrm>
            <a:prstGeom prst="rect">
              <a:avLst/>
            </a:prstGeom>
          </p:spPr>
        </p:pic>
      </p:grpSp>
    </p:spTree>
    <p:extLst>
      <p:ext uri="{BB962C8B-B14F-4D97-AF65-F5344CB8AC3E}">
        <p14:creationId xmlns:p14="http://schemas.microsoft.com/office/powerpoint/2010/main" val="1001131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502672" y="92609"/>
            <a:ext cx="8254403" cy="1569660"/>
          </a:xfrm>
          <a:prstGeom prst="rect">
            <a:avLst/>
          </a:prstGeom>
          <a:noFill/>
        </p:spPr>
        <p:txBody>
          <a:bodyPr wrap="square" rtlCol="0">
            <a:spAutoFit/>
          </a:bodyPr>
          <a:lstStyle/>
          <a:p>
            <a:pPr algn="ctr"/>
            <a:r>
              <a:rPr lang="en-US" sz="3200" dirty="0" smtClean="0">
                <a:latin typeface="Comic Sans MS"/>
                <a:cs typeface="Comic Sans MS"/>
              </a:rPr>
              <a:t>And throw that worthless servant* outside, into the darkness,* where there will be weeping* </a:t>
            </a:r>
            <a:r>
              <a:rPr lang="en-US" sz="3200" smtClean="0">
                <a:latin typeface="Comic Sans MS"/>
                <a:cs typeface="Comic Sans MS"/>
              </a:rPr>
              <a:t>and gnashing* </a:t>
            </a:r>
            <a:r>
              <a:rPr lang="en-US" sz="3200" dirty="0" smtClean="0">
                <a:latin typeface="Comic Sans MS"/>
                <a:cs typeface="Comic Sans MS"/>
              </a:rPr>
              <a:t>of teeth.</a:t>
            </a:r>
            <a:endParaRPr lang="en-US" sz="3200" dirty="0">
              <a:latin typeface="Comic Sans MS"/>
              <a:cs typeface="Comic Sans MS"/>
            </a:endParaRPr>
          </a:p>
        </p:txBody>
      </p:sp>
      <p:pic>
        <p:nvPicPr>
          <p:cNvPr id="5" name="Picture 4" descr="servant.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718699"/>
            <a:ext cx="3810000" cy="3403600"/>
          </a:xfrm>
          <a:prstGeom prst="rect">
            <a:avLst/>
          </a:prstGeom>
        </p:spPr>
      </p:pic>
      <p:pic>
        <p:nvPicPr>
          <p:cNvPr id="6" name="Picture 5" descr="black-box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718699"/>
            <a:ext cx="4306985" cy="34036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953000" y="1981200"/>
            <a:ext cx="3609558" cy="1835718"/>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6200" y="3048000"/>
            <a:ext cx="4622800" cy="3302000"/>
          </a:xfrm>
          <a:prstGeom prst="rect">
            <a:avLst/>
          </a:prstGeom>
        </p:spPr>
      </p:pic>
    </p:spTree>
    <p:extLst>
      <p:ext uri="{BB962C8B-B14F-4D97-AF65-F5344CB8AC3E}">
        <p14:creationId xmlns:p14="http://schemas.microsoft.com/office/powerpoint/2010/main" val="485099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 presetClass="exit" presetSubtype="0" fill="hold" nodeType="withEffect">
                                  <p:stCondLst>
                                    <p:cond delay="0"/>
                                  </p:stCondLst>
                                  <p:childTnLst>
                                    <p:set>
                                      <p:cBhvr>
                                        <p:cTn id="21" dur="1" fill="hold">
                                          <p:stCondLst>
                                            <p:cond delay="0"/>
                                          </p:stCondLst>
                                        </p:cTn>
                                        <p:tgtEl>
                                          <p:spTgt spid="5"/>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rot="19666529">
            <a:off x="-645786" y="1753607"/>
            <a:ext cx="10209825" cy="3670960"/>
          </a:xfrm>
        </p:spPr>
        <p:txBody>
          <a:bodyPr anchor="ctr">
            <a:noAutofit/>
          </a:bodyPr>
          <a:lstStyle/>
          <a:p>
            <a:pPr marL="0" indent="0" algn="ctr">
              <a:buNone/>
            </a:pPr>
            <a:r>
              <a:rPr lang="en-US" sz="15000" dirty="0" smtClean="0">
                <a:ln w="12700">
                  <a:solidFill>
                    <a:schemeClr val="tx1">
                      <a:alpha val="0"/>
                    </a:schemeClr>
                  </a:solidFill>
                </a:ln>
                <a:solidFill>
                  <a:schemeClr val="bg1">
                    <a:alpha val="21000"/>
                  </a:schemeClr>
                </a:solidFill>
                <a:latin typeface="A Love of Thunder" charset="0"/>
                <a:ea typeface="A Love of Thunder" charset="0"/>
                <a:cs typeface="A Love of Thunder" charset="0"/>
              </a:rPr>
              <a:t>Matthew</a:t>
            </a:r>
            <a:endParaRPr lang="en-US" sz="15000" dirty="0">
              <a:ln w="12700">
                <a:solidFill>
                  <a:schemeClr val="tx1">
                    <a:alpha val="0"/>
                  </a:schemeClr>
                </a:solidFill>
              </a:ln>
              <a:solidFill>
                <a:schemeClr val="bg1">
                  <a:alpha val="21000"/>
                </a:schemeClr>
              </a:solidFill>
              <a:latin typeface="A Love of Thunder" charset="0"/>
              <a:ea typeface="A Love of Thunder" charset="0"/>
              <a:cs typeface="A Love of Thunder" charset="0"/>
            </a:endParaRPr>
          </a:p>
        </p:txBody>
      </p:sp>
      <p:sp>
        <p:nvSpPr>
          <p:cNvPr id="5" name="TextBox 4"/>
          <p:cNvSpPr txBox="1"/>
          <p:nvPr/>
        </p:nvSpPr>
        <p:spPr>
          <a:xfrm>
            <a:off x="533400" y="152400"/>
            <a:ext cx="7422225" cy="2554545"/>
          </a:xfrm>
          <a:prstGeom prst="rect">
            <a:avLst/>
          </a:prstGeom>
          <a:noFill/>
        </p:spPr>
        <p:txBody>
          <a:bodyPr wrap="none" rtlCol="0">
            <a:spAutoFit/>
          </a:bodyPr>
          <a:lstStyle/>
          <a:p>
            <a:pPr algn="ctr"/>
            <a:r>
              <a:rPr lang="en-US" sz="8000" dirty="0" smtClean="0">
                <a:solidFill>
                  <a:schemeClr val="bg1"/>
                </a:solidFill>
              </a:rPr>
              <a:t>God’s </a:t>
            </a:r>
          </a:p>
          <a:p>
            <a:pPr algn="ctr"/>
            <a:r>
              <a:rPr lang="en-US" sz="8000" dirty="0" smtClean="0">
                <a:solidFill>
                  <a:schemeClr val="bg1"/>
                </a:solidFill>
              </a:rPr>
              <a:t>Characteristics</a:t>
            </a:r>
            <a:endParaRPr lang="en-US" sz="8000" dirty="0">
              <a:solidFill>
                <a:schemeClr val="bg1"/>
              </a:solidFill>
            </a:endParaRPr>
          </a:p>
        </p:txBody>
      </p:sp>
      <p:sp>
        <p:nvSpPr>
          <p:cNvPr id="6" name="TextBox 5"/>
          <p:cNvSpPr txBox="1"/>
          <p:nvPr/>
        </p:nvSpPr>
        <p:spPr>
          <a:xfrm>
            <a:off x="0" y="3124200"/>
            <a:ext cx="8686800" cy="2554545"/>
          </a:xfrm>
          <a:prstGeom prst="rect">
            <a:avLst/>
          </a:prstGeom>
          <a:noFill/>
        </p:spPr>
        <p:txBody>
          <a:bodyPr wrap="square" rtlCol="0">
            <a:spAutoFit/>
          </a:bodyPr>
          <a:lstStyle/>
          <a:p>
            <a:pPr marL="571500" indent="-571500" algn="ctr">
              <a:buFont typeface="Arial" charset="0"/>
              <a:buChar char="•"/>
            </a:pPr>
            <a:r>
              <a:rPr lang="en-US" sz="4000" dirty="0" smtClean="0">
                <a:solidFill>
                  <a:schemeClr val="bg1"/>
                </a:solidFill>
              </a:rPr>
              <a:t>God knows when Jesus will return, and wants us to be ready for it.</a:t>
            </a:r>
          </a:p>
          <a:p>
            <a:pPr marL="571500" indent="-571500" algn="ctr">
              <a:buFont typeface="Arial" charset="0"/>
              <a:buChar char="•"/>
            </a:pPr>
            <a:r>
              <a:rPr lang="en-US" sz="4000" dirty="0" smtClean="0">
                <a:solidFill>
                  <a:schemeClr val="bg1"/>
                </a:solidFill>
              </a:rPr>
              <a:t>God prepares us to do His work.</a:t>
            </a:r>
            <a:endParaRPr lang="en-US" sz="4000" dirty="0">
              <a:solidFill>
                <a:schemeClr val="bg1"/>
              </a:solidFill>
            </a:endParaRPr>
          </a:p>
        </p:txBody>
      </p:sp>
    </p:spTree>
    <p:extLst>
      <p:ext uri="{BB962C8B-B14F-4D97-AF65-F5344CB8AC3E}">
        <p14:creationId xmlns:p14="http://schemas.microsoft.com/office/powerpoint/2010/main" val="1366163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rot="19666529">
            <a:off x="-645786" y="1753607"/>
            <a:ext cx="10209825" cy="3670960"/>
          </a:xfrm>
        </p:spPr>
        <p:txBody>
          <a:bodyPr anchor="ctr">
            <a:noAutofit/>
          </a:bodyPr>
          <a:lstStyle/>
          <a:p>
            <a:pPr marL="0" indent="0" algn="ctr">
              <a:buNone/>
            </a:pPr>
            <a:r>
              <a:rPr lang="en-US" sz="15000" dirty="0" smtClean="0">
                <a:ln w="12700">
                  <a:solidFill>
                    <a:schemeClr val="tx1">
                      <a:alpha val="0"/>
                    </a:schemeClr>
                  </a:solidFill>
                </a:ln>
                <a:solidFill>
                  <a:schemeClr val="bg1">
                    <a:alpha val="21000"/>
                  </a:schemeClr>
                </a:solidFill>
                <a:latin typeface="A Love of Thunder" charset="0"/>
                <a:ea typeface="A Love of Thunder" charset="0"/>
                <a:cs typeface="A Love of Thunder" charset="0"/>
              </a:rPr>
              <a:t>Matthew</a:t>
            </a:r>
            <a:endParaRPr lang="en-US" sz="15000" dirty="0">
              <a:ln w="12700">
                <a:solidFill>
                  <a:schemeClr val="tx1">
                    <a:alpha val="0"/>
                  </a:schemeClr>
                </a:solidFill>
              </a:ln>
              <a:solidFill>
                <a:schemeClr val="bg1">
                  <a:alpha val="21000"/>
                </a:schemeClr>
              </a:solidFill>
              <a:latin typeface="A Love of Thunder" charset="0"/>
              <a:ea typeface="A Love of Thunder" charset="0"/>
              <a:cs typeface="A Love of Thunder" charset="0"/>
            </a:endParaRPr>
          </a:p>
        </p:txBody>
      </p:sp>
      <p:sp>
        <p:nvSpPr>
          <p:cNvPr id="5" name="TextBox 4"/>
          <p:cNvSpPr txBox="1"/>
          <p:nvPr/>
        </p:nvSpPr>
        <p:spPr>
          <a:xfrm>
            <a:off x="1371600" y="228600"/>
            <a:ext cx="6413935" cy="1631216"/>
          </a:xfrm>
          <a:prstGeom prst="rect">
            <a:avLst/>
          </a:prstGeom>
          <a:noFill/>
        </p:spPr>
        <p:txBody>
          <a:bodyPr wrap="none" rtlCol="0">
            <a:spAutoFit/>
          </a:bodyPr>
          <a:lstStyle/>
          <a:p>
            <a:r>
              <a:rPr lang="en-US" sz="10000" dirty="0" smtClean="0">
                <a:solidFill>
                  <a:schemeClr val="bg1"/>
                </a:solidFill>
              </a:rPr>
              <a:t>Faith Words</a:t>
            </a:r>
            <a:endParaRPr lang="en-US" sz="10000" dirty="0">
              <a:solidFill>
                <a:schemeClr val="bg1"/>
              </a:solidFill>
            </a:endParaRPr>
          </a:p>
        </p:txBody>
      </p:sp>
      <p:sp>
        <p:nvSpPr>
          <p:cNvPr id="6" name="TextBox 5"/>
          <p:cNvSpPr txBox="1"/>
          <p:nvPr/>
        </p:nvSpPr>
        <p:spPr>
          <a:xfrm>
            <a:off x="235167" y="2025908"/>
            <a:ext cx="8686800" cy="4832092"/>
          </a:xfrm>
          <a:prstGeom prst="rect">
            <a:avLst/>
          </a:prstGeom>
          <a:noFill/>
        </p:spPr>
        <p:txBody>
          <a:bodyPr wrap="square" rtlCol="0">
            <a:spAutoFit/>
          </a:bodyPr>
          <a:lstStyle/>
          <a:p>
            <a:pPr algn="ctr"/>
            <a:r>
              <a:rPr lang="en-US" sz="4400" b="1" dirty="0" smtClean="0">
                <a:solidFill>
                  <a:schemeClr val="bg1"/>
                </a:solidFill>
              </a:rPr>
              <a:t>Second Coming</a:t>
            </a:r>
          </a:p>
          <a:p>
            <a:endParaRPr lang="en-US" sz="4400" b="1" dirty="0">
              <a:solidFill>
                <a:schemeClr val="bg1"/>
              </a:solidFill>
            </a:endParaRPr>
          </a:p>
          <a:p>
            <a:r>
              <a:rPr lang="en-US" sz="4400" dirty="0" smtClean="0">
                <a:solidFill>
                  <a:schemeClr val="bg1"/>
                </a:solidFill>
              </a:rPr>
              <a:t>The time when Jesus will come back to earth.</a:t>
            </a:r>
          </a:p>
          <a:p>
            <a:endParaRPr lang="en-US" sz="4400" dirty="0">
              <a:solidFill>
                <a:schemeClr val="bg1"/>
              </a:solidFill>
            </a:endParaRPr>
          </a:p>
          <a:p>
            <a:r>
              <a:rPr lang="en-US" sz="4400" dirty="0" smtClean="0">
                <a:solidFill>
                  <a:schemeClr val="bg1"/>
                </a:solidFill>
              </a:rPr>
              <a:t>Evil will be destroyed and Jesus will reign.</a:t>
            </a:r>
            <a:endParaRPr lang="en-US" sz="4000" dirty="0" smtClean="0">
              <a:solidFill>
                <a:schemeClr val="bg1"/>
              </a:solidFill>
            </a:endParaRPr>
          </a:p>
        </p:txBody>
      </p:sp>
    </p:spTree>
    <p:extLst>
      <p:ext uri="{BB962C8B-B14F-4D97-AF65-F5344CB8AC3E}">
        <p14:creationId xmlns:p14="http://schemas.microsoft.com/office/powerpoint/2010/main" val="208118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rot="19666529">
            <a:off x="-645786" y="1753607"/>
            <a:ext cx="10209825" cy="3670960"/>
          </a:xfrm>
        </p:spPr>
        <p:txBody>
          <a:bodyPr anchor="ctr">
            <a:noAutofit/>
          </a:bodyPr>
          <a:lstStyle/>
          <a:p>
            <a:pPr marL="0" indent="0" algn="ctr">
              <a:buNone/>
            </a:pPr>
            <a:r>
              <a:rPr lang="en-US" sz="15000" dirty="0" smtClean="0">
                <a:ln w="12700">
                  <a:solidFill>
                    <a:schemeClr val="tx1">
                      <a:alpha val="0"/>
                    </a:schemeClr>
                  </a:solidFill>
                </a:ln>
                <a:solidFill>
                  <a:schemeClr val="bg1">
                    <a:alpha val="21000"/>
                  </a:schemeClr>
                </a:solidFill>
                <a:latin typeface="A Love of Thunder" charset="0"/>
                <a:ea typeface="A Love of Thunder" charset="0"/>
                <a:cs typeface="A Love of Thunder" charset="0"/>
              </a:rPr>
              <a:t>Matthew</a:t>
            </a:r>
            <a:endParaRPr lang="en-US" sz="15000" dirty="0">
              <a:ln w="12700">
                <a:solidFill>
                  <a:schemeClr val="tx1">
                    <a:alpha val="0"/>
                  </a:schemeClr>
                </a:solidFill>
              </a:ln>
              <a:solidFill>
                <a:schemeClr val="bg1">
                  <a:alpha val="21000"/>
                </a:schemeClr>
              </a:solidFill>
              <a:latin typeface="A Love of Thunder" charset="0"/>
              <a:ea typeface="A Love of Thunder" charset="0"/>
              <a:cs typeface="A Love of Thunder" charset="0"/>
            </a:endParaRPr>
          </a:p>
        </p:txBody>
      </p:sp>
      <p:sp>
        <p:nvSpPr>
          <p:cNvPr id="5" name="TextBox 4"/>
          <p:cNvSpPr txBox="1"/>
          <p:nvPr/>
        </p:nvSpPr>
        <p:spPr>
          <a:xfrm>
            <a:off x="2667000" y="228600"/>
            <a:ext cx="4104009" cy="1631216"/>
          </a:xfrm>
          <a:prstGeom prst="rect">
            <a:avLst/>
          </a:prstGeom>
          <a:noFill/>
        </p:spPr>
        <p:txBody>
          <a:bodyPr wrap="none" rtlCol="0">
            <a:spAutoFit/>
          </a:bodyPr>
          <a:lstStyle/>
          <a:p>
            <a:r>
              <a:rPr lang="en-US" sz="10000" dirty="0" smtClean="0">
                <a:solidFill>
                  <a:schemeClr val="bg1"/>
                </a:solidFill>
              </a:rPr>
              <a:t>People</a:t>
            </a:r>
            <a:endParaRPr lang="en-US" sz="10000" dirty="0">
              <a:solidFill>
                <a:schemeClr val="bg1"/>
              </a:solidFill>
            </a:endParaRPr>
          </a:p>
        </p:txBody>
      </p:sp>
      <p:sp>
        <p:nvSpPr>
          <p:cNvPr id="6" name="TextBox 5"/>
          <p:cNvSpPr txBox="1"/>
          <p:nvPr/>
        </p:nvSpPr>
        <p:spPr>
          <a:xfrm>
            <a:off x="152400" y="2286000"/>
            <a:ext cx="8686800" cy="3231654"/>
          </a:xfrm>
          <a:prstGeom prst="rect">
            <a:avLst/>
          </a:prstGeom>
          <a:noFill/>
        </p:spPr>
        <p:txBody>
          <a:bodyPr wrap="square" rtlCol="0">
            <a:spAutoFit/>
          </a:bodyPr>
          <a:lstStyle/>
          <a:p>
            <a:pPr algn="ctr"/>
            <a:r>
              <a:rPr lang="en-US" sz="4400" b="1" dirty="0" smtClean="0">
                <a:solidFill>
                  <a:schemeClr val="bg1"/>
                </a:solidFill>
              </a:rPr>
              <a:t>Ten Virgins</a:t>
            </a:r>
          </a:p>
          <a:p>
            <a:endParaRPr lang="en-US" sz="4000" dirty="0" smtClean="0">
              <a:solidFill>
                <a:schemeClr val="bg1"/>
              </a:solidFill>
            </a:endParaRPr>
          </a:p>
          <a:p>
            <a:pPr algn="ctr"/>
            <a:r>
              <a:rPr lang="en-US" sz="4000" dirty="0" smtClean="0">
                <a:solidFill>
                  <a:schemeClr val="bg1"/>
                </a:solidFill>
              </a:rPr>
              <a:t>Young women who were </a:t>
            </a:r>
          </a:p>
          <a:p>
            <a:pPr algn="ctr"/>
            <a:r>
              <a:rPr lang="en-US" sz="4000" dirty="0" smtClean="0">
                <a:solidFill>
                  <a:schemeClr val="bg1"/>
                </a:solidFill>
              </a:rPr>
              <a:t>friends or family members </a:t>
            </a:r>
          </a:p>
          <a:p>
            <a:pPr algn="ctr"/>
            <a:r>
              <a:rPr lang="en-US" sz="4000" dirty="0" smtClean="0">
                <a:solidFill>
                  <a:schemeClr val="bg1"/>
                </a:solidFill>
              </a:rPr>
              <a:t>of the bride or groom</a:t>
            </a:r>
            <a:endParaRPr lang="en-US" sz="4000" dirty="0">
              <a:solidFill>
                <a:schemeClr val="bg1"/>
              </a:solidFill>
            </a:endParaRPr>
          </a:p>
        </p:txBody>
      </p:sp>
    </p:spTree>
    <p:extLst>
      <p:ext uri="{BB962C8B-B14F-4D97-AF65-F5344CB8AC3E}">
        <p14:creationId xmlns:p14="http://schemas.microsoft.com/office/powerpoint/2010/main" val="32890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rot="19666529">
            <a:off x="-645786" y="1753607"/>
            <a:ext cx="10209825" cy="3670960"/>
          </a:xfrm>
        </p:spPr>
        <p:txBody>
          <a:bodyPr anchor="ctr">
            <a:noAutofit/>
          </a:bodyPr>
          <a:lstStyle/>
          <a:p>
            <a:pPr marL="0" indent="0" algn="ctr">
              <a:buNone/>
            </a:pPr>
            <a:r>
              <a:rPr lang="en-US" sz="15000" dirty="0" smtClean="0">
                <a:ln w="12700">
                  <a:solidFill>
                    <a:schemeClr val="tx1">
                      <a:alpha val="0"/>
                    </a:schemeClr>
                  </a:solidFill>
                </a:ln>
                <a:solidFill>
                  <a:schemeClr val="bg1">
                    <a:alpha val="21000"/>
                  </a:schemeClr>
                </a:solidFill>
                <a:latin typeface="A Love of Thunder" charset="0"/>
                <a:ea typeface="A Love of Thunder" charset="0"/>
                <a:cs typeface="A Love of Thunder" charset="0"/>
              </a:rPr>
              <a:t>Matthew</a:t>
            </a:r>
            <a:endParaRPr lang="en-US" sz="15000" dirty="0">
              <a:ln w="12700">
                <a:solidFill>
                  <a:schemeClr val="tx1">
                    <a:alpha val="0"/>
                  </a:schemeClr>
                </a:solidFill>
              </a:ln>
              <a:solidFill>
                <a:schemeClr val="bg1">
                  <a:alpha val="21000"/>
                </a:schemeClr>
              </a:solidFill>
              <a:latin typeface="A Love of Thunder" charset="0"/>
              <a:ea typeface="A Love of Thunder" charset="0"/>
              <a:cs typeface="A Love of Thunder" charset="0"/>
            </a:endParaRPr>
          </a:p>
        </p:txBody>
      </p:sp>
      <p:sp>
        <p:nvSpPr>
          <p:cNvPr id="5" name="TextBox 4"/>
          <p:cNvSpPr txBox="1"/>
          <p:nvPr/>
        </p:nvSpPr>
        <p:spPr>
          <a:xfrm>
            <a:off x="2667000" y="228600"/>
            <a:ext cx="4104009" cy="1631216"/>
          </a:xfrm>
          <a:prstGeom prst="rect">
            <a:avLst/>
          </a:prstGeom>
          <a:noFill/>
        </p:spPr>
        <p:txBody>
          <a:bodyPr wrap="none" rtlCol="0">
            <a:spAutoFit/>
          </a:bodyPr>
          <a:lstStyle/>
          <a:p>
            <a:r>
              <a:rPr lang="en-US" sz="10000" dirty="0" smtClean="0">
                <a:solidFill>
                  <a:schemeClr val="bg1"/>
                </a:solidFill>
              </a:rPr>
              <a:t>People</a:t>
            </a:r>
            <a:endParaRPr lang="en-US" sz="10000" dirty="0">
              <a:solidFill>
                <a:schemeClr val="bg1"/>
              </a:solidFill>
            </a:endParaRPr>
          </a:p>
        </p:txBody>
      </p:sp>
      <p:sp>
        <p:nvSpPr>
          <p:cNvPr id="6" name="TextBox 5"/>
          <p:cNvSpPr txBox="1"/>
          <p:nvPr/>
        </p:nvSpPr>
        <p:spPr>
          <a:xfrm>
            <a:off x="152400" y="2286000"/>
            <a:ext cx="8686800" cy="2000548"/>
          </a:xfrm>
          <a:prstGeom prst="rect">
            <a:avLst/>
          </a:prstGeom>
          <a:noFill/>
        </p:spPr>
        <p:txBody>
          <a:bodyPr wrap="square" rtlCol="0">
            <a:spAutoFit/>
          </a:bodyPr>
          <a:lstStyle/>
          <a:p>
            <a:pPr algn="ctr"/>
            <a:r>
              <a:rPr lang="en-US" sz="4400" b="1" dirty="0" smtClean="0">
                <a:solidFill>
                  <a:schemeClr val="bg1"/>
                </a:solidFill>
              </a:rPr>
              <a:t>Bridegroom</a:t>
            </a:r>
          </a:p>
          <a:p>
            <a:endParaRPr lang="en-US" sz="4000" dirty="0" smtClean="0">
              <a:solidFill>
                <a:schemeClr val="bg1"/>
              </a:solidFill>
            </a:endParaRPr>
          </a:p>
          <a:p>
            <a:pPr algn="ctr"/>
            <a:r>
              <a:rPr lang="en-US" sz="4000" dirty="0" smtClean="0">
                <a:solidFill>
                  <a:schemeClr val="bg1"/>
                </a:solidFill>
              </a:rPr>
              <a:t>A man about to be married</a:t>
            </a:r>
            <a:endParaRPr lang="en-US" sz="4000" dirty="0">
              <a:solidFill>
                <a:schemeClr val="bg1"/>
              </a:solidFill>
            </a:endParaRPr>
          </a:p>
        </p:txBody>
      </p:sp>
    </p:spTree>
    <p:extLst>
      <p:ext uri="{BB962C8B-B14F-4D97-AF65-F5344CB8AC3E}">
        <p14:creationId xmlns:p14="http://schemas.microsoft.com/office/powerpoint/2010/main" val="1296330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rot="19666529">
            <a:off x="-645786" y="1753607"/>
            <a:ext cx="10209825" cy="3670960"/>
          </a:xfrm>
        </p:spPr>
        <p:txBody>
          <a:bodyPr anchor="ctr">
            <a:noAutofit/>
          </a:bodyPr>
          <a:lstStyle/>
          <a:p>
            <a:pPr marL="0" indent="0" algn="ctr">
              <a:buNone/>
            </a:pPr>
            <a:r>
              <a:rPr lang="en-US" sz="15000" dirty="0" smtClean="0">
                <a:ln w="12700">
                  <a:solidFill>
                    <a:schemeClr val="tx1">
                      <a:alpha val="0"/>
                    </a:schemeClr>
                  </a:solidFill>
                </a:ln>
                <a:solidFill>
                  <a:schemeClr val="bg1">
                    <a:alpha val="21000"/>
                  </a:schemeClr>
                </a:solidFill>
                <a:latin typeface="A Love of Thunder" charset="0"/>
                <a:ea typeface="A Love of Thunder" charset="0"/>
                <a:cs typeface="A Love of Thunder" charset="0"/>
              </a:rPr>
              <a:t>Matthew</a:t>
            </a:r>
            <a:endParaRPr lang="en-US" sz="15000" dirty="0">
              <a:ln w="12700">
                <a:solidFill>
                  <a:schemeClr val="tx1">
                    <a:alpha val="0"/>
                  </a:schemeClr>
                </a:solidFill>
              </a:ln>
              <a:solidFill>
                <a:schemeClr val="bg1">
                  <a:alpha val="21000"/>
                </a:schemeClr>
              </a:solidFill>
              <a:latin typeface="A Love of Thunder" charset="0"/>
              <a:ea typeface="A Love of Thunder" charset="0"/>
              <a:cs typeface="A Love of Thunder" charset="0"/>
            </a:endParaRPr>
          </a:p>
        </p:txBody>
      </p:sp>
      <p:sp>
        <p:nvSpPr>
          <p:cNvPr id="5" name="TextBox 4"/>
          <p:cNvSpPr txBox="1"/>
          <p:nvPr/>
        </p:nvSpPr>
        <p:spPr>
          <a:xfrm>
            <a:off x="0" y="228600"/>
            <a:ext cx="9144000" cy="1323439"/>
          </a:xfrm>
          <a:prstGeom prst="rect">
            <a:avLst/>
          </a:prstGeom>
          <a:noFill/>
        </p:spPr>
        <p:txBody>
          <a:bodyPr wrap="square" rtlCol="0">
            <a:spAutoFit/>
          </a:bodyPr>
          <a:lstStyle/>
          <a:p>
            <a:pPr algn="ctr"/>
            <a:r>
              <a:rPr lang="en-US" sz="8000" dirty="0" smtClean="0">
                <a:solidFill>
                  <a:schemeClr val="bg1"/>
                </a:solidFill>
              </a:rPr>
              <a:t>Other NT Terms</a:t>
            </a:r>
            <a:endParaRPr lang="en-US" sz="8000" dirty="0">
              <a:solidFill>
                <a:schemeClr val="bg1"/>
              </a:solidFill>
            </a:endParaRPr>
          </a:p>
        </p:txBody>
      </p:sp>
      <p:sp>
        <p:nvSpPr>
          <p:cNvPr id="6" name="TextBox 5"/>
          <p:cNvSpPr txBox="1"/>
          <p:nvPr/>
        </p:nvSpPr>
        <p:spPr>
          <a:xfrm>
            <a:off x="152400" y="2286000"/>
            <a:ext cx="8686800" cy="4462760"/>
          </a:xfrm>
          <a:prstGeom prst="rect">
            <a:avLst/>
          </a:prstGeom>
          <a:noFill/>
        </p:spPr>
        <p:txBody>
          <a:bodyPr wrap="square" rtlCol="0">
            <a:spAutoFit/>
          </a:bodyPr>
          <a:lstStyle/>
          <a:p>
            <a:pPr algn="ctr"/>
            <a:r>
              <a:rPr lang="en-US" sz="4400" b="1" dirty="0" smtClean="0">
                <a:solidFill>
                  <a:schemeClr val="bg1"/>
                </a:solidFill>
              </a:rPr>
              <a:t>Lamps</a:t>
            </a:r>
          </a:p>
          <a:p>
            <a:pPr algn="ctr"/>
            <a:endParaRPr lang="en-US" sz="4000" dirty="0" smtClean="0">
              <a:solidFill>
                <a:schemeClr val="bg1"/>
              </a:solidFill>
            </a:endParaRPr>
          </a:p>
          <a:p>
            <a:pPr algn="ctr"/>
            <a:r>
              <a:rPr lang="en-US" sz="4000" dirty="0" smtClean="0">
                <a:solidFill>
                  <a:schemeClr val="bg1"/>
                </a:solidFill>
              </a:rPr>
              <a:t>New Testament lamps were clay pots with a spout. Oil was poured into the pot and a wick was placed in the spout. Sometimes it was put on the top of a pole to carry.</a:t>
            </a:r>
            <a:endParaRPr lang="en-US" sz="4000" dirty="0">
              <a:solidFill>
                <a:schemeClr val="bg1"/>
              </a:solidFill>
            </a:endParaRPr>
          </a:p>
        </p:txBody>
      </p:sp>
    </p:spTree>
    <p:extLst>
      <p:ext uri="{BB962C8B-B14F-4D97-AF65-F5344CB8AC3E}">
        <p14:creationId xmlns:p14="http://schemas.microsoft.com/office/powerpoint/2010/main" val="1523835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rot="19666529">
            <a:off x="-645786" y="1753607"/>
            <a:ext cx="10209825" cy="3670960"/>
          </a:xfrm>
        </p:spPr>
        <p:txBody>
          <a:bodyPr anchor="ctr">
            <a:noAutofit/>
          </a:bodyPr>
          <a:lstStyle/>
          <a:p>
            <a:pPr marL="0" indent="0" algn="ctr">
              <a:buNone/>
            </a:pPr>
            <a:r>
              <a:rPr lang="en-US" sz="15000" dirty="0" smtClean="0">
                <a:ln w="12700">
                  <a:solidFill>
                    <a:schemeClr val="tx1">
                      <a:alpha val="0"/>
                    </a:schemeClr>
                  </a:solidFill>
                </a:ln>
                <a:solidFill>
                  <a:schemeClr val="bg1">
                    <a:alpha val="21000"/>
                  </a:schemeClr>
                </a:solidFill>
                <a:latin typeface="A Love of Thunder" charset="0"/>
                <a:ea typeface="A Love of Thunder" charset="0"/>
                <a:cs typeface="A Love of Thunder" charset="0"/>
              </a:rPr>
              <a:t>Matthew</a:t>
            </a:r>
            <a:endParaRPr lang="en-US" sz="15000" dirty="0">
              <a:ln w="12700">
                <a:solidFill>
                  <a:schemeClr val="tx1">
                    <a:alpha val="0"/>
                  </a:schemeClr>
                </a:solidFill>
              </a:ln>
              <a:solidFill>
                <a:schemeClr val="bg1">
                  <a:alpha val="21000"/>
                </a:schemeClr>
              </a:solidFill>
              <a:latin typeface="A Love of Thunder" charset="0"/>
              <a:ea typeface="A Love of Thunder" charset="0"/>
              <a:cs typeface="A Love of Thunder" charset="0"/>
            </a:endParaRPr>
          </a:p>
        </p:txBody>
      </p:sp>
      <p:sp>
        <p:nvSpPr>
          <p:cNvPr id="5" name="TextBox 4"/>
          <p:cNvSpPr txBox="1"/>
          <p:nvPr/>
        </p:nvSpPr>
        <p:spPr>
          <a:xfrm>
            <a:off x="0" y="228600"/>
            <a:ext cx="9144000" cy="1323439"/>
          </a:xfrm>
          <a:prstGeom prst="rect">
            <a:avLst/>
          </a:prstGeom>
          <a:noFill/>
        </p:spPr>
        <p:txBody>
          <a:bodyPr wrap="square" rtlCol="0">
            <a:spAutoFit/>
          </a:bodyPr>
          <a:lstStyle/>
          <a:p>
            <a:pPr algn="ctr"/>
            <a:r>
              <a:rPr lang="en-US" sz="8000" dirty="0" smtClean="0">
                <a:solidFill>
                  <a:schemeClr val="bg1"/>
                </a:solidFill>
              </a:rPr>
              <a:t>Other NT Terms</a:t>
            </a:r>
            <a:endParaRPr lang="en-US" sz="8000" dirty="0">
              <a:solidFill>
                <a:schemeClr val="bg1"/>
              </a:solidFill>
            </a:endParaRPr>
          </a:p>
        </p:txBody>
      </p:sp>
      <p:sp>
        <p:nvSpPr>
          <p:cNvPr id="6" name="TextBox 5"/>
          <p:cNvSpPr txBox="1"/>
          <p:nvPr/>
        </p:nvSpPr>
        <p:spPr>
          <a:xfrm>
            <a:off x="152400" y="2286000"/>
            <a:ext cx="8686800" cy="2616101"/>
          </a:xfrm>
          <a:prstGeom prst="rect">
            <a:avLst/>
          </a:prstGeom>
          <a:noFill/>
        </p:spPr>
        <p:txBody>
          <a:bodyPr wrap="square" rtlCol="0">
            <a:spAutoFit/>
          </a:bodyPr>
          <a:lstStyle/>
          <a:p>
            <a:pPr algn="ctr"/>
            <a:r>
              <a:rPr lang="en-US" sz="4400" b="1" dirty="0" smtClean="0">
                <a:solidFill>
                  <a:schemeClr val="bg1"/>
                </a:solidFill>
              </a:rPr>
              <a:t>“trimmed their lamps”</a:t>
            </a:r>
          </a:p>
          <a:p>
            <a:pPr algn="ctr"/>
            <a:endParaRPr lang="en-US" sz="4000" dirty="0" smtClean="0">
              <a:solidFill>
                <a:schemeClr val="bg1"/>
              </a:solidFill>
            </a:endParaRPr>
          </a:p>
          <a:p>
            <a:pPr algn="ctr"/>
            <a:r>
              <a:rPr lang="en-US" sz="4000" dirty="0" smtClean="0">
                <a:solidFill>
                  <a:schemeClr val="bg1"/>
                </a:solidFill>
              </a:rPr>
              <a:t>The women cut off the burnt end of the lamp’s wick</a:t>
            </a:r>
            <a:endParaRPr lang="en-US" sz="4000" dirty="0">
              <a:solidFill>
                <a:schemeClr val="bg1"/>
              </a:solidFill>
            </a:endParaRPr>
          </a:p>
        </p:txBody>
      </p:sp>
    </p:spTree>
    <p:extLst>
      <p:ext uri="{BB962C8B-B14F-4D97-AF65-F5344CB8AC3E}">
        <p14:creationId xmlns:p14="http://schemas.microsoft.com/office/powerpoint/2010/main" val="1245462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19502</TotalTime>
  <Words>1165</Words>
  <Application>Microsoft Office PowerPoint</Application>
  <PresentationFormat>On-screen Show (4:3)</PresentationFormat>
  <Paragraphs>117</Paragraphs>
  <Slides>39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MS PGothic</vt:lpstr>
      <vt:lpstr>A Love of Thunder</vt:lpstr>
      <vt:lpstr>Arial</vt:lpstr>
      <vt:lpstr>Calibri</vt:lpstr>
      <vt:lpstr>Century Schoolbook</vt:lpstr>
      <vt:lpstr>Comic Sans MS</vt:lpstr>
      <vt:lpstr>Corbel</vt:lpstr>
      <vt:lpstr>Times New Roman</vt:lpstr>
      <vt:lpstr>Wingdings</vt:lpstr>
      <vt:lpstr>Wingdings 2</vt:lpstr>
      <vt:lpstr>Oriel</vt:lpstr>
      <vt:lpstr>Matthew Dig Site 14</vt:lpstr>
      <vt:lpstr>Memory Verse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Ready for the Return</vt:lpstr>
      <vt:lpstr>The Day and Hour Unknown</vt:lpstr>
      <vt:lpstr>PowerPoint Presentation</vt:lpstr>
      <vt:lpstr>PowerPoint Presentation</vt:lpstr>
      <vt:lpstr>PowerPoint Presentation</vt:lpstr>
      <vt:lpstr>PowerPoint Presentation</vt:lpstr>
      <vt:lpstr>The Parable of the Ten Virgins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Parable of the  Bags of Gold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Matthew Dig Site 2</dc:title>
  <dc:creator>Robin</dc:creator>
  <cp:lastModifiedBy>Ken Stoll</cp:lastModifiedBy>
  <cp:revision>166</cp:revision>
  <dcterms:created xsi:type="dcterms:W3CDTF">2017-07-28T23:39:39Z</dcterms:created>
  <dcterms:modified xsi:type="dcterms:W3CDTF">2017-10-26T11:50:25Z</dcterms:modified>
</cp:coreProperties>
</file>