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256" r:id="rId2"/>
    <p:sldId id="341" r:id="rId3"/>
    <p:sldId id="381" r:id="rId4"/>
    <p:sldId id="382" r:id="rId5"/>
    <p:sldId id="355" r:id="rId6"/>
    <p:sldId id="356" r:id="rId7"/>
    <p:sldId id="357" r:id="rId8"/>
    <p:sldId id="358" r:id="rId9"/>
    <p:sldId id="360" r:id="rId10"/>
    <p:sldId id="361" r:id="rId11"/>
    <p:sldId id="359" r:id="rId12"/>
    <p:sldId id="294" r:id="rId13"/>
    <p:sldId id="383" r:id="rId14"/>
    <p:sldId id="386" r:id="rId15"/>
    <p:sldId id="389" r:id="rId16"/>
    <p:sldId id="403" r:id="rId17"/>
    <p:sldId id="391" r:id="rId18"/>
    <p:sldId id="390" r:id="rId19"/>
    <p:sldId id="392" r:id="rId20"/>
    <p:sldId id="404" r:id="rId21"/>
    <p:sldId id="393" r:id="rId22"/>
    <p:sldId id="394" r:id="rId23"/>
    <p:sldId id="384" r:id="rId24"/>
    <p:sldId id="387" r:id="rId25"/>
    <p:sldId id="395" r:id="rId26"/>
    <p:sldId id="396" r:id="rId27"/>
    <p:sldId id="405" r:id="rId28"/>
    <p:sldId id="385" r:id="rId29"/>
    <p:sldId id="388" r:id="rId30"/>
    <p:sldId id="397" r:id="rId31"/>
    <p:sldId id="398" r:id="rId32"/>
    <p:sldId id="399" r:id="rId33"/>
    <p:sldId id="400" r:id="rId34"/>
    <p:sldId id="401" r:id="rId35"/>
    <p:sldId id="40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36"/>
    <p:restoredTop sz="86415"/>
  </p:normalViewPr>
  <p:slideViewPr>
    <p:cSldViewPr>
      <p:cViewPr varScale="1">
        <p:scale>
          <a:sx n="100" d="100"/>
          <a:sy n="100" d="100"/>
        </p:scale>
        <p:origin x="15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21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28D56-526A-2242-8748-B7846B81DF65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A1714-4329-C649-B5EF-0BBBB6AF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4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1794562-1016-44D3-849C-970E6359FBD0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4562-1016-44D3-849C-970E6359FBD0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4562-1016-44D3-849C-970E6359FBD0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794562-1016-44D3-849C-970E6359FBD0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1794562-1016-44D3-849C-970E6359FBD0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4562-1016-44D3-849C-970E6359FBD0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4562-1016-44D3-849C-970E6359FBD0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794562-1016-44D3-849C-970E6359FBD0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4562-1016-44D3-849C-970E6359FBD0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794562-1016-44D3-849C-970E6359FBD0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794562-1016-44D3-849C-970E6359FBD0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1794562-1016-44D3-849C-970E6359FBD0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533400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en-US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 Site 8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048000"/>
            <a:ext cx="7010400" cy="1371600"/>
          </a:xfrm>
        </p:spPr>
        <p:txBody>
          <a:bodyPr>
            <a:normAutofit lnSpcReduction="10000"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:1-11, 25-30;</a:t>
            </a:r>
          </a:p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12:1-14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9666529">
            <a:off x="-645786" y="1753607"/>
            <a:ext cx="10209825" cy="367096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5000" dirty="0" smtClean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alpha val="21000"/>
                  </a:schemeClr>
                </a:solidFill>
                <a:latin typeface="A Love of Thunder" charset="0"/>
                <a:ea typeface="A Love of Thunder" charset="0"/>
                <a:cs typeface="A Love of Thunder" charset="0"/>
              </a:rPr>
              <a:t>Matthew</a:t>
            </a:r>
            <a:endParaRPr lang="en-US" sz="15000" dirty="0">
              <a:ln w="12700">
                <a:solidFill>
                  <a:schemeClr val="tx1">
                    <a:alpha val="0"/>
                  </a:schemeClr>
                </a:solidFill>
              </a:ln>
              <a:solidFill>
                <a:schemeClr val="bg1">
                  <a:alpha val="21000"/>
                </a:schemeClr>
              </a:solidFill>
              <a:latin typeface="A Love of Thunder" charset="0"/>
              <a:ea typeface="A Love of Thunder" charset="0"/>
              <a:cs typeface="A Love of Thunder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026" y="228600"/>
            <a:ext cx="860524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0" dirty="0" smtClean="0">
                <a:solidFill>
                  <a:schemeClr val="bg1"/>
                </a:solidFill>
              </a:rPr>
              <a:t>Other NT Terms</a:t>
            </a:r>
            <a:endParaRPr lang="en-US" sz="85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86000"/>
            <a:ext cx="8686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Humble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</a:rPr>
              <a:t>To focus more on God and others than ourselves,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</a:rPr>
              <a:t>And to give God praise for what he has done for us</a:t>
            </a:r>
          </a:p>
        </p:txBody>
      </p:sp>
    </p:spTree>
    <p:extLst>
      <p:ext uri="{BB962C8B-B14F-4D97-AF65-F5344CB8AC3E}">
        <p14:creationId xmlns:p14="http://schemas.microsoft.com/office/powerpoint/2010/main" val="157994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9666529">
            <a:off x="-645786" y="1753607"/>
            <a:ext cx="10209825" cy="367096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5000" dirty="0" smtClean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alpha val="21000"/>
                  </a:schemeClr>
                </a:solidFill>
                <a:latin typeface="A Love of Thunder" charset="0"/>
                <a:ea typeface="A Love of Thunder" charset="0"/>
                <a:cs typeface="A Love of Thunder" charset="0"/>
              </a:rPr>
              <a:t>Matthew</a:t>
            </a:r>
            <a:endParaRPr lang="en-US" sz="15000" dirty="0">
              <a:ln w="12700">
                <a:solidFill>
                  <a:schemeClr val="tx1">
                    <a:alpha val="0"/>
                  </a:schemeClr>
                </a:solidFill>
              </a:ln>
              <a:solidFill>
                <a:schemeClr val="bg1">
                  <a:alpha val="21000"/>
                </a:schemeClr>
              </a:solidFill>
              <a:latin typeface="A Love of Thunder" charset="0"/>
              <a:ea typeface="A Love of Thunder" charset="0"/>
              <a:cs typeface="A Love of Thunder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352" y="76200"/>
            <a:ext cx="8888972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200" dirty="0" smtClean="0">
                <a:solidFill>
                  <a:schemeClr val="bg1"/>
                </a:solidFill>
              </a:rPr>
              <a:t>Did You Know?</a:t>
            </a:r>
            <a:endParaRPr lang="en-US" sz="9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352" y="2440887"/>
            <a:ext cx="826627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smtClean="0">
                <a:solidFill>
                  <a:schemeClr val="bg1"/>
                </a:solidFill>
              </a:rPr>
              <a:t>A yoke helps evenly distribute the weight two or more animals need to carry </a:t>
            </a:r>
            <a:r>
              <a:rPr lang="en-US" sz="3300" smtClean="0">
                <a:solidFill>
                  <a:schemeClr val="bg1"/>
                </a:solidFill>
              </a:rPr>
              <a:t>or pull.</a:t>
            </a:r>
            <a:endParaRPr lang="en-US" sz="33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7200"/>
            <a:ext cx="8150225" cy="639762"/>
          </a:xfrm>
        </p:spPr>
        <p:txBody>
          <a:bodyPr anchor="t">
            <a:noAutofit/>
          </a:bodyPr>
          <a:lstStyle/>
          <a:p>
            <a:pPr algn="ctr"/>
            <a:r>
              <a:rPr lang="en-US" sz="125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Rest</a:t>
            </a:r>
            <a:br>
              <a:rPr lang="en-US" sz="125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25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</a:t>
            </a:r>
            <a:br>
              <a:rPr lang="en-US" sz="125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25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weary</a:t>
            </a:r>
            <a:endParaRPr lang="en-US" sz="125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4800600"/>
            <a:ext cx="8382000" cy="1143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25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7" y="1520826"/>
            <a:ext cx="8150225" cy="639762"/>
          </a:xfrm>
        </p:spPr>
        <p:txBody>
          <a:bodyPr anchor="t">
            <a:noAutofit/>
          </a:bodyPr>
          <a:lstStyle/>
          <a:p>
            <a:pPr algn="ctr"/>
            <a:r>
              <a:rPr lang="en-US" sz="7000" b="1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</a:t>
            </a:r>
            <a:br>
              <a:rPr lang="en-US" sz="7000" b="1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7000" b="1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br>
              <a:rPr lang="en-US" sz="7000" b="1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7000" b="1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John </a:t>
            </a:r>
            <a:r>
              <a:rPr lang="en-US" sz="70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Baptist</a:t>
            </a:r>
            <a:endParaRPr lang="en-US" sz="70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4800600"/>
            <a:ext cx="8382000" cy="1143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55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4800600"/>
            <a:ext cx="8382000" cy="1143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086" y="515877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1</a:t>
            </a:r>
            <a:r>
              <a:rPr lang="en-US" sz="3200" dirty="0" smtClean="0"/>
              <a:t>After </a:t>
            </a:r>
            <a:r>
              <a:rPr lang="en-US" sz="3200" dirty="0"/>
              <a:t>Jesus had finished instructing his twelve </a:t>
            </a:r>
            <a:r>
              <a:rPr lang="en-US" sz="3200" dirty="0" smtClean="0"/>
              <a:t>disciples*,</a:t>
            </a:r>
            <a:r>
              <a:rPr lang="en-US" sz="3200" dirty="0"/>
              <a:t> he went on from there to teach and preach in the towns of Galilee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120571" y="1712686"/>
            <a:ext cx="3127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Picture of Jesus and disciples  and or teaching </a:t>
            </a:r>
            <a:r>
              <a:rPr lang="en-US" smtClean="0"/>
              <a:t>and preaching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36966"/>
            <a:ext cx="7239000" cy="4992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9429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2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4800600"/>
            <a:ext cx="8382000" cy="1143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118" y="2286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2</a:t>
            </a:r>
            <a:r>
              <a:rPr lang="en-US" sz="3200" b="1" baseline="30000" dirty="0"/>
              <a:t> </a:t>
            </a:r>
            <a:r>
              <a:rPr lang="en-US" sz="3200" dirty="0"/>
              <a:t>When John, who was in prison, heard about the deeds of the Messiah, he sent his disciples </a:t>
            </a:r>
            <a:r>
              <a:rPr lang="en-US" sz="3200" b="1" baseline="30000" dirty="0"/>
              <a:t>3 </a:t>
            </a:r>
            <a:r>
              <a:rPr lang="en-US" sz="3200" dirty="0"/>
              <a:t>to ask him</a:t>
            </a:r>
            <a:r>
              <a:rPr lang="en-US" sz="3200"/>
              <a:t>, </a:t>
            </a:r>
            <a:endParaRPr lang="en-US" sz="3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65" y="1716314"/>
            <a:ext cx="4203700" cy="50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9" y="5562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25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4800600"/>
            <a:ext cx="8382000" cy="1143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6858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0800" y="768727"/>
            <a:ext cx="27640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“</a:t>
            </a:r>
            <a:r>
              <a:rPr lang="en-US" sz="3200" dirty="0"/>
              <a:t>Are you the one </a:t>
            </a:r>
            <a:r>
              <a:rPr lang="en-US" sz="3200" dirty="0" smtClean="0"/>
              <a:t>who </a:t>
            </a:r>
            <a:r>
              <a:rPr lang="en-US" sz="3200" dirty="0"/>
              <a:t>is to come, </a:t>
            </a:r>
            <a:endParaRPr lang="en-US" sz="3200" dirty="0" smtClean="0"/>
          </a:p>
          <a:p>
            <a:pPr algn="ctr"/>
            <a:r>
              <a:rPr lang="en-US" sz="3200" dirty="0" smtClean="0"/>
              <a:t>or </a:t>
            </a:r>
            <a:r>
              <a:rPr lang="en-US" sz="3200" dirty="0"/>
              <a:t>should we expect someone else</a:t>
            </a:r>
            <a:r>
              <a:rPr lang="en-US" sz="3200" dirty="0" smtClean="0"/>
              <a:t>?”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406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4800600"/>
            <a:ext cx="8382000" cy="1143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514" y="220482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4</a:t>
            </a:r>
            <a:r>
              <a:rPr lang="en-US" sz="3200" b="1" baseline="30000" dirty="0"/>
              <a:t> </a:t>
            </a:r>
            <a:r>
              <a:rPr lang="en-US" sz="3200" dirty="0"/>
              <a:t>Jesus replied, “Go back and report to John what you hear and </a:t>
            </a:r>
            <a:r>
              <a:rPr lang="en-US" sz="3200"/>
              <a:t>see</a:t>
            </a:r>
            <a:r>
              <a:rPr lang="en-US" sz="3200" smtClean="0"/>
              <a:t>:</a:t>
            </a:r>
            <a:endParaRPr lang="en-US" sz="3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55575" y="4740456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smtClean="0"/>
              <a:t>5</a:t>
            </a:r>
            <a:r>
              <a:rPr lang="en-US" sz="3200" b="1" baseline="30000" dirty="0"/>
              <a:t> </a:t>
            </a:r>
            <a:r>
              <a:rPr lang="en-US" sz="3200" dirty="0"/>
              <a:t>The blind receive sight, the lame walk, those who have </a:t>
            </a:r>
            <a:r>
              <a:rPr lang="en-US" sz="3200" dirty="0" smtClean="0"/>
              <a:t>leprosy</a:t>
            </a:r>
            <a:r>
              <a:rPr lang="en-US" sz="3200" dirty="0"/>
              <a:t> are cleansed, the deaf hear, the dead are raised, and the good news is proclaimed to the poor. </a:t>
            </a:r>
            <a:endParaRPr lang="en-US" sz="3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" y="35814"/>
            <a:ext cx="2744916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708629" y="0"/>
            <a:ext cx="3083589" cy="2341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219" y="7937"/>
            <a:ext cx="3315495" cy="18566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" y="1854880"/>
            <a:ext cx="2701371" cy="167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046" y="-870201"/>
            <a:ext cx="6667500" cy="48288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3" y="-47619"/>
            <a:ext cx="4402454" cy="355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0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4800600"/>
            <a:ext cx="8382000" cy="1143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575" y="6858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6</a:t>
            </a:r>
            <a:r>
              <a:rPr lang="en-US" sz="3200" b="1" baseline="30000" dirty="0"/>
              <a:t> </a:t>
            </a:r>
            <a:r>
              <a:rPr lang="en-US" sz="3200" dirty="0"/>
              <a:t>Blessed is anyone who does not stumble on account of me.”</a:t>
            </a:r>
          </a:p>
          <a:p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9260"/>
            <a:ext cx="9144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4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4800600"/>
            <a:ext cx="8382000" cy="1143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575" y="381000"/>
            <a:ext cx="881017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baseline="30000" dirty="0" smtClean="0"/>
              <a:t>7</a:t>
            </a:r>
            <a:r>
              <a:rPr lang="en-US" sz="3100" b="1" baseline="30000" dirty="0"/>
              <a:t> </a:t>
            </a:r>
            <a:r>
              <a:rPr lang="en-US" sz="3100" dirty="0"/>
              <a:t>As John’s disciples were leaving, Jesus began to speak to the crowd </a:t>
            </a:r>
            <a:r>
              <a:rPr lang="en-US" sz="3100" dirty="0" smtClean="0"/>
              <a:t>about John</a:t>
            </a:r>
            <a:r>
              <a:rPr lang="en-US" sz="3100" dirty="0"/>
              <a:t>: “What did you go out into the wilderness to see? A reed swayed by the wind?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" y="2381548"/>
            <a:ext cx="9144000" cy="51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5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738"/>
            <a:ext cx="82296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Verse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152400" y="1981200"/>
            <a:ext cx="8077200" cy="233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rbel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orbel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orbel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725"/>
              </a:spcBef>
              <a:buFontTx/>
              <a:buNone/>
            </a:pPr>
            <a:r>
              <a:rPr lang="en-US" sz="3200" dirty="0" smtClean="0"/>
              <a:t>Come </a:t>
            </a:r>
            <a:r>
              <a:rPr lang="en-US" sz="3200" dirty="0"/>
              <a:t>to me, </a:t>
            </a:r>
            <a:endParaRPr lang="en-US" sz="3200" dirty="0" smtClean="0"/>
          </a:p>
          <a:p>
            <a:pPr algn="ctr">
              <a:lnSpc>
                <a:spcPct val="100000"/>
              </a:lnSpc>
              <a:spcBef>
                <a:spcPts val="725"/>
              </a:spcBef>
              <a:buFontTx/>
              <a:buNone/>
            </a:pPr>
            <a:r>
              <a:rPr lang="en-US" sz="3200" dirty="0" smtClean="0"/>
              <a:t>all </a:t>
            </a:r>
            <a:r>
              <a:rPr lang="en-US" sz="3200" dirty="0"/>
              <a:t>you who are weary and </a:t>
            </a:r>
            <a:r>
              <a:rPr lang="en-US" sz="3200" dirty="0" smtClean="0"/>
              <a:t>burdened</a:t>
            </a:r>
            <a:r>
              <a:rPr lang="en-US" sz="3200" dirty="0"/>
              <a:t>, </a:t>
            </a:r>
            <a:endParaRPr lang="en-US" sz="3200" dirty="0" smtClean="0"/>
          </a:p>
          <a:p>
            <a:pPr algn="ctr">
              <a:lnSpc>
                <a:spcPct val="100000"/>
              </a:lnSpc>
              <a:spcBef>
                <a:spcPts val="725"/>
              </a:spcBef>
              <a:buFontTx/>
              <a:buNone/>
            </a:pPr>
            <a:r>
              <a:rPr lang="en-US" sz="3200" dirty="0" smtClean="0"/>
              <a:t>and </a:t>
            </a:r>
            <a:r>
              <a:rPr lang="en-US" sz="3200" dirty="0"/>
              <a:t>I will give you rest. </a:t>
            </a:r>
            <a:endParaRPr lang="en-US" sz="3200" dirty="0" smtClean="0"/>
          </a:p>
          <a:p>
            <a:pPr algn="ctr">
              <a:lnSpc>
                <a:spcPct val="100000"/>
              </a:lnSpc>
              <a:spcBef>
                <a:spcPts val="725"/>
              </a:spcBef>
              <a:buFontTx/>
              <a:buNone/>
            </a:pPr>
            <a:r>
              <a:rPr lang="en-US" sz="3200" dirty="0" smtClean="0"/>
              <a:t>Take </a:t>
            </a:r>
            <a:r>
              <a:rPr lang="en-US" sz="3200" dirty="0"/>
              <a:t>my yoke upon you and learn from me. </a:t>
            </a:r>
            <a:endParaRPr lang="en-US" altLang="en-US" sz="2800" dirty="0">
              <a:latin typeface="Calibri" charset="0"/>
            </a:endParaRPr>
          </a:p>
        </p:txBody>
      </p:sp>
      <p:sp>
        <p:nvSpPr>
          <p:cNvPr id="21508" name="TextBox 2"/>
          <p:cNvSpPr txBox="1">
            <a:spLocks noChangeArrowheads="1"/>
          </p:cNvSpPr>
          <p:nvPr/>
        </p:nvSpPr>
        <p:spPr bwMode="auto">
          <a:xfrm rot="-5400000">
            <a:off x="5541171" y="2669649"/>
            <a:ext cx="62912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r>
              <a:rPr lang="en-US" altLang="en-US" sz="5000" b="1" smtClean="0"/>
              <a:t>Matthew 11:28-29a</a:t>
            </a:r>
            <a:endParaRPr lang="en-US" altLang="en-US" sz="5000" b="1" dirty="0" smtClean="0"/>
          </a:p>
          <a:p>
            <a:endParaRPr lang="en-US" altLang="en-US" sz="3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4114800"/>
            <a:ext cx="8610600" cy="11430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52400" y="4128703"/>
            <a:ext cx="161133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 smtClean="0">
                <a:solidFill>
                  <a:schemeClr val="bg1"/>
                </a:solidFill>
              </a:rPr>
              <a:t>8</a:t>
            </a:r>
            <a:endParaRPr lang="en-US" sz="2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9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4800600"/>
            <a:ext cx="8382000" cy="1143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81000"/>
            <a:ext cx="48757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8</a:t>
            </a:r>
            <a:r>
              <a:rPr lang="en-US" sz="3200" b="1" baseline="30000" dirty="0"/>
              <a:t> </a:t>
            </a:r>
            <a:r>
              <a:rPr lang="en-US" sz="3200" dirty="0"/>
              <a:t>If not, what </a:t>
            </a:r>
            <a:r>
              <a:rPr lang="en-US" sz="3200" dirty="0" smtClean="0"/>
              <a:t>did you </a:t>
            </a:r>
            <a:r>
              <a:rPr lang="en-US" sz="3200" dirty="0"/>
              <a:t>go out to see? </a:t>
            </a:r>
            <a:endParaRPr lang="en-US" sz="3200" dirty="0" smtClean="0"/>
          </a:p>
          <a:p>
            <a:r>
              <a:rPr lang="en-US" sz="3200" dirty="0" smtClean="0"/>
              <a:t>A </a:t>
            </a:r>
            <a:r>
              <a:rPr lang="en-US" sz="3200" dirty="0"/>
              <a:t>man dressed in fine clothes? </a:t>
            </a:r>
            <a:endParaRPr lang="en-US" sz="3200" dirty="0" smtClean="0"/>
          </a:p>
          <a:p>
            <a:r>
              <a:rPr lang="en-US" sz="3200" dirty="0" smtClean="0"/>
              <a:t>No</a:t>
            </a:r>
            <a:r>
              <a:rPr lang="en-US" sz="3200" dirty="0"/>
              <a:t>, those who wear fine clothes are in </a:t>
            </a:r>
            <a:r>
              <a:rPr lang="en-US" sz="3200" dirty="0" smtClean="0"/>
              <a:t>kings’ palaces.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356" y="18823"/>
            <a:ext cx="40396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8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4800600"/>
            <a:ext cx="8382000" cy="1143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1295" y="681"/>
            <a:ext cx="3542705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baseline="30000" dirty="0" smtClean="0"/>
              <a:t>9</a:t>
            </a:r>
            <a:r>
              <a:rPr lang="en-US" sz="2900" b="1" baseline="30000" dirty="0"/>
              <a:t> </a:t>
            </a:r>
            <a:r>
              <a:rPr lang="en-US" sz="2900" dirty="0"/>
              <a:t>Then what did you go out to see? A prophet? </a:t>
            </a:r>
            <a:endParaRPr lang="en-US" sz="2900" dirty="0" smtClean="0"/>
          </a:p>
          <a:p>
            <a:r>
              <a:rPr lang="en-US" sz="2900" dirty="0" smtClean="0"/>
              <a:t>Yes</a:t>
            </a:r>
            <a:r>
              <a:rPr lang="en-US" sz="2900" dirty="0"/>
              <a:t>, I tell you, and more than </a:t>
            </a:r>
            <a:r>
              <a:rPr lang="en-US" sz="2900" dirty="0" smtClean="0"/>
              <a:t>a prophet</a:t>
            </a:r>
            <a:r>
              <a:rPr lang="en-US" sz="2900" dirty="0"/>
              <a:t>. </a:t>
            </a:r>
            <a:endParaRPr lang="en-US" sz="2900" dirty="0" smtClean="0"/>
          </a:p>
          <a:p>
            <a:r>
              <a:rPr lang="en-US" sz="2900" b="1" baseline="30000" dirty="0" smtClean="0"/>
              <a:t>10</a:t>
            </a:r>
            <a:r>
              <a:rPr lang="en-US" sz="2900" b="1" baseline="30000" dirty="0"/>
              <a:t> </a:t>
            </a:r>
            <a:r>
              <a:rPr lang="en-US" sz="2900" dirty="0"/>
              <a:t>This is the one about whom it is written</a:t>
            </a:r>
            <a:r>
              <a:rPr lang="en-US" sz="2900" dirty="0" smtClean="0"/>
              <a:t>: </a:t>
            </a:r>
          </a:p>
          <a:p>
            <a:r>
              <a:rPr lang="en-US" sz="2900" dirty="0" smtClean="0"/>
              <a:t>“‘</a:t>
            </a:r>
            <a:r>
              <a:rPr lang="en-US" sz="2900" dirty="0"/>
              <a:t>I will send my messenger ahead </a:t>
            </a:r>
            <a:endParaRPr lang="en-US" sz="2900" dirty="0" smtClean="0"/>
          </a:p>
          <a:p>
            <a:r>
              <a:rPr lang="en-US" sz="2900" dirty="0" smtClean="0"/>
              <a:t>of you,</a:t>
            </a:r>
            <a:r>
              <a:rPr lang="en-US" sz="2900" dirty="0"/>
              <a:t> </a:t>
            </a:r>
            <a:endParaRPr lang="en-US" sz="2900" dirty="0" smtClean="0"/>
          </a:p>
          <a:p>
            <a:r>
              <a:rPr lang="en-US" sz="2900" dirty="0" smtClean="0"/>
              <a:t>who </a:t>
            </a:r>
            <a:r>
              <a:rPr lang="en-US" sz="2900" dirty="0"/>
              <a:t>will prepare your way </a:t>
            </a:r>
            <a:endParaRPr lang="en-US" sz="2900" dirty="0" smtClean="0"/>
          </a:p>
          <a:p>
            <a:r>
              <a:rPr lang="en-US" sz="2900" dirty="0" smtClean="0"/>
              <a:t>before </a:t>
            </a:r>
            <a:r>
              <a:rPr lang="en-US" sz="2900" dirty="0"/>
              <a:t>you</a:t>
            </a:r>
            <a:r>
              <a:rPr lang="en-US" sz="2900" dirty="0" smtClean="0"/>
              <a:t>.’</a:t>
            </a:r>
            <a:endParaRPr lang="en-US" sz="2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0"/>
            <a:ext cx="6134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4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4800600"/>
            <a:ext cx="8382000" cy="1143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375" y="685800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11</a:t>
            </a:r>
            <a:r>
              <a:rPr lang="en-US" sz="3200" b="1" baseline="30000" dirty="0"/>
              <a:t> </a:t>
            </a:r>
            <a:r>
              <a:rPr lang="en-US" sz="3200" dirty="0"/>
              <a:t>Truly I tell you, among those born of women there has not risen anyone greater than John the Baptist; yet whoever is least in the kingdom of heaven is greater than he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2747902"/>
            <a:ext cx="9982200" cy="423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2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7" y="1520826"/>
            <a:ext cx="8150225" cy="639762"/>
          </a:xfrm>
        </p:spPr>
        <p:txBody>
          <a:bodyPr anchor="t">
            <a:noAutofit/>
          </a:bodyPr>
          <a:lstStyle/>
          <a:p>
            <a:pPr algn="ctr"/>
            <a:r>
              <a:rPr lang="en-US" sz="70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Rest</a:t>
            </a:r>
            <a:br>
              <a:rPr lang="en-US" sz="70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70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</a:t>
            </a:r>
            <a:br>
              <a:rPr lang="en-US" sz="70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70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weary</a:t>
            </a:r>
            <a:endParaRPr lang="en-US" sz="70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4800600"/>
            <a:ext cx="8382000" cy="1143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6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4800600"/>
            <a:ext cx="8382000" cy="1143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375" y="68580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/>
              <a:t>25 </a:t>
            </a:r>
            <a:r>
              <a:rPr lang="en-US" sz="3200" dirty="0"/>
              <a:t>At that time Jesus said, “I praise you, Father, Lord of heaven and earth, because you have hidden these things from the wise and learned, and revealed them to little children. </a:t>
            </a:r>
            <a:r>
              <a:rPr lang="en-US" sz="3200" b="1" baseline="30000" dirty="0"/>
              <a:t>26 </a:t>
            </a:r>
            <a:r>
              <a:rPr lang="en-US" sz="3200" dirty="0"/>
              <a:t>Yes, Father, for this is what you were pleased to do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9144000" cy="248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6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4800600"/>
            <a:ext cx="8382000" cy="1143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0339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27</a:t>
            </a:r>
            <a:r>
              <a:rPr lang="en-US" sz="3200" b="1" baseline="30000" dirty="0"/>
              <a:t> </a:t>
            </a:r>
            <a:r>
              <a:rPr lang="en-US" sz="3200" dirty="0"/>
              <a:t>“All things have been committed to me by my Father. </a:t>
            </a:r>
          </a:p>
          <a:p>
            <a:r>
              <a:rPr lang="en-US" sz="3200" dirty="0" smtClean="0"/>
              <a:t>No </a:t>
            </a:r>
            <a:r>
              <a:rPr lang="en-US" sz="3200" dirty="0"/>
              <a:t>one knows the Son except the Father, and no one knows the Father except the Son and those to whom the Son chooses to reveal him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" y="3170751"/>
            <a:ext cx="9143999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3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4800600"/>
            <a:ext cx="8382000" cy="1143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375" y="6858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28</a:t>
            </a:r>
            <a:r>
              <a:rPr lang="en-US" sz="3200" b="1" baseline="30000" dirty="0"/>
              <a:t> </a:t>
            </a:r>
            <a:r>
              <a:rPr lang="en-US" sz="3200" dirty="0"/>
              <a:t>“Come to me, all you who are weary and burdened, and I will give you rest</a:t>
            </a:r>
            <a:r>
              <a:rPr lang="en-US" sz="3200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75" y="1766647"/>
            <a:ext cx="7162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9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4800600"/>
            <a:ext cx="8382000" cy="1143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0338"/>
            <a:ext cx="8534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29</a:t>
            </a:r>
            <a:r>
              <a:rPr lang="en-US" sz="3200" b="1" baseline="30000" dirty="0"/>
              <a:t> </a:t>
            </a:r>
            <a:r>
              <a:rPr lang="en-US" sz="3200" dirty="0"/>
              <a:t>Take my </a:t>
            </a:r>
            <a:r>
              <a:rPr lang="en-US" sz="3200" dirty="0" smtClean="0"/>
              <a:t>yoke* </a:t>
            </a:r>
            <a:r>
              <a:rPr lang="en-US" sz="3200" dirty="0"/>
              <a:t>upon you and learn from me, for I am </a:t>
            </a:r>
            <a:r>
              <a:rPr lang="en-US" sz="3200" dirty="0" smtClean="0"/>
              <a:t>gentle* </a:t>
            </a:r>
            <a:r>
              <a:rPr lang="en-US" sz="3200" dirty="0"/>
              <a:t>and humble in heart, and you will find rest for your souls. </a:t>
            </a:r>
            <a:endParaRPr lang="en-US" sz="3200" dirty="0" smtClean="0"/>
          </a:p>
          <a:p>
            <a:r>
              <a:rPr lang="en-US" sz="3200" b="1" baseline="30000" dirty="0" smtClean="0"/>
              <a:t>30</a:t>
            </a:r>
            <a:r>
              <a:rPr lang="en-US" sz="3200" b="1" baseline="30000" dirty="0"/>
              <a:t> </a:t>
            </a:r>
            <a:r>
              <a:rPr lang="en-US" sz="3200" dirty="0"/>
              <a:t>For my </a:t>
            </a:r>
            <a:r>
              <a:rPr lang="en-US" sz="3200" dirty="0" smtClean="0"/>
              <a:t>yoke* </a:t>
            </a:r>
            <a:r>
              <a:rPr lang="en-US" sz="3200" dirty="0"/>
              <a:t>is easy and my burden is light.”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2882900"/>
            <a:ext cx="3461062" cy="1885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95" y="2882900"/>
            <a:ext cx="5476905" cy="2616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5900"/>
            <a:ext cx="9107714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8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7" y="1520826"/>
            <a:ext cx="8150225" cy="639762"/>
          </a:xfrm>
        </p:spPr>
        <p:txBody>
          <a:bodyPr anchor="t">
            <a:noAutofit/>
          </a:bodyPr>
          <a:lstStyle/>
          <a:p>
            <a:pPr algn="ctr"/>
            <a:r>
              <a:rPr lang="en-US" sz="70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Lord</a:t>
            </a:r>
            <a:br>
              <a:rPr lang="en-US" sz="70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70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br>
              <a:rPr lang="en-US" sz="70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70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</a:t>
            </a:r>
            <a:br>
              <a:rPr lang="en-US" sz="70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70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Sabbath</a:t>
            </a:r>
            <a:endParaRPr lang="en-US" sz="70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4800600"/>
            <a:ext cx="8382000" cy="1143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30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4800600"/>
            <a:ext cx="8382000" cy="1143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575" y="4341048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12 </a:t>
            </a:r>
            <a:r>
              <a:rPr lang="en-US" sz="3200" dirty="0"/>
              <a:t>At that time Jesus went through the grain fields on the Sabbath. His disciples were </a:t>
            </a:r>
            <a:r>
              <a:rPr lang="en-US" sz="3200" dirty="0" smtClean="0"/>
              <a:t>hungry* </a:t>
            </a:r>
            <a:r>
              <a:rPr lang="en-US" sz="3200" dirty="0"/>
              <a:t>and began to pick some heads of grain and eat them.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324"/>
            <a:ext cx="6781800" cy="410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7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738"/>
            <a:ext cx="82296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Verse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152400" y="1981200"/>
            <a:ext cx="8077200" cy="217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rbel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orbel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orbel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9pPr>
          </a:lstStyle>
          <a:p>
            <a:pPr algn="ctr">
              <a:buNone/>
            </a:pPr>
            <a:r>
              <a:rPr lang="en-US" sz="3200" dirty="0" smtClean="0"/>
              <a:t>Your </a:t>
            </a:r>
            <a:r>
              <a:rPr lang="en-US" sz="3200" dirty="0"/>
              <a:t>ways, God, are holy. </a:t>
            </a:r>
            <a:endParaRPr lang="en-US" sz="3200" dirty="0" smtClean="0"/>
          </a:p>
          <a:p>
            <a:pPr algn="ctr">
              <a:buNone/>
            </a:pPr>
            <a:r>
              <a:rPr lang="en-US" sz="3200" dirty="0" smtClean="0"/>
              <a:t>What </a:t>
            </a:r>
            <a:r>
              <a:rPr lang="en-US" sz="3200" dirty="0"/>
              <a:t>god is as great as our God? </a:t>
            </a:r>
            <a:endParaRPr lang="en-US" sz="3200" dirty="0" smtClean="0"/>
          </a:p>
          <a:p>
            <a:pPr algn="ctr">
              <a:buNone/>
            </a:pPr>
            <a:r>
              <a:rPr lang="en-US" sz="3200" dirty="0" smtClean="0"/>
              <a:t>You </a:t>
            </a:r>
            <a:r>
              <a:rPr lang="en-US" sz="3200" dirty="0"/>
              <a:t>are the God who performs miracles; </a:t>
            </a:r>
            <a:endParaRPr lang="en-US" sz="3200" dirty="0" smtClean="0"/>
          </a:p>
          <a:p>
            <a:pPr algn="ctr">
              <a:buNone/>
            </a:pPr>
            <a:r>
              <a:rPr lang="en-US" sz="3200" dirty="0" smtClean="0"/>
              <a:t>you </a:t>
            </a:r>
            <a:r>
              <a:rPr lang="en-US" sz="3200" dirty="0"/>
              <a:t>display your power among the peoples. </a:t>
            </a:r>
            <a:endParaRPr lang="en-US" altLang="en-US" sz="2800" dirty="0">
              <a:latin typeface="Calibri" charset="0"/>
            </a:endParaRPr>
          </a:p>
        </p:txBody>
      </p:sp>
      <p:sp>
        <p:nvSpPr>
          <p:cNvPr id="21508" name="TextBox 2"/>
          <p:cNvSpPr txBox="1">
            <a:spLocks noChangeArrowheads="1"/>
          </p:cNvSpPr>
          <p:nvPr/>
        </p:nvSpPr>
        <p:spPr bwMode="auto">
          <a:xfrm rot="-5400000">
            <a:off x="5541171" y="2669649"/>
            <a:ext cx="62912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r>
              <a:rPr lang="en-US" altLang="en-US" sz="5000" b="1" dirty="0" smtClean="0"/>
              <a:t>Psalm 77:13-14</a:t>
            </a:r>
          </a:p>
          <a:p>
            <a:endParaRPr lang="en-US" altLang="en-US" sz="3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4114800"/>
            <a:ext cx="8610600" cy="11430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2400" y="4128703"/>
            <a:ext cx="161133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 smtClean="0">
                <a:solidFill>
                  <a:schemeClr val="bg1"/>
                </a:solidFill>
              </a:rPr>
              <a:t>6</a:t>
            </a:r>
            <a:endParaRPr lang="en-US" sz="2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4800600"/>
            <a:ext cx="8382000" cy="1143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375" y="6858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2</a:t>
            </a:r>
            <a:r>
              <a:rPr lang="en-US" sz="3200" b="1" baseline="30000" dirty="0"/>
              <a:t> </a:t>
            </a:r>
            <a:r>
              <a:rPr lang="en-US" sz="3200" dirty="0"/>
              <a:t>When the Pharisees saw this, they said to him, “Look! Your disciples are doing what is unlawful on the Sabbath</a:t>
            </a:r>
            <a:r>
              <a:rPr lang="en-US" sz="3200" dirty="0" smtClean="0"/>
              <a:t>.”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362200"/>
            <a:ext cx="5534563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4800600"/>
            <a:ext cx="8382000" cy="1143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914" y="134938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3</a:t>
            </a:r>
            <a:r>
              <a:rPr lang="en-US" sz="3200" b="1" baseline="30000" dirty="0"/>
              <a:t> </a:t>
            </a:r>
            <a:r>
              <a:rPr lang="en-US" sz="3200" dirty="0"/>
              <a:t>He answered, “Haven’t you read what David did when he and his companions were hungry?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" y="3618564"/>
            <a:ext cx="4319247" cy="32394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222" y="3587042"/>
            <a:ext cx="4643778" cy="32709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3914" y="134938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4</a:t>
            </a:r>
            <a:r>
              <a:rPr lang="en-US" sz="3200" b="1" baseline="30000" dirty="0"/>
              <a:t> </a:t>
            </a:r>
            <a:r>
              <a:rPr lang="en-US" sz="3200" dirty="0"/>
              <a:t>He entered the house of </a:t>
            </a:r>
            <a:r>
              <a:rPr lang="en-US" sz="3200" dirty="0" smtClean="0"/>
              <a:t>God*, </a:t>
            </a:r>
            <a:r>
              <a:rPr lang="en-US" sz="3200" dirty="0"/>
              <a:t>and he and his companions ate the </a:t>
            </a:r>
            <a:r>
              <a:rPr lang="en-US" sz="3200" dirty="0" smtClean="0"/>
              <a:t>consecrated* bread—which </a:t>
            </a:r>
            <a:r>
              <a:rPr lang="en-US" sz="3200" dirty="0"/>
              <a:t>was not lawful for them to do, but only for the priests. </a:t>
            </a:r>
            <a:r>
              <a:rPr lang="en-US" sz="3200" b="1" baseline="30000" dirty="0"/>
              <a:t>5 </a:t>
            </a:r>
            <a:r>
              <a:rPr lang="en-US" sz="3200" dirty="0"/>
              <a:t>Or haven’t you read in the Law that the priests on Sabbath duty in the temple desecrate the Sabbath and yet are innocent? </a:t>
            </a:r>
          </a:p>
        </p:txBody>
      </p:sp>
    </p:spTree>
    <p:extLst>
      <p:ext uri="{BB962C8B-B14F-4D97-AF65-F5344CB8AC3E}">
        <p14:creationId xmlns:p14="http://schemas.microsoft.com/office/powerpoint/2010/main" val="85580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4800600"/>
            <a:ext cx="8382000" cy="1143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200" y="160338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6</a:t>
            </a:r>
            <a:r>
              <a:rPr lang="en-US" sz="3200" b="1" baseline="30000" dirty="0"/>
              <a:t> </a:t>
            </a:r>
            <a:r>
              <a:rPr lang="en-US" sz="3200" dirty="0"/>
              <a:t>I tell you that something greater than the temple is here. </a:t>
            </a:r>
            <a:r>
              <a:rPr lang="en-US" sz="3200" b="1" baseline="30000" dirty="0"/>
              <a:t>7 </a:t>
            </a:r>
            <a:r>
              <a:rPr lang="en-US" sz="3200" dirty="0"/>
              <a:t>If you had known what these words mean, ‘I desire mercy, not sacrifice</a:t>
            </a:r>
            <a:r>
              <a:rPr lang="en-US" sz="3200" dirty="0" smtClean="0"/>
              <a:t>,’</a:t>
            </a:r>
            <a:r>
              <a:rPr lang="en-US" sz="3200" baseline="30000" dirty="0"/>
              <a:t> </a:t>
            </a:r>
            <a:r>
              <a:rPr lang="en-US" sz="3200" dirty="0" smtClean="0"/>
              <a:t>you </a:t>
            </a:r>
            <a:r>
              <a:rPr lang="en-US" sz="3200" dirty="0"/>
              <a:t>would not have condemned the innocent.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759011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 </a:t>
            </a:r>
            <a:r>
              <a:rPr lang="en-US" sz="3200" b="1" baseline="30000" dirty="0"/>
              <a:t>8 </a:t>
            </a:r>
            <a:r>
              <a:rPr lang="en-US" sz="3200" dirty="0"/>
              <a:t>For the Son of Man is Lord of the Sabbath</a:t>
            </a:r>
            <a:r>
              <a:rPr lang="en-US" sz="3200" dirty="0" smtClean="0"/>
              <a:t>.”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44463"/>
            <a:ext cx="9448800" cy="590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4800600"/>
            <a:ext cx="8382000" cy="1143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375" y="326597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9</a:t>
            </a:r>
            <a:r>
              <a:rPr lang="en-US" sz="3200" b="1" baseline="30000" dirty="0"/>
              <a:t> </a:t>
            </a:r>
            <a:r>
              <a:rPr lang="en-US" sz="3200" dirty="0"/>
              <a:t>Going on from that place, he went into their synagogue, </a:t>
            </a:r>
            <a:r>
              <a:rPr lang="en-US" sz="3200" b="1" baseline="30000" dirty="0"/>
              <a:t>10 </a:t>
            </a:r>
            <a:r>
              <a:rPr lang="en-US" sz="3200" dirty="0"/>
              <a:t>and a man with a shriveled hand was there.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46570"/>
            <a:ext cx="4267200" cy="52924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375" y="2091545"/>
            <a:ext cx="44894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Looking for a reason to bring charges against Jesus, they asked him, </a:t>
            </a:r>
          </a:p>
          <a:p>
            <a:r>
              <a:rPr lang="en-US" sz="3200" dirty="0" smtClean="0"/>
              <a:t>“Is it lawful to heal </a:t>
            </a:r>
          </a:p>
          <a:p>
            <a:r>
              <a:rPr lang="en-US" sz="3200" dirty="0" smtClean="0"/>
              <a:t>on the Sabbath?”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549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4800600"/>
            <a:ext cx="8382000" cy="1143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146" y="134938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11</a:t>
            </a:r>
            <a:r>
              <a:rPr lang="en-US" sz="3200" b="1" baseline="30000" dirty="0"/>
              <a:t> </a:t>
            </a:r>
            <a:r>
              <a:rPr lang="en-US" sz="3200" dirty="0"/>
              <a:t>He said to them, “If any of you has a sheep and it falls into a pit on the Sabbath, will you not take hold of it and </a:t>
            </a:r>
            <a:r>
              <a:rPr lang="en-US" sz="3200" dirty="0" smtClean="0"/>
              <a:t>lift* </a:t>
            </a:r>
            <a:r>
              <a:rPr lang="en-US" sz="3200" dirty="0"/>
              <a:t>it out? </a:t>
            </a:r>
            <a:r>
              <a:rPr lang="en-US" sz="3200" b="1" baseline="30000" dirty="0"/>
              <a:t>12 </a:t>
            </a:r>
            <a:r>
              <a:rPr lang="en-US" sz="3200" dirty="0"/>
              <a:t>How much more valuable is a person than a sheep! Therefore it is lawful to </a:t>
            </a:r>
            <a:r>
              <a:rPr lang="en-US" sz="3200" dirty="0" smtClean="0"/>
              <a:t>do* </a:t>
            </a:r>
            <a:r>
              <a:rPr lang="en-US" sz="3200" dirty="0"/>
              <a:t>good on the Sabbath</a:t>
            </a:r>
            <a:r>
              <a:rPr lang="en-US" sz="3200" dirty="0" smtClean="0"/>
              <a:t>.”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501" y="3181926"/>
            <a:ext cx="514501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7346" y="3733800"/>
            <a:ext cx="361429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Do Good on the Sabbath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382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00434"/>
          </a:xfrm>
          <a:prstGeom prst="rect">
            <a:avLst/>
          </a:prstGeom>
        </p:spPr>
      </p:pic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4800600"/>
            <a:ext cx="8382000" cy="1143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6255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13</a:t>
            </a:r>
            <a:r>
              <a:rPr lang="en-US" sz="3200" b="1" baseline="30000" dirty="0"/>
              <a:t> </a:t>
            </a:r>
            <a:r>
              <a:rPr lang="en-US" sz="3200" dirty="0"/>
              <a:t>Then he said to the </a:t>
            </a:r>
            <a:r>
              <a:rPr lang="en-US" sz="3200" dirty="0" smtClean="0"/>
              <a:t>man*,</a:t>
            </a:r>
            <a:r>
              <a:rPr lang="en-US" sz="3200" dirty="0"/>
              <a:t> “Stretch out your hand.” So he stretched it out and it was completely restored, just as sound as the other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25600"/>
            <a:ext cx="5080000" cy="3746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375" y="5642064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14</a:t>
            </a:r>
            <a:r>
              <a:rPr lang="en-US" sz="3200" b="1" baseline="30000" dirty="0"/>
              <a:t> </a:t>
            </a:r>
            <a:r>
              <a:rPr lang="en-US" sz="3200" dirty="0"/>
              <a:t>But the Pharisees went out and plotted how they might kill Jesus.</a:t>
            </a:r>
          </a:p>
        </p:txBody>
      </p:sp>
    </p:spTree>
    <p:extLst>
      <p:ext uri="{BB962C8B-B14F-4D97-AF65-F5344CB8AC3E}">
        <p14:creationId xmlns:p14="http://schemas.microsoft.com/office/powerpoint/2010/main" val="144124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738"/>
            <a:ext cx="82296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Verse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152400" y="1981200"/>
            <a:ext cx="8077200" cy="271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rbel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orbel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orbel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orbel" charset="0"/>
              </a:defRPr>
            </a:lvl9pPr>
          </a:lstStyle>
          <a:p>
            <a:pPr algn="ctr">
              <a:buNone/>
            </a:pPr>
            <a:r>
              <a:rPr lang="en-US" sz="3200" dirty="0" smtClean="0"/>
              <a:t>Then </a:t>
            </a:r>
            <a:r>
              <a:rPr lang="en-US" sz="3200" dirty="0"/>
              <a:t>he said to his disciples, </a:t>
            </a:r>
            <a:endParaRPr lang="en-US" sz="3200" dirty="0" smtClean="0"/>
          </a:p>
          <a:p>
            <a:pPr algn="ctr">
              <a:buNone/>
            </a:pPr>
            <a:r>
              <a:rPr lang="en-US" sz="3200" dirty="0" smtClean="0"/>
              <a:t>“</a:t>
            </a:r>
            <a:r>
              <a:rPr lang="en-US" sz="3200" dirty="0"/>
              <a:t>The harvest is plentiful </a:t>
            </a:r>
            <a:endParaRPr lang="en-US" sz="3200" dirty="0" smtClean="0"/>
          </a:p>
          <a:p>
            <a:pPr algn="ctr">
              <a:buNone/>
            </a:pPr>
            <a:r>
              <a:rPr lang="en-US" sz="3200" dirty="0" smtClean="0"/>
              <a:t>but </a:t>
            </a:r>
            <a:r>
              <a:rPr lang="en-US" sz="3200" dirty="0"/>
              <a:t>the workers are few. </a:t>
            </a:r>
            <a:endParaRPr lang="en-US" sz="3200" dirty="0" smtClean="0"/>
          </a:p>
          <a:p>
            <a:pPr algn="ctr">
              <a:buNone/>
            </a:pPr>
            <a:r>
              <a:rPr lang="en-US" sz="3200" dirty="0" smtClean="0"/>
              <a:t>Ask </a:t>
            </a:r>
            <a:r>
              <a:rPr lang="en-US" sz="3200" dirty="0"/>
              <a:t>the Lord of the harvest, </a:t>
            </a:r>
            <a:r>
              <a:rPr lang="en-US" sz="3200" dirty="0" smtClean="0"/>
              <a:t>therefore</a:t>
            </a:r>
            <a:r>
              <a:rPr lang="en-US" sz="3200" dirty="0"/>
              <a:t>, </a:t>
            </a:r>
            <a:endParaRPr lang="en-US" sz="3200" dirty="0" smtClean="0"/>
          </a:p>
          <a:p>
            <a:pPr algn="ctr">
              <a:buNone/>
            </a:pPr>
            <a:r>
              <a:rPr lang="en-US" sz="3200" dirty="0" smtClean="0"/>
              <a:t>to </a:t>
            </a:r>
            <a:r>
              <a:rPr lang="en-US" sz="3200" dirty="0"/>
              <a:t>send out workers into his harvest field</a:t>
            </a:r>
            <a:r>
              <a:rPr lang="en-US" sz="3200" dirty="0" smtClean="0"/>
              <a:t>.”</a:t>
            </a:r>
            <a:endParaRPr lang="en-US" altLang="en-US" sz="2800" dirty="0">
              <a:latin typeface="Calibri" charset="0"/>
            </a:endParaRPr>
          </a:p>
        </p:txBody>
      </p:sp>
      <p:sp>
        <p:nvSpPr>
          <p:cNvPr id="21508" name="TextBox 2"/>
          <p:cNvSpPr txBox="1">
            <a:spLocks noChangeArrowheads="1"/>
          </p:cNvSpPr>
          <p:nvPr/>
        </p:nvSpPr>
        <p:spPr bwMode="auto">
          <a:xfrm rot="-5400000">
            <a:off x="5541171" y="2669649"/>
            <a:ext cx="62912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r>
              <a:rPr lang="en-US" altLang="en-US" sz="5000" b="1" smtClean="0"/>
              <a:t>Matthew 9:37-38</a:t>
            </a:r>
            <a:endParaRPr lang="en-US" altLang="en-US" sz="5000" b="1" dirty="0" smtClean="0"/>
          </a:p>
          <a:p>
            <a:endParaRPr lang="en-US" altLang="en-US" sz="3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4114800"/>
            <a:ext cx="8610600" cy="11430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2400" y="4128703"/>
            <a:ext cx="161133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 smtClean="0">
                <a:solidFill>
                  <a:schemeClr val="bg1"/>
                </a:solidFill>
              </a:rPr>
              <a:t>7</a:t>
            </a:r>
            <a:endParaRPr lang="en-US" sz="2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4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9666529">
            <a:off x="-645786" y="1753607"/>
            <a:ext cx="10209825" cy="367096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5000" dirty="0" smtClean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alpha val="21000"/>
                  </a:schemeClr>
                </a:solidFill>
                <a:latin typeface="A Love of Thunder" charset="0"/>
                <a:ea typeface="A Love of Thunder" charset="0"/>
                <a:cs typeface="A Love of Thunder" charset="0"/>
              </a:rPr>
              <a:t>Matthew</a:t>
            </a:r>
            <a:endParaRPr lang="en-US" sz="15000" dirty="0">
              <a:ln w="12700">
                <a:solidFill>
                  <a:schemeClr val="tx1">
                    <a:alpha val="0"/>
                  </a:schemeClr>
                </a:solidFill>
              </a:ln>
              <a:solidFill>
                <a:schemeClr val="bg1">
                  <a:alpha val="21000"/>
                </a:schemeClr>
              </a:solidFill>
              <a:latin typeface="A Love of Thunder" charset="0"/>
              <a:ea typeface="A Love of Thunder" charset="0"/>
              <a:cs typeface="A Love of Thunder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209800"/>
            <a:ext cx="50324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>
                <a:solidFill>
                  <a:schemeClr val="bg1"/>
                </a:solidFill>
              </a:rPr>
              <a:t>Arti Facts</a:t>
            </a:r>
            <a:endParaRPr lang="en-US" sz="1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9666529">
            <a:off x="-645786" y="1753607"/>
            <a:ext cx="10209825" cy="367096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5000" dirty="0" smtClean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alpha val="21000"/>
                  </a:schemeClr>
                </a:solidFill>
                <a:latin typeface="A Love of Thunder" charset="0"/>
                <a:ea typeface="A Love of Thunder" charset="0"/>
                <a:cs typeface="A Love of Thunder" charset="0"/>
              </a:rPr>
              <a:t>Matthew</a:t>
            </a:r>
            <a:endParaRPr lang="en-US" sz="15000" dirty="0">
              <a:ln w="12700">
                <a:solidFill>
                  <a:schemeClr val="tx1">
                    <a:alpha val="0"/>
                  </a:schemeClr>
                </a:solidFill>
              </a:ln>
              <a:solidFill>
                <a:schemeClr val="bg1">
                  <a:alpha val="21000"/>
                </a:schemeClr>
              </a:solidFill>
              <a:latin typeface="A Love of Thunder" charset="0"/>
              <a:ea typeface="A Love of Thunder" charset="0"/>
              <a:cs typeface="A Love of Thunder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52400"/>
            <a:ext cx="742222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God’s </a:t>
            </a:r>
          </a:p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Characteristics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124200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Jesus proves that He is the Messiah</a:t>
            </a:r>
          </a:p>
          <a:p>
            <a:pPr marL="571500" indent="-571500" algn="ctr">
              <a:buFont typeface="Arial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Jesus cares about those who are weary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16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9666529">
            <a:off x="-645786" y="1753607"/>
            <a:ext cx="10209825" cy="367096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5000" dirty="0" smtClean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alpha val="21000"/>
                  </a:schemeClr>
                </a:solidFill>
                <a:latin typeface="A Love of Thunder" charset="0"/>
                <a:ea typeface="A Love of Thunder" charset="0"/>
                <a:cs typeface="A Love of Thunder" charset="0"/>
              </a:rPr>
              <a:t>Matthew</a:t>
            </a:r>
            <a:endParaRPr lang="en-US" sz="15000" dirty="0">
              <a:ln w="12700">
                <a:solidFill>
                  <a:schemeClr val="tx1">
                    <a:alpha val="0"/>
                  </a:schemeClr>
                </a:solidFill>
              </a:ln>
              <a:solidFill>
                <a:schemeClr val="bg1">
                  <a:alpha val="21000"/>
                </a:schemeClr>
              </a:solidFill>
              <a:latin typeface="A Love of Thunder" charset="0"/>
              <a:ea typeface="A Love of Thunder" charset="0"/>
              <a:cs typeface="A Love of Thunder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28600"/>
            <a:ext cx="641393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smtClean="0">
                <a:solidFill>
                  <a:schemeClr val="bg1"/>
                </a:solidFill>
              </a:rPr>
              <a:t>Faith Words</a:t>
            </a:r>
            <a:endParaRPr lang="en-US" sz="10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86000"/>
            <a:ext cx="8686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Prophet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Someone God has chosen to receive and delivers His messages to people</a:t>
            </a:r>
          </a:p>
          <a:p>
            <a:pPr marL="571500" indent="-571500">
              <a:buFont typeface="Arial" charset="0"/>
              <a:buChar char="•"/>
            </a:pPr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 prophet speak for God.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9666529">
            <a:off x="-645786" y="1753607"/>
            <a:ext cx="10209825" cy="367096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5000" dirty="0" smtClean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alpha val="21000"/>
                  </a:schemeClr>
                </a:solidFill>
                <a:latin typeface="A Love of Thunder" charset="0"/>
                <a:ea typeface="A Love of Thunder" charset="0"/>
                <a:cs typeface="A Love of Thunder" charset="0"/>
              </a:rPr>
              <a:t>Matthew</a:t>
            </a:r>
            <a:endParaRPr lang="en-US" sz="15000" dirty="0">
              <a:ln w="12700">
                <a:solidFill>
                  <a:schemeClr val="tx1">
                    <a:alpha val="0"/>
                  </a:schemeClr>
                </a:solidFill>
              </a:ln>
              <a:solidFill>
                <a:schemeClr val="bg1">
                  <a:alpha val="21000"/>
                </a:schemeClr>
              </a:solidFill>
              <a:latin typeface="A Love of Thunder" charset="0"/>
              <a:ea typeface="A Love of Thunder" charset="0"/>
              <a:cs typeface="A Love of Thunder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026" y="228600"/>
            <a:ext cx="860524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0" dirty="0" smtClean="0">
                <a:solidFill>
                  <a:schemeClr val="bg1"/>
                </a:solidFill>
              </a:rPr>
              <a:t>Other NT Terms</a:t>
            </a:r>
            <a:endParaRPr lang="en-US" sz="85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86000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Sabbath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</a:rPr>
              <a:t>The day God set aside for rest and worship</a:t>
            </a:r>
            <a:endParaRPr 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5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9666529">
            <a:off x="-645786" y="1753607"/>
            <a:ext cx="10209825" cy="367096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5000" dirty="0" smtClean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alpha val="21000"/>
                  </a:schemeClr>
                </a:solidFill>
                <a:latin typeface="A Love of Thunder" charset="0"/>
                <a:ea typeface="A Love of Thunder" charset="0"/>
                <a:cs typeface="A Love of Thunder" charset="0"/>
              </a:rPr>
              <a:t>Matthew</a:t>
            </a:r>
            <a:endParaRPr lang="en-US" sz="15000" dirty="0">
              <a:ln w="12700">
                <a:solidFill>
                  <a:schemeClr val="tx1">
                    <a:alpha val="0"/>
                  </a:schemeClr>
                </a:solidFill>
              </a:ln>
              <a:solidFill>
                <a:schemeClr val="bg1">
                  <a:alpha val="21000"/>
                </a:schemeClr>
              </a:solidFill>
              <a:latin typeface="A Love of Thunder" charset="0"/>
              <a:ea typeface="A Love of Thunder" charset="0"/>
              <a:cs typeface="A Love of Thunder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026" y="228600"/>
            <a:ext cx="860524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0" dirty="0" smtClean="0">
                <a:solidFill>
                  <a:schemeClr val="bg1"/>
                </a:solidFill>
              </a:rPr>
              <a:t>Other NT Terms</a:t>
            </a:r>
            <a:endParaRPr lang="en-US" sz="85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86000"/>
            <a:ext cx="8686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Yoke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</a:rPr>
              <a:t>A wooden bar that connects two animals so they can work together.</a:t>
            </a:r>
          </a:p>
        </p:txBody>
      </p:sp>
    </p:spTree>
    <p:extLst>
      <p:ext uri="{BB962C8B-B14F-4D97-AF65-F5344CB8AC3E}">
        <p14:creationId xmlns:p14="http://schemas.microsoft.com/office/powerpoint/2010/main" val="7318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17232</TotalTime>
  <Words>258</Words>
  <Application>Microsoft Office PowerPoint</Application>
  <PresentationFormat>On-screen Show (4:3)</PresentationFormat>
  <Paragraphs>98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MS PGothic</vt:lpstr>
      <vt:lpstr>A Love of Thunder</vt:lpstr>
      <vt:lpstr>Arial</vt:lpstr>
      <vt:lpstr>Calibri</vt:lpstr>
      <vt:lpstr>Century Schoolbook</vt:lpstr>
      <vt:lpstr>Corbel</vt:lpstr>
      <vt:lpstr>Times New Roman</vt:lpstr>
      <vt:lpstr>Wingdings</vt:lpstr>
      <vt:lpstr>Wingdings 2</vt:lpstr>
      <vt:lpstr>Oriel</vt:lpstr>
      <vt:lpstr>Matthew Dig Site 8</vt:lpstr>
      <vt:lpstr>Memory Verse</vt:lpstr>
      <vt:lpstr>Memory Verse</vt:lpstr>
      <vt:lpstr>Memory Verse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Rest for the weary</vt:lpstr>
      <vt:lpstr>Jesus  and  John the Baptist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Rest for the weary</vt:lpstr>
      <vt:lpstr>PowerPoint Presentation</vt:lpstr>
      <vt:lpstr>PowerPoint Presentation</vt:lpstr>
      <vt:lpstr>PowerPoint Presentation</vt:lpstr>
      <vt:lpstr>PowerPoint Presentation</vt:lpstr>
      <vt:lpstr>Lord of  the Sabbath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Matthew Dig Site 2</dc:title>
  <dc:creator>Robin</dc:creator>
  <cp:lastModifiedBy>Ken Stoll</cp:lastModifiedBy>
  <cp:revision>85</cp:revision>
  <dcterms:created xsi:type="dcterms:W3CDTF">2017-07-28T23:39:39Z</dcterms:created>
  <dcterms:modified xsi:type="dcterms:W3CDTF">2017-09-29T02:55:45Z</dcterms:modified>
</cp:coreProperties>
</file>