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341" r:id="rId3"/>
    <p:sldId id="354" r:id="rId4"/>
    <p:sldId id="353" r:id="rId5"/>
    <p:sldId id="338" r:id="rId6"/>
    <p:sldId id="339" r:id="rId7"/>
    <p:sldId id="340" r:id="rId8"/>
    <p:sldId id="294" r:id="rId9"/>
    <p:sldId id="293" r:id="rId10"/>
    <p:sldId id="342" r:id="rId11"/>
    <p:sldId id="347" r:id="rId12"/>
    <p:sldId id="261" r:id="rId13"/>
    <p:sldId id="260" r:id="rId14"/>
    <p:sldId id="263" r:id="rId15"/>
    <p:sldId id="343" r:id="rId16"/>
    <p:sldId id="348" r:id="rId17"/>
    <p:sldId id="349" r:id="rId18"/>
    <p:sldId id="264" r:id="rId19"/>
    <p:sldId id="289" r:id="rId20"/>
    <p:sldId id="262" r:id="rId21"/>
    <p:sldId id="344" r:id="rId22"/>
    <p:sldId id="345" r:id="rId23"/>
    <p:sldId id="352" r:id="rId24"/>
    <p:sldId id="346" r:id="rId25"/>
    <p:sldId id="266" r:id="rId26"/>
    <p:sldId id="269" r:id="rId27"/>
    <p:sldId id="272" r:id="rId28"/>
    <p:sldId id="350" r:id="rId29"/>
    <p:sldId id="296" r:id="rId30"/>
    <p:sldId id="351" r:id="rId31"/>
    <p:sldId id="275" r:id="rId32"/>
    <p:sldId id="276" r:id="rId33"/>
    <p:sldId id="2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9"/>
    <p:restoredTop sz="94667"/>
  </p:normalViewPr>
  <p:slideViewPr>
    <p:cSldViewPr>
      <p:cViewPr varScale="1">
        <p:scale>
          <a:sx n="110" d="100"/>
          <a:sy n="110"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8D56-526A-2242-8748-B7846B81DF65}" type="datetimeFigureOut">
              <a:rPr lang="en-US" smtClean="0"/>
              <a:t>9/16/2017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1714-4329-C649-B5EF-0BBBB6AF2C31}" type="slidenum">
              <a:rPr lang="en-US" smtClean="0"/>
              <a:t>‹#›</a:t>
            </a:fld>
            <a:endParaRPr lang="en-US"/>
          </a:p>
        </p:txBody>
      </p:sp>
    </p:spTree>
    <p:extLst>
      <p:ext uri="{BB962C8B-B14F-4D97-AF65-F5344CB8AC3E}">
        <p14:creationId xmlns:p14="http://schemas.microsoft.com/office/powerpoint/2010/main" val="32976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1714-4329-C649-B5EF-0BBBB6AF2C31}" type="slidenum">
              <a:rPr lang="en-US" smtClean="0"/>
              <a:t>9</a:t>
            </a:fld>
            <a:endParaRPr lang="en-US"/>
          </a:p>
        </p:txBody>
      </p:sp>
    </p:spTree>
    <p:extLst>
      <p:ext uri="{BB962C8B-B14F-4D97-AF65-F5344CB8AC3E}">
        <p14:creationId xmlns:p14="http://schemas.microsoft.com/office/powerpoint/2010/main" val="108775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1714-4329-C649-B5EF-0BBBB6AF2C31}" type="slidenum">
              <a:rPr lang="en-US" smtClean="0"/>
              <a:t>30</a:t>
            </a:fld>
            <a:endParaRPr lang="en-US"/>
          </a:p>
        </p:txBody>
      </p:sp>
    </p:spTree>
    <p:extLst>
      <p:ext uri="{BB962C8B-B14F-4D97-AF65-F5344CB8AC3E}">
        <p14:creationId xmlns:p14="http://schemas.microsoft.com/office/powerpoint/2010/main" val="184809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1794562-1016-44D3-849C-970E6359FBD0}" type="datetimeFigureOut">
              <a:rPr lang="en-US" smtClean="0"/>
              <a:pPr/>
              <a:t>9/16/2017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5B551C-81D0-4E99-A03E-E0A2DE7EC0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1794562-1016-44D3-849C-970E6359FBD0}" type="datetimeFigureOut">
              <a:rPr lang="en-US" smtClean="0"/>
              <a:pPr/>
              <a:t>9/16/2017</a:t>
            </a:fld>
            <a:endParaRPr lang="en-US"/>
          </a:p>
        </p:txBody>
      </p:sp>
      <p:sp>
        <p:nvSpPr>
          <p:cNvPr id="9" name="Slide Number Placeholder 8"/>
          <p:cNvSpPr>
            <a:spLocks noGrp="1"/>
          </p:cNvSpPr>
          <p:nvPr>
            <p:ph type="sldNum" sz="quarter" idx="15"/>
          </p:nvPr>
        </p:nvSpPr>
        <p:spPr/>
        <p:txBody>
          <a:bodyPr rtlCol="0"/>
          <a:lstStyle/>
          <a:p>
            <a:fld id="{A45B551C-81D0-4E99-A03E-E0A2DE7EC01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794562-1016-44D3-849C-970E6359FBD0}" type="datetimeFigureOut">
              <a:rPr lang="en-US" smtClean="0"/>
              <a:pPr/>
              <a:t>9/16/2017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5B551C-81D0-4E99-A03E-E0A2DE7EC0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794562-1016-44D3-849C-970E6359FBD0}" type="datetimeFigureOut">
              <a:rPr lang="en-US" smtClean="0"/>
              <a:pPr/>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B551C-81D0-4E99-A03E-E0A2DE7EC01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1794562-1016-44D3-849C-970E6359FBD0}" type="datetimeFigureOut">
              <a:rPr lang="en-US" smtClean="0"/>
              <a:pPr/>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B551C-81D0-4E99-A03E-E0A2DE7EC01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1794562-1016-44D3-849C-970E6359FBD0}" type="datetimeFigureOut">
              <a:rPr lang="en-US" smtClean="0"/>
              <a:pPr/>
              <a:t>9/16/2017</a:t>
            </a:fld>
            <a:endParaRPr lang="en-US"/>
          </a:p>
        </p:txBody>
      </p:sp>
      <p:sp>
        <p:nvSpPr>
          <p:cNvPr id="7" name="Slide Number Placeholder 6"/>
          <p:cNvSpPr>
            <a:spLocks noGrp="1"/>
          </p:cNvSpPr>
          <p:nvPr>
            <p:ph type="sldNum" sz="quarter" idx="11"/>
          </p:nvPr>
        </p:nvSpPr>
        <p:spPr/>
        <p:txBody>
          <a:bodyPr rtlCol="0"/>
          <a:lstStyle/>
          <a:p>
            <a:fld id="{A45B551C-81D0-4E99-A03E-E0A2DE7EC01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562-1016-44D3-849C-970E6359FBD0}" type="datetimeFigureOut">
              <a:rPr lang="en-US" smtClean="0"/>
              <a:pPr/>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B551C-81D0-4E99-A03E-E0A2DE7EC0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794562-1016-44D3-849C-970E6359FBD0}" type="datetimeFigureOut">
              <a:rPr lang="en-US" smtClean="0"/>
              <a:pPr/>
              <a:t>9/16/2017</a:t>
            </a:fld>
            <a:endParaRPr lang="en-US"/>
          </a:p>
        </p:txBody>
      </p:sp>
      <p:sp>
        <p:nvSpPr>
          <p:cNvPr id="22" name="Slide Number Placeholder 21"/>
          <p:cNvSpPr>
            <a:spLocks noGrp="1"/>
          </p:cNvSpPr>
          <p:nvPr>
            <p:ph type="sldNum" sz="quarter" idx="15"/>
          </p:nvPr>
        </p:nvSpPr>
        <p:spPr/>
        <p:txBody>
          <a:bodyPr rtlCol="0"/>
          <a:lstStyle/>
          <a:p>
            <a:fld id="{A45B551C-81D0-4E99-A03E-E0A2DE7EC01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1794562-1016-44D3-849C-970E6359FBD0}" type="datetimeFigureOut">
              <a:rPr lang="en-US" smtClean="0"/>
              <a:pPr/>
              <a:t>9/16/2017</a:t>
            </a:fld>
            <a:endParaRPr lang="en-US"/>
          </a:p>
        </p:txBody>
      </p:sp>
      <p:sp>
        <p:nvSpPr>
          <p:cNvPr id="18" name="Slide Number Placeholder 17"/>
          <p:cNvSpPr>
            <a:spLocks noGrp="1"/>
          </p:cNvSpPr>
          <p:nvPr>
            <p:ph type="sldNum" sz="quarter" idx="11"/>
          </p:nvPr>
        </p:nvSpPr>
        <p:spPr/>
        <p:txBody>
          <a:bodyPr rtlCol="0"/>
          <a:lstStyle/>
          <a:p>
            <a:fld id="{A45B551C-81D0-4E99-A03E-E0A2DE7EC01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94562-1016-44D3-849C-970E6359FBD0}" type="datetimeFigureOut">
              <a:rPr lang="en-US" smtClean="0"/>
              <a:pPr/>
              <a:t>9/16/2017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5B551C-81D0-4E99-A03E-E0A2DE7EC0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6172200" cy="1894362"/>
          </a:xfrm>
        </p:spPr>
        <p:txBody>
          <a:bodyPr>
            <a:normAutofit fontScale="90000"/>
          </a:bodyPr>
          <a:lstStyle/>
          <a:p>
            <a:r>
              <a:rPr lang="en-US" sz="7200" b="1" dirty="0" smtClean="0">
                <a:solidFill>
                  <a:schemeClr val="accent2">
                    <a:lumMod val="60000"/>
                    <a:lumOff val="40000"/>
                  </a:schemeClr>
                </a:solidFill>
                <a:effectLst>
                  <a:outerShdw blurRad="38100" dist="38100" dir="2700000" algn="tl">
                    <a:srgbClr val="000000">
                      <a:alpha val="43137"/>
                    </a:srgbClr>
                  </a:outerShdw>
                </a:effectLst>
              </a:rPr>
              <a:t>Matthew</a:t>
            </a:r>
            <a:r>
              <a:rPr lang="en-US" sz="7200" b="1" dirty="0" smtClean="0">
                <a:effectLst>
                  <a:outerShdw blurRad="38100" dist="38100" dir="2700000" algn="tl">
                    <a:srgbClr val="000000">
                      <a:alpha val="43137"/>
                    </a:srgbClr>
                  </a:outerShdw>
                </a:effectLst>
              </a:rPr>
              <a:t/>
            </a:r>
            <a:br>
              <a:rPr lang="en-US" sz="7200" b="1" dirty="0" smtClean="0">
                <a:effectLst>
                  <a:outerShdw blurRad="38100" dist="38100" dir="2700000" algn="tl">
                    <a:srgbClr val="000000">
                      <a:alpha val="43137"/>
                    </a:srgbClr>
                  </a:outerShdw>
                </a:effectLst>
              </a:rPr>
            </a:br>
            <a:r>
              <a:rPr lang="en-US" sz="7200" b="1" dirty="0" smtClean="0">
                <a:effectLst>
                  <a:outerShdw blurRad="38100" dist="38100" dir="2700000" algn="tl">
                    <a:srgbClr val="000000">
                      <a:alpha val="43137"/>
                    </a:srgbClr>
                  </a:outerShdw>
                </a:effectLst>
              </a:rPr>
              <a:t>Dig Site 5</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81200" y="3048000"/>
            <a:ext cx="7010400" cy="1371600"/>
          </a:xfrm>
        </p:spPr>
        <p:txBody>
          <a:bodyPr>
            <a:normAutofit/>
          </a:bodyPr>
          <a:lstStyle/>
          <a:p>
            <a:r>
              <a:rPr lang="en-US" sz="4000" b="1" dirty="0">
                <a:effectLst>
                  <a:outerShdw blurRad="38100" dist="38100" dir="2700000" algn="tl">
                    <a:srgbClr val="000000">
                      <a:alpha val="43137"/>
                    </a:srgbClr>
                  </a:outerShdw>
                </a:effectLst>
              </a:rPr>
              <a:t>Matthew </a:t>
            </a:r>
            <a:r>
              <a:rPr lang="en-US" sz="4000" dirty="0" smtClean="0">
                <a:effectLst>
                  <a:outerShdw blurRad="38100" dist="38100" dir="2700000" algn="tl">
                    <a:srgbClr val="000000">
                      <a:alpha val="43137"/>
                    </a:srgbClr>
                  </a:outerShdw>
                </a:effectLst>
              </a:rPr>
              <a:t>7</a:t>
            </a:r>
            <a:r>
              <a:rPr lang="en-US" sz="4000" b="1" dirty="0" smtClean="0">
                <a:effectLst>
                  <a:outerShdw blurRad="38100" dist="38100" dir="2700000" algn="tl">
                    <a:srgbClr val="000000">
                      <a:alpha val="43137"/>
                    </a:srgbClr>
                  </a:outerShdw>
                </a:effectLst>
              </a:rPr>
              <a:t>:1-29</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39762"/>
          </a:xfrm>
        </p:spPr>
        <p:txBody>
          <a:bodyPr anchor="t">
            <a:noAutofit/>
          </a:bodyPr>
          <a:lstStyle/>
          <a:p>
            <a:pPr algn="ct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1471" y="4724400"/>
            <a:ext cx="8382000" cy="1143000"/>
          </a:xfrm>
          <a:prstGeom prst="rect">
            <a:avLst/>
          </a:prstGeom>
        </p:spPr>
        <p:txBody>
          <a:bodyPr vert="horz" anchor="t">
            <a:noAutofit/>
          </a:bodyPr>
          <a:lstStyle/>
          <a:p>
            <a:r>
              <a:rPr lang="en-US" sz="3200" b="1" baseline="30000" dirty="0" smtClean="0">
                <a:latin typeface="Times New Roman" charset="0"/>
                <a:ea typeface="Times New Roman" charset="0"/>
                <a:cs typeface="Times New Roman" charset="0"/>
              </a:rPr>
              <a:t>2a</a:t>
            </a:r>
            <a:r>
              <a:rPr lang="en-US" sz="3200" b="1" baseline="30000" dirty="0">
                <a:latin typeface="Times New Roman" charset="0"/>
                <a:ea typeface="Times New Roman" charset="0"/>
                <a:cs typeface="Times New Roman" charset="0"/>
              </a:rPr>
              <a:t> </a:t>
            </a:r>
            <a:r>
              <a:rPr lang="en-US" sz="3200" b="1" dirty="0">
                <a:latin typeface="Times New Roman" charset="0"/>
                <a:ea typeface="Times New Roman" charset="0"/>
                <a:cs typeface="Times New Roman" charset="0"/>
              </a:rPr>
              <a:t>For in the same way you judge others, </a:t>
            </a:r>
            <a:endParaRPr lang="en-US" sz="3200" b="1" dirty="0" smtClean="0">
              <a:latin typeface="Times New Roman" charset="0"/>
              <a:ea typeface="Times New Roman" charset="0"/>
              <a:cs typeface="Times New Roman" charset="0"/>
            </a:endParaRPr>
          </a:p>
          <a:p>
            <a:r>
              <a:rPr lang="en-US" sz="3200" b="1" dirty="0" smtClean="0">
                <a:latin typeface="Times New Roman" charset="0"/>
                <a:ea typeface="Times New Roman" charset="0"/>
                <a:cs typeface="Times New Roman" charset="0"/>
              </a:rPr>
              <a:t>you </a:t>
            </a:r>
            <a:r>
              <a:rPr lang="en-US" sz="3200" b="1" dirty="0">
                <a:latin typeface="Times New Roman" charset="0"/>
                <a:ea typeface="Times New Roman" charset="0"/>
                <a:cs typeface="Times New Roman" charset="0"/>
              </a:rPr>
              <a:t>will be </a:t>
            </a:r>
            <a:r>
              <a:rPr lang="en-US" sz="3200" b="1" dirty="0" smtClean="0">
                <a:latin typeface="Times New Roman" charset="0"/>
                <a:ea typeface="Times New Roman" charset="0"/>
                <a:cs typeface="Times New Roman" charset="0"/>
              </a:rPr>
              <a:t>judged*,  </a:t>
            </a:r>
          </a:p>
          <a:p>
            <a:endParaRPr lang="en-US" sz="3200" b="1" dirty="0" smtClean="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7800" y="-144463"/>
            <a:ext cx="5715000" cy="3911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601" y="-18536"/>
            <a:ext cx="6705600" cy="4057135"/>
          </a:xfrm>
          <a:prstGeom prst="rect">
            <a:avLst/>
          </a:prstGeom>
        </p:spPr>
      </p:pic>
    </p:spTree>
    <p:extLst>
      <p:ext uri="{BB962C8B-B14F-4D97-AF65-F5344CB8AC3E}">
        <p14:creationId xmlns:p14="http://schemas.microsoft.com/office/powerpoint/2010/main" val="5102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39762"/>
          </a:xfrm>
        </p:spPr>
        <p:txBody>
          <a:bodyPr anchor="t">
            <a:noAutofit/>
          </a:bodyPr>
          <a:lstStyle/>
          <a:p>
            <a:pPr algn="ct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1471" y="4724400"/>
            <a:ext cx="8382000" cy="1143000"/>
          </a:xfrm>
          <a:prstGeom prst="rect">
            <a:avLst/>
          </a:prstGeom>
        </p:spPr>
        <p:txBody>
          <a:bodyPr vert="horz" anchor="t">
            <a:noAutofit/>
          </a:bodyPr>
          <a:lstStyle/>
          <a:p>
            <a:r>
              <a:rPr lang="en-US" sz="3200" b="1" baseline="30000" dirty="0" smtClean="0">
                <a:latin typeface="Times New Roman" charset="0"/>
                <a:ea typeface="Times New Roman" charset="0"/>
                <a:cs typeface="Times New Roman" charset="0"/>
              </a:rPr>
              <a:t>2b</a:t>
            </a:r>
            <a:r>
              <a:rPr lang="en-US" sz="3200" b="1" dirty="0" smtClean="0">
                <a:latin typeface="Times New Roman" charset="0"/>
                <a:ea typeface="Times New Roman" charset="0"/>
                <a:cs typeface="Times New Roman" charset="0"/>
              </a:rPr>
              <a:t>and </a:t>
            </a:r>
            <a:r>
              <a:rPr lang="en-US" sz="3200" b="1" dirty="0">
                <a:latin typeface="Times New Roman" charset="0"/>
                <a:ea typeface="Times New Roman" charset="0"/>
                <a:cs typeface="Times New Roman" charset="0"/>
              </a:rPr>
              <a:t>with the measure you </a:t>
            </a:r>
            <a:r>
              <a:rPr lang="en-US" sz="3200" b="1" dirty="0" smtClean="0">
                <a:latin typeface="Times New Roman" charset="0"/>
                <a:ea typeface="Times New Roman" charset="0"/>
                <a:cs typeface="Times New Roman" charset="0"/>
              </a:rPr>
              <a:t>use*, </a:t>
            </a:r>
          </a:p>
          <a:p>
            <a:r>
              <a:rPr lang="en-US" sz="3200" b="1" dirty="0" smtClean="0">
                <a:latin typeface="Times New Roman" charset="0"/>
                <a:ea typeface="Times New Roman" charset="0"/>
                <a:cs typeface="Times New Roman" charset="0"/>
              </a:rPr>
              <a:t>it </a:t>
            </a:r>
            <a:r>
              <a:rPr lang="en-US" sz="3200" b="1" dirty="0">
                <a:latin typeface="Times New Roman" charset="0"/>
                <a:ea typeface="Times New Roman" charset="0"/>
                <a:cs typeface="Times New Roman" charset="0"/>
              </a:rPr>
              <a:t>will be </a:t>
            </a:r>
            <a:r>
              <a:rPr lang="en-US" sz="3200" b="1" dirty="0" smtClean="0">
                <a:latin typeface="Times New Roman" charset="0"/>
                <a:ea typeface="Times New Roman" charset="0"/>
                <a:cs typeface="Times New Roman" charset="0"/>
              </a:rPr>
              <a:t>measured* </a:t>
            </a:r>
            <a:r>
              <a:rPr lang="en-US" sz="3200" b="1" dirty="0">
                <a:latin typeface="Times New Roman" charset="0"/>
                <a:ea typeface="Times New Roman" charset="0"/>
                <a:cs typeface="Times New Roman" charset="0"/>
              </a:rPr>
              <a:t>to you.</a:t>
            </a:r>
          </a:p>
        </p:txBody>
      </p:sp>
      <p:grpSp>
        <p:nvGrpSpPr>
          <p:cNvPr id="3" name="Group 2"/>
          <p:cNvGrpSpPr/>
          <p:nvPr/>
        </p:nvGrpSpPr>
        <p:grpSpPr>
          <a:xfrm>
            <a:off x="559830" y="160338"/>
            <a:ext cx="3898900" cy="3505200"/>
            <a:chOff x="559830" y="160338"/>
            <a:chExt cx="3898900" cy="350520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9830" y="160338"/>
              <a:ext cx="3898900" cy="3505200"/>
            </a:xfrm>
            <a:prstGeom prst="rect">
              <a:avLst/>
            </a:prstGeom>
          </p:spPr>
        </p:pic>
        <p:sp>
          <p:nvSpPr>
            <p:cNvPr id="7" name="TextBox 6"/>
            <p:cNvSpPr txBox="1"/>
            <p:nvPr/>
          </p:nvSpPr>
          <p:spPr>
            <a:xfrm>
              <a:off x="1625705" y="248826"/>
              <a:ext cx="819455" cy="553998"/>
            </a:xfrm>
            <a:prstGeom prst="rect">
              <a:avLst/>
            </a:prstGeom>
            <a:noFill/>
          </p:spPr>
          <p:txBody>
            <a:bodyPr wrap="none" rtlCol="0">
              <a:spAutoFit/>
            </a:bodyPr>
            <a:lstStyle/>
            <a:p>
              <a:r>
                <a:rPr lang="en-US" sz="3000" dirty="0" smtClean="0">
                  <a:solidFill>
                    <a:schemeClr val="bg1"/>
                  </a:solidFill>
                </a:rPr>
                <a:t>you</a:t>
              </a:r>
              <a:endParaRPr lang="en-US" sz="3000" dirty="0">
                <a:solidFill>
                  <a:schemeClr val="bg1"/>
                </a:solidFill>
              </a:endParaRPr>
            </a:p>
          </p:txBody>
        </p:sp>
      </p:grpSp>
      <p:grpSp>
        <p:nvGrpSpPr>
          <p:cNvPr id="4" name="Group 3"/>
          <p:cNvGrpSpPr/>
          <p:nvPr/>
        </p:nvGrpSpPr>
        <p:grpSpPr>
          <a:xfrm>
            <a:off x="4558185" y="160338"/>
            <a:ext cx="4002571" cy="3505200"/>
            <a:chOff x="4558185" y="160338"/>
            <a:chExt cx="4002571" cy="350520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558185" y="160338"/>
              <a:ext cx="4002571" cy="3505200"/>
            </a:xfrm>
            <a:prstGeom prst="rect">
              <a:avLst/>
            </a:prstGeom>
          </p:spPr>
        </p:pic>
        <p:sp>
          <p:nvSpPr>
            <p:cNvPr id="11" name="TextBox 10"/>
            <p:cNvSpPr txBox="1"/>
            <p:nvPr/>
          </p:nvSpPr>
          <p:spPr>
            <a:xfrm>
              <a:off x="6248400" y="248826"/>
              <a:ext cx="1303562" cy="553998"/>
            </a:xfrm>
            <a:prstGeom prst="rect">
              <a:avLst/>
            </a:prstGeom>
            <a:noFill/>
          </p:spPr>
          <p:txBody>
            <a:bodyPr wrap="none" rtlCol="0">
              <a:spAutoFit/>
            </a:bodyPr>
            <a:lstStyle/>
            <a:p>
              <a:r>
                <a:rPr lang="en-US" sz="3000" dirty="0" smtClean="0">
                  <a:solidFill>
                    <a:schemeClr val="bg1"/>
                  </a:solidFill>
                </a:rPr>
                <a:t>others</a:t>
              </a:r>
              <a:endParaRPr lang="en-US" sz="3000" dirty="0">
                <a:solidFill>
                  <a:schemeClr val="bg1"/>
                </a:solidFill>
              </a:endParaRPr>
            </a:p>
          </p:txBody>
        </p:sp>
      </p:grpSp>
    </p:spTree>
    <p:extLst>
      <p:ext uri="{BB962C8B-B14F-4D97-AF65-F5344CB8AC3E}">
        <p14:creationId xmlns:p14="http://schemas.microsoft.com/office/powerpoint/2010/main" val="121554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219200"/>
            <a:ext cx="4724400" cy="4495800"/>
          </a:xfrm>
        </p:spPr>
        <p:txBody>
          <a:bodyPr anchor="t">
            <a:noAutofit/>
          </a:bodyPr>
          <a:lstStyle/>
          <a:p>
            <a:pPr algn="ctr"/>
            <a:r>
              <a:rPr lang="en-US" sz="3200" b="1" cap="none" baseline="30000" dirty="0">
                <a:latin typeface="Times New Roman" charset="0"/>
                <a:ea typeface="Times New Roman" charset="0"/>
                <a:cs typeface="Times New Roman" charset="0"/>
              </a:rPr>
              <a:t>3 </a:t>
            </a:r>
            <a:r>
              <a:rPr lang="en-US" sz="3200" b="1" cap="none" dirty="0">
                <a:latin typeface="Times New Roman" charset="0"/>
                <a:ea typeface="Times New Roman" charset="0"/>
                <a:cs typeface="Times New Roman" charset="0"/>
              </a:rPr>
              <a:t>“Why do you look at the speck of </a:t>
            </a:r>
            <a:r>
              <a:rPr lang="en-US" sz="3200" b="1" cap="none" dirty="0" smtClean="0">
                <a:latin typeface="Times New Roman" charset="0"/>
                <a:ea typeface="Times New Roman" charset="0"/>
                <a:cs typeface="Times New Roman" charset="0"/>
              </a:rPr>
              <a:t>sawdust* </a:t>
            </a:r>
            <a:r>
              <a:rPr lang="en-US" sz="3200" b="1" cap="none" dirty="0">
                <a:latin typeface="Times New Roman" charset="0"/>
                <a:ea typeface="Times New Roman" charset="0"/>
                <a:cs typeface="Times New Roman" charset="0"/>
              </a:rPr>
              <a:t>in your brother’s eye and pay no attention to the </a:t>
            </a:r>
            <a:r>
              <a:rPr lang="en-US" sz="3200" b="1" cap="none" dirty="0" smtClean="0">
                <a:latin typeface="Times New Roman" charset="0"/>
                <a:ea typeface="Times New Roman" charset="0"/>
                <a:cs typeface="Times New Roman" charset="0"/>
              </a:rPr>
              <a:t>plank* </a:t>
            </a:r>
            <a:r>
              <a:rPr lang="en-US" sz="3200" b="1" cap="none" dirty="0">
                <a:latin typeface="Times New Roman" charset="0"/>
                <a:ea typeface="Times New Roman" charset="0"/>
                <a:cs typeface="Times New Roman" charset="0"/>
              </a:rPr>
              <a:t>in your own eye?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0"/>
            <a:ext cx="2260600" cy="35941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594100"/>
            <a:ext cx="4597703"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990600"/>
            <a:ext cx="3352800" cy="4419600"/>
          </a:xfrm>
        </p:spPr>
        <p:txBody>
          <a:bodyPr anchor="t">
            <a:noAutofit/>
          </a:bodyPr>
          <a:lstStyle/>
          <a:p>
            <a:pPr algn="ctr"/>
            <a:r>
              <a:rPr lang="en-US" sz="3200" b="1" cap="none" baseline="30000" dirty="0">
                <a:solidFill>
                  <a:schemeClr val="tx1"/>
                </a:solidFill>
                <a:latin typeface="Times New Roman" charset="0"/>
                <a:ea typeface="Times New Roman" charset="0"/>
                <a:cs typeface="Times New Roman" charset="0"/>
              </a:rPr>
              <a:t>4 </a:t>
            </a:r>
            <a:r>
              <a:rPr lang="en-US" sz="3200" b="1" cap="none" dirty="0">
                <a:solidFill>
                  <a:schemeClr val="tx1"/>
                </a:solidFill>
                <a:latin typeface="Times New Roman" charset="0"/>
                <a:ea typeface="Times New Roman" charset="0"/>
                <a:cs typeface="Times New Roman" charset="0"/>
              </a:rPr>
              <a:t>How can you say to your brother, ‘Let me take the speck out of your eye,’ when all the time there is a plank in your own eye?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762000"/>
            <a:ext cx="4585982" cy="3124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001000" cy="2011362"/>
          </a:xfrm>
        </p:spPr>
        <p:txBody>
          <a:bodyPr anchor="t">
            <a:noAutofit/>
          </a:bodyPr>
          <a:lstStyle/>
          <a:p>
            <a:pPr algn="ctr"/>
            <a:r>
              <a:rPr lang="en-US" sz="3200" b="1" cap="none" baseline="30000" dirty="0">
                <a:latin typeface="Times New Roman" charset="0"/>
                <a:ea typeface="Times New Roman" charset="0"/>
                <a:cs typeface="Times New Roman" charset="0"/>
              </a:rPr>
              <a:t>5 </a:t>
            </a:r>
            <a:r>
              <a:rPr lang="en-US" sz="3200" b="1" cap="none" dirty="0">
                <a:latin typeface="Times New Roman" charset="0"/>
                <a:ea typeface="Times New Roman" charset="0"/>
                <a:cs typeface="Times New Roman" charset="0"/>
              </a:rPr>
              <a:t>You hypocrite, first take the </a:t>
            </a:r>
            <a:r>
              <a:rPr lang="en-US" sz="3200" b="1" cap="none" dirty="0" smtClean="0">
                <a:latin typeface="Times New Roman" charset="0"/>
                <a:ea typeface="Times New Roman" charset="0"/>
                <a:cs typeface="Times New Roman" charset="0"/>
              </a:rPr>
              <a:t>plank* </a:t>
            </a:r>
            <a:r>
              <a:rPr lang="en-US" sz="3200" b="1" cap="none" dirty="0">
                <a:latin typeface="Times New Roman" charset="0"/>
                <a:ea typeface="Times New Roman" charset="0"/>
                <a:cs typeface="Times New Roman" charset="0"/>
              </a:rPr>
              <a:t>out of your own eye, and then you will see clearly to remove the speck from your brother’s eye.</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0200" y="16476"/>
            <a:ext cx="5438987" cy="4079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2011362"/>
          </a:xfrm>
        </p:spPr>
        <p:txBody>
          <a:bodyPr anchor="t">
            <a:noAutofit/>
          </a:bodyPr>
          <a:lstStyle/>
          <a:p>
            <a:pPr algn="ctr"/>
            <a:r>
              <a:rPr lang="en-US" sz="3200" b="1" cap="none" baseline="30000" dirty="0"/>
              <a:t>6 </a:t>
            </a:r>
            <a:r>
              <a:rPr lang="en-US" sz="3200" b="1" cap="none" baseline="30000" dirty="0" err="1" smtClean="0"/>
              <a:t>a</a:t>
            </a:r>
            <a:r>
              <a:rPr lang="en-US" sz="3200" b="1" cap="none" dirty="0" err="1" smtClean="0"/>
              <a:t>“Do</a:t>
            </a:r>
            <a:r>
              <a:rPr lang="en-US" sz="3200" b="1" cap="none" dirty="0" smtClean="0"/>
              <a:t> </a:t>
            </a:r>
            <a:r>
              <a:rPr lang="en-US" sz="3200" b="1" cap="none" dirty="0"/>
              <a:t>not give </a:t>
            </a:r>
            <a:r>
              <a:rPr lang="en-US" sz="3200" b="1" cap="none" dirty="0" smtClean="0"/>
              <a:t>dogs* </a:t>
            </a:r>
            <a:r>
              <a:rPr lang="en-US" sz="3200" b="1" cap="none" dirty="0"/>
              <a:t>what is sacred; do not throw your </a:t>
            </a:r>
            <a:r>
              <a:rPr lang="en-US" sz="3200" b="1" cap="none" dirty="0" smtClean="0"/>
              <a:t>pearls* </a:t>
            </a:r>
            <a:r>
              <a:rPr lang="en-US" sz="3200" b="1" cap="none" dirty="0"/>
              <a:t>to pigs.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57500"/>
            <a:ext cx="5334000" cy="40005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6826" y="1371600"/>
            <a:ext cx="3634044" cy="3824227"/>
          </a:xfrm>
          <a:prstGeom prst="rect">
            <a:avLst/>
          </a:prstGeom>
        </p:spPr>
      </p:pic>
    </p:spTree>
    <p:extLst>
      <p:ext uri="{BB962C8B-B14F-4D97-AF65-F5344CB8AC3E}">
        <p14:creationId xmlns:p14="http://schemas.microsoft.com/office/powerpoint/2010/main" val="2050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2011362"/>
          </a:xfrm>
        </p:spPr>
        <p:txBody>
          <a:bodyPr anchor="t">
            <a:noAutofit/>
          </a:bodyPr>
          <a:lstStyle/>
          <a:p>
            <a:pPr algn="ctr"/>
            <a:r>
              <a:rPr lang="en-US" sz="3200" b="1" cap="none" baseline="30000" dirty="0" smtClean="0"/>
              <a:t>6b</a:t>
            </a:r>
            <a:r>
              <a:rPr lang="en-US" sz="3200" b="1" cap="none" dirty="0" smtClean="0"/>
              <a:t>If </a:t>
            </a:r>
            <a:r>
              <a:rPr lang="en-US" sz="3200" b="1" cap="none" dirty="0"/>
              <a:t>you do, they may trample </a:t>
            </a:r>
            <a:r>
              <a:rPr lang="en-US" sz="3200" b="1" cap="none" dirty="0" smtClean="0"/>
              <a:t>them* </a:t>
            </a:r>
            <a:r>
              <a:rPr lang="en-US" sz="3200" b="1" cap="none" dirty="0"/>
              <a:t>under their feet, and turn and tear you to pieces.</a:t>
            </a:r>
            <a:br>
              <a:rPr lang="en-US" sz="3200" b="1" cap="none" dirty="0"/>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grpSp>
        <p:nvGrpSpPr>
          <p:cNvPr id="4" name="Group 3"/>
          <p:cNvGrpSpPr/>
          <p:nvPr/>
        </p:nvGrpSpPr>
        <p:grpSpPr>
          <a:xfrm>
            <a:off x="-914400" y="3124200"/>
            <a:ext cx="10027508" cy="3657600"/>
            <a:chOff x="-914400" y="3124200"/>
            <a:chExt cx="10027508" cy="365760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3581400"/>
              <a:ext cx="6203515" cy="32004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9508" y="3124200"/>
              <a:ext cx="4543600" cy="3657600"/>
            </a:xfrm>
            <a:prstGeom prst="rect">
              <a:avLst/>
            </a:prstGeom>
          </p:spPr>
        </p:pic>
      </p:grpSp>
    </p:spTree>
    <p:extLst>
      <p:ext uri="{BB962C8B-B14F-4D97-AF65-F5344CB8AC3E}">
        <p14:creationId xmlns:p14="http://schemas.microsoft.com/office/powerpoint/2010/main" val="10725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53501" y="1931865"/>
            <a:ext cx="5867400" cy="1143000"/>
          </a:xfrm>
        </p:spPr>
        <p:txBody>
          <a:bodyPr anchor="t">
            <a:noAutofit/>
          </a:bodyPr>
          <a:lstStyle/>
          <a:p>
            <a:pPr algn="ctr"/>
            <a:r>
              <a:rPr lang="en-US" sz="3200" b="1" cap="none" baseline="30000" dirty="0"/>
              <a:t>7 </a:t>
            </a:r>
            <a:r>
              <a:rPr lang="en-US" sz="3200" b="1" cap="none" dirty="0"/>
              <a:t>“</a:t>
            </a:r>
            <a:r>
              <a:rPr lang="en-US" sz="3200" b="1" cap="none" dirty="0" smtClean="0"/>
              <a:t>Ask* </a:t>
            </a:r>
            <a:r>
              <a:rPr lang="en-US" sz="3200" b="1" cap="none" dirty="0"/>
              <a:t>and it will be given to you; </a:t>
            </a:r>
            <a:r>
              <a:rPr lang="en-US" sz="3200" b="1" cap="none" dirty="0" smtClean="0"/>
              <a:t/>
            </a:r>
            <a:br>
              <a:rPr lang="en-US" sz="3200" b="1" cap="none" dirty="0" smtClean="0"/>
            </a:br>
            <a:r>
              <a:rPr lang="en-US" sz="3200" b="1" cap="none" dirty="0" smtClean="0"/>
              <a:t/>
            </a:r>
            <a:br>
              <a:rPr lang="en-US" sz="3200" b="1" cap="none" dirty="0" smtClean="0"/>
            </a:br>
            <a:r>
              <a:rPr lang="en-US" sz="3200" b="1" cap="none" dirty="0" smtClean="0"/>
              <a:t>seek* </a:t>
            </a:r>
            <a:r>
              <a:rPr lang="en-US" sz="3200" b="1" cap="none" dirty="0"/>
              <a:t>and you will find</a:t>
            </a:r>
            <a:r>
              <a:rPr lang="en-US" sz="3200" b="1" cap="none" dirty="0" smtClean="0"/>
              <a:t>;</a:t>
            </a:r>
            <a:br>
              <a:rPr lang="en-US" sz="3200" b="1" cap="none" dirty="0" smtClean="0"/>
            </a:br>
            <a:r>
              <a:rPr lang="en-US" sz="3200" b="1" cap="none" dirty="0"/>
              <a:t/>
            </a:r>
            <a:br>
              <a:rPr lang="en-US" sz="3200" b="1" cap="none" dirty="0"/>
            </a:br>
            <a:r>
              <a:rPr lang="en-US" sz="3200" b="1" cap="none" dirty="0" smtClean="0"/>
              <a:t> </a:t>
            </a:r>
            <a:br>
              <a:rPr lang="en-US" sz="3200" b="1" cap="none" dirty="0" smtClean="0"/>
            </a:br>
            <a:r>
              <a:rPr lang="en-US" sz="3200" b="1" cap="none" dirty="0" smtClean="0"/>
              <a:t>knock* </a:t>
            </a:r>
            <a:r>
              <a:rPr lang="en-US" sz="3200" b="1" cap="none" dirty="0"/>
              <a:t>and the door will be opened to you.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1"/>
          <p:cNvSpPr txBox="1">
            <a:spLocks/>
          </p:cNvSpPr>
          <p:nvPr/>
        </p:nvSpPr>
        <p:spPr>
          <a:xfrm>
            <a:off x="228600" y="4876800"/>
            <a:ext cx="83820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sz="3200" b="1" cap="none" dirty="0">
              <a:latin typeface="Times New Roman" charset="0"/>
              <a:ea typeface="Times New Roman" charset="0"/>
              <a:cs typeface="Times New Roman" charset="0"/>
            </a:endParaRPr>
          </a:p>
        </p:txBody>
      </p:sp>
      <p:sp>
        <p:nvSpPr>
          <p:cNvPr id="3" name="TextBox 2"/>
          <p:cNvSpPr txBox="1"/>
          <p:nvPr/>
        </p:nvSpPr>
        <p:spPr>
          <a:xfrm>
            <a:off x="533400" y="1524000"/>
            <a:ext cx="1082348" cy="4247317"/>
          </a:xfrm>
          <a:prstGeom prst="rect">
            <a:avLst/>
          </a:prstGeom>
          <a:noFill/>
        </p:spPr>
        <p:txBody>
          <a:bodyPr wrap="none" rtlCol="0">
            <a:spAutoFit/>
          </a:bodyPr>
          <a:lstStyle/>
          <a:p>
            <a:r>
              <a:rPr lang="en-US" sz="9000" dirty="0" smtClean="0"/>
              <a:t>A</a:t>
            </a:r>
            <a:endParaRPr lang="en-US" sz="4500" dirty="0" smtClean="0"/>
          </a:p>
          <a:p>
            <a:r>
              <a:rPr lang="en-US" sz="9000" dirty="0" smtClean="0"/>
              <a:t>S</a:t>
            </a:r>
            <a:endParaRPr lang="en-US" sz="4500" dirty="0" smtClean="0"/>
          </a:p>
          <a:p>
            <a:r>
              <a:rPr lang="en-US" sz="9000" dirty="0" smtClean="0"/>
              <a:t>K</a:t>
            </a:r>
            <a:endParaRPr lang="en-US" sz="4500" dirty="0"/>
          </a:p>
        </p:txBody>
      </p:sp>
      <p:sp>
        <p:nvSpPr>
          <p:cNvPr id="7" name="TextBox 6"/>
          <p:cNvSpPr txBox="1"/>
          <p:nvPr/>
        </p:nvSpPr>
        <p:spPr>
          <a:xfrm>
            <a:off x="1447800" y="2024136"/>
            <a:ext cx="793807" cy="784830"/>
          </a:xfrm>
          <a:prstGeom prst="rect">
            <a:avLst/>
          </a:prstGeom>
          <a:noFill/>
        </p:spPr>
        <p:txBody>
          <a:bodyPr wrap="none" rtlCol="0">
            <a:spAutoFit/>
          </a:bodyPr>
          <a:lstStyle/>
          <a:p>
            <a:pPr>
              <a:spcAft>
                <a:spcPts val="4200"/>
              </a:spcAft>
            </a:pPr>
            <a:r>
              <a:rPr lang="en-US" sz="4500" dirty="0" err="1" smtClean="0"/>
              <a:t>sk</a:t>
            </a:r>
            <a:endParaRPr lang="en-US" sz="9000" dirty="0" smtClean="0"/>
          </a:p>
        </p:txBody>
      </p:sp>
      <p:sp>
        <p:nvSpPr>
          <p:cNvPr id="8" name="TextBox 7"/>
          <p:cNvSpPr txBox="1"/>
          <p:nvPr/>
        </p:nvSpPr>
        <p:spPr>
          <a:xfrm>
            <a:off x="1293109" y="3363234"/>
            <a:ext cx="1103187" cy="784830"/>
          </a:xfrm>
          <a:prstGeom prst="rect">
            <a:avLst/>
          </a:prstGeom>
          <a:noFill/>
        </p:spPr>
        <p:txBody>
          <a:bodyPr wrap="none" rtlCol="0">
            <a:spAutoFit/>
          </a:bodyPr>
          <a:lstStyle/>
          <a:p>
            <a:pPr>
              <a:spcAft>
                <a:spcPts val="4200"/>
              </a:spcAft>
            </a:pPr>
            <a:r>
              <a:rPr lang="en-US" sz="4500" dirty="0" smtClean="0"/>
              <a:t>eek</a:t>
            </a:r>
          </a:p>
        </p:txBody>
      </p:sp>
      <p:sp>
        <p:nvSpPr>
          <p:cNvPr id="9" name="TextBox 8"/>
          <p:cNvSpPr txBox="1"/>
          <p:nvPr/>
        </p:nvSpPr>
        <p:spPr>
          <a:xfrm>
            <a:off x="1529713" y="4751265"/>
            <a:ext cx="1423788" cy="784830"/>
          </a:xfrm>
          <a:prstGeom prst="rect">
            <a:avLst/>
          </a:prstGeom>
          <a:noFill/>
        </p:spPr>
        <p:txBody>
          <a:bodyPr wrap="none" rtlCol="0">
            <a:spAutoFit/>
          </a:bodyPr>
          <a:lstStyle/>
          <a:p>
            <a:pPr>
              <a:spcAft>
                <a:spcPts val="4200"/>
              </a:spcAft>
            </a:pPr>
            <a:r>
              <a:rPr lang="en-US" sz="4500" dirty="0" smtClean="0"/>
              <a:t>nock</a:t>
            </a:r>
            <a:endParaRPr lang="en-US" sz="4500" dirty="0"/>
          </a:p>
        </p:txBody>
      </p:sp>
    </p:spTree>
    <p:extLst>
      <p:ext uri="{BB962C8B-B14F-4D97-AF65-F5344CB8AC3E}">
        <p14:creationId xmlns:p14="http://schemas.microsoft.com/office/powerpoint/2010/main" val="130448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81000" y="2105777"/>
            <a:ext cx="6400800" cy="621547"/>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baseline="30000" dirty="0">
                <a:latin typeface="Times New Roman" charset="0"/>
                <a:ea typeface="Times New Roman" charset="0"/>
                <a:cs typeface="Times New Roman" charset="0"/>
              </a:rPr>
              <a:t>8 </a:t>
            </a:r>
            <a:r>
              <a:rPr lang="en-US" sz="2000" b="1" cap="none" dirty="0">
                <a:latin typeface="Times New Roman" charset="0"/>
                <a:ea typeface="Times New Roman" charset="0"/>
                <a:cs typeface="Times New Roman" charset="0"/>
              </a:rPr>
              <a:t>For everyone who asks receives; </a:t>
            </a:r>
            <a:endParaRPr lang="en-US" sz="2000" b="1" cap="none" dirty="0" smtClean="0">
              <a:latin typeface="Times New Roman" charset="0"/>
              <a:ea typeface="Times New Roman" charset="0"/>
              <a:cs typeface="Times New Roman" charset="0"/>
            </a:endParaRPr>
          </a:p>
        </p:txBody>
      </p:sp>
      <p:sp>
        <p:nvSpPr>
          <p:cNvPr id="3" name="TextBox 2"/>
          <p:cNvSpPr txBox="1"/>
          <p:nvPr/>
        </p:nvSpPr>
        <p:spPr>
          <a:xfrm>
            <a:off x="533400" y="1524000"/>
            <a:ext cx="1082348" cy="4247317"/>
          </a:xfrm>
          <a:prstGeom prst="rect">
            <a:avLst/>
          </a:prstGeom>
          <a:noFill/>
        </p:spPr>
        <p:txBody>
          <a:bodyPr wrap="none" rtlCol="0">
            <a:spAutoFit/>
          </a:bodyPr>
          <a:lstStyle/>
          <a:p>
            <a:r>
              <a:rPr lang="en-US" sz="9000" dirty="0" smtClean="0"/>
              <a:t>A</a:t>
            </a:r>
            <a:endParaRPr lang="en-US" sz="4500" dirty="0" smtClean="0"/>
          </a:p>
          <a:p>
            <a:r>
              <a:rPr lang="en-US" sz="9000" dirty="0" smtClean="0"/>
              <a:t>S</a:t>
            </a:r>
            <a:endParaRPr lang="en-US" sz="4500" dirty="0" smtClean="0"/>
          </a:p>
          <a:p>
            <a:r>
              <a:rPr lang="en-US" sz="9000" dirty="0" smtClean="0"/>
              <a:t>K</a:t>
            </a:r>
            <a:endParaRPr lang="en-US" sz="4500" dirty="0"/>
          </a:p>
        </p:txBody>
      </p:sp>
      <p:sp>
        <p:nvSpPr>
          <p:cNvPr id="7" name="TextBox 6"/>
          <p:cNvSpPr txBox="1"/>
          <p:nvPr/>
        </p:nvSpPr>
        <p:spPr>
          <a:xfrm>
            <a:off x="1447800" y="2024136"/>
            <a:ext cx="793807" cy="784830"/>
          </a:xfrm>
          <a:prstGeom prst="rect">
            <a:avLst/>
          </a:prstGeom>
          <a:noFill/>
        </p:spPr>
        <p:txBody>
          <a:bodyPr wrap="none" rtlCol="0">
            <a:spAutoFit/>
          </a:bodyPr>
          <a:lstStyle/>
          <a:p>
            <a:pPr>
              <a:spcAft>
                <a:spcPts val="4200"/>
              </a:spcAft>
            </a:pPr>
            <a:r>
              <a:rPr lang="en-US" sz="4500" dirty="0" err="1" smtClean="0"/>
              <a:t>sk</a:t>
            </a:r>
            <a:endParaRPr lang="en-US" sz="9000" dirty="0" smtClean="0"/>
          </a:p>
        </p:txBody>
      </p:sp>
      <p:sp>
        <p:nvSpPr>
          <p:cNvPr id="8" name="TextBox 7"/>
          <p:cNvSpPr txBox="1"/>
          <p:nvPr/>
        </p:nvSpPr>
        <p:spPr>
          <a:xfrm>
            <a:off x="1293109" y="3363234"/>
            <a:ext cx="1103187" cy="784830"/>
          </a:xfrm>
          <a:prstGeom prst="rect">
            <a:avLst/>
          </a:prstGeom>
          <a:noFill/>
        </p:spPr>
        <p:txBody>
          <a:bodyPr wrap="none" rtlCol="0">
            <a:spAutoFit/>
          </a:bodyPr>
          <a:lstStyle/>
          <a:p>
            <a:pPr>
              <a:spcAft>
                <a:spcPts val="4200"/>
              </a:spcAft>
            </a:pPr>
            <a:r>
              <a:rPr lang="en-US" sz="4500" smtClean="0"/>
              <a:t>eek</a:t>
            </a:r>
            <a:endParaRPr lang="en-US" sz="4500" dirty="0" smtClean="0"/>
          </a:p>
        </p:txBody>
      </p:sp>
      <p:sp>
        <p:nvSpPr>
          <p:cNvPr id="9" name="TextBox 8"/>
          <p:cNvSpPr txBox="1"/>
          <p:nvPr/>
        </p:nvSpPr>
        <p:spPr>
          <a:xfrm>
            <a:off x="1326060" y="4843384"/>
            <a:ext cx="1423788" cy="784830"/>
          </a:xfrm>
          <a:prstGeom prst="rect">
            <a:avLst/>
          </a:prstGeom>
          <a:noFill/>
        </p:spPr>
        <p:txBody>
          <a:bodyPr wrap="none" rtlCol="0">
            <a:spAutoFit/>
          </a:bodyPr>
          <a:lstStyle/>
          <a:p>
            <a:pPr>
              <a:spcAft>
                <a:spcPts val="4200"/>
              </a:spcAft>
            </a:pPr>
            <a:r>
              <a:rPr lang="en-US" sz="4500" dirty="0" smtClean="0"/>
              <a:t>nock</a:t>
            </a:r>
            <a:endParaRPr lang="en-US" sz="4500" dirty="0"/>
          </a:p>
        </p:txBody>
      </p:sp>
      <p:sp>
        <p:nvSpPr>
          <p:cNvPr id="12" name="Title 1"/>
          <p:cNvSpPr txBox="1">
            <a:spLocks/>
          </p:cNvSpPr>
          <p:nvPr/>
        </p:nvSpPr>
        <p:spPr>
          <a:xfrm>
            <a:off x="152400" y="3485317"/>
            <a:ext cx="66294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dirty="0" smtClean="0">
                <a:latin typeface="Times New Roman" charset="0"/>
                <a:ea typeface="Times New Roman" charset="0"/>
                <a:cs typeface="Times New Roman" charset="0"/>
              </a:rPr>
              <a:t>the </a:t>
            </a:r>
            <a:r>
              <a:rPr lang="en-US" sz="2000" b="1" cap="none" dirty="0">
                <a:latin typeface="Times New Roman" charset="0"/>
                <a:ea typeface="Times New Roman" charset="0"/>
                <a:cs typeface="Times New Roman" charset="0"/>
              </a:rPr>
              <a:t>one who seeks finds; </a:t>
            </a:r>
            <a:endParaRPr lang="en-US" sz="2000" b="1" cap="none" dirty="0" smtClean="0">
              <a:latin typeface="Times New Roman" charset="0"/>
              <a:ea typeface="Times New Roman" charset="0"/>
              <a:cs typeface="Times New Roman" charset="0"/>
            </a:endParaRPr>
          </a:p>
        </p:txBody>
      </p:sp>
      <p:sp>
        <p:nvSpPr>
          <p:cNvPr id="13" name="Title 1"/>
          <p:cNvSpPr txBox="1">
            <a:spLocks/>
          </p:cNvSpPr>
          <p:nvPr/>
        </p:nvSpPr>
        <p:spPr>
          <a:xfrm>
            <a:off x="152400" y="4744901"/>
            <a:ext cx="66294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en-US" sz="2000" b="1" cap="none" dirty="0" smtClean="0">
                <a:latin typeface="Times New Roman" charset="0"/>
                <a:ea typeface="Times New Roman" charset="0"/>
                <a:cs typeface="Times New Roman" charset="0"/>
              </a:rPr>
              <a:t>and </a:t>
            </a:r>
            <a:r>
              <a:rPr lang="en-US" sz="2000" b="1" cap="none" dirty="0">
                <a:latin typeface="Times New Roman" charset="0"/>
                <a:ea typeface="Times New Roman" charset="0"/>
                <a:cs typeface="Times New Roman" charset="0"/>
              </a:rPr>
              <a:t>to the one who knocks, </a:t>
            </a:r>
            <a:endParaRPr lang="en-US" sz="2000" b="1" cap="none" dirty="0" smtClean="0">
              <a:latin typeface="Times New Roman" charset="0"/>
              <a:ea typeface="Times New Roman" charset="0"/>
              <a:cs typeface="Times New Roman" charset="0"/>
            </a:endParaRPr>
          </a:p>
          <a:p>
            <a:pPr algn="r"/>
            <a:r>
              <a:rPr lang="en-US" sz="2000" b="1" cap="none" dirty="0" smtClean="0">
                <a:latin typeface="Times New Roman" charset="0"/>
                <a:ea typeface="Times New Roman" charset="0"/>
                <a:cs typeface="Times New Roman" charset="0"/>
              </a:rPr>
              <a:t>the </a:t>
            </a:r>
            <a:r>
              <a:rPr lang="en-US" sz="2000" b="1" cap="none" dirty="0">
                <a:latin typeface="Times New Roman" charset="0"/>
                <a:ea typeface="Times New Roman" charset="0"/>
                <a:cs typeface="Times New Roman" charset="0"/>
              </a:rPr>
              <a:t>door will be opened.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2">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3">
                                            <p:txEl>
                                              <p:pRg st="0" end="0"/>
                                            </p:txEl>
                                          </p:spTgt>
                                        </p:tgtEl>
                                      </p:cBhvr>
                                      <p:by x="150000" y="150000"/>
                                    </p:animScale>
                                  </p:childTnLst>
                                </p:cTn>
                              </p:par>
                              <p:par>
                                <p:cTn id="15" presetID="6" presetClass="emph" presetSubtype="0" fill="hold" nodeType="withEffect">
                                  <p:stCondLst>
                                    <p:cond delay="0"/>
                                  </p:stCondLst>
                                  <p:childTnLst>
                                    <p:animScale>
                                      <p:cBhvr>
                                        <p:cTn id="16" dur="2000" fill="hold"/>
                                        <p:tgtEl>
                                          <p:spTgt spid="1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1143000"/>
          </a:xfrm>
        </p:spPr>
        <p:txBody>
          <a:bodyPr anchor="t">
            <a:noAutofit/>
          </a:bodyPr>
          <a:lstStyle/>
          <a:p>
            <a:pPr algn="ctr"/>
            <a:r>
              <a:rPr lang="en-US" cap="none" baseline="30000" dirty="0">
                <a:latin typeface="Times New Roman" charset="0"/>
                <a:ea typeface="Times New Roman" charset="0"/>
                <a:cs typeface="Times New Roman" charset="0"/>
              </a:rPr>
              <a:t>9 </a:t>
            </a:r>
            <a:r>
              <a:rPr lang="en-US" cap="none" dirty="0">
                <a:latin typeface="Times New Roman" charset="0"/>
                <a:ea typeface="Times New Roman" charset="0"/>
                <a:cs typeface="Times New Roman" charset="0"/>
              </a:rPr>
              <a:t>“Which of you, if your son asks for bread, </a:t>
            </a:r>
            <a:r>
              <a:rPr lang="en-US" cap="none" dirty="0" smtClean="0">
                <a:latin typeface="Times New Roman" charset="0"/>
                <a:ea typeface="Times New Roman" charset="0"/>
                <a:cs typeface="Times New Roman" charset="0"/>
              </a:rPr>
              <a:t>*</a:t>
            </a:r>
            <a:br>
              <a:rPr lang="en-US" cap="none" dirty="0" smtClean="0">
                <a:latin typeface="Times New Roman" charset="0"/>
                <a:ea typeface="Times New Roman" charset="0"/>
                <a:cs typeface="Times New Roman" charset="0"/>
              </a:rPr>
            </a:br>
            <a:r>
              <a:rPr lang="en-US" cap="none" dirty="0" smtClean="0">
                <a:latin typeface="Times New Roman" charset="0"/>
                <a:ea typeface="Times New Roman" charset="0"/>
                <a:cs typeface="Times New Roman" charset="0"/>
              </a:rPr>
              <a:t>will </a:t>
            </a:r>
            <a:r>
              <a:rPr lang="en-US" cap="none" dirty="0">
                <a:latin typeface="Times New Roman" charset="0"/>
                <a:ea typeface="Times New Roman" charset="0"/>
                <a:cs typeface="Times New Roman" charset="0"/>
              </a:rPr>
              <a:t>give him a stone</a:t>
            </a:r>
            <a:r>
              <a:rPr lang="en-US" cap="none" dirty="0" smtClean="0">
                <a:latin typeface="Times New Roman" charset="0"/>
                <a:ea typeface="Times New Roman" charset="0"/>
                <a:cs typeface="Times New Roman" charset="0"/>
              </a:rPr>
              <a:t>?*</a:t>
            </a:r>
            <a:r>
              <a:rPr lang="en-US" cap="none" dirty="0">
                <a:latin typeface="Times New Roman" charset="0"/>
                <a:ea typeface="Times New Roman" charset="0"/>
                <a:cs typeface="Times New Roman" charset="0"/>
              </a:rPr>
              <a:t> </a:t>
            </a:r>
            <a:endParaRPr lang="en-US"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5" name="Title 1"/>
          <p:cNvSpPr txBox="1">
            <a:spLocks/>
          </p:cNvSpPr>
          <p:nvPr/>
        </p:nvSpPr>
        <p:spPr>
          <a:xfrm>
            <a:off x="228600" y="5410200"/>
            <a:ext cx="83820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cap="none" baseline="30000" dirty="0" smtClean="0">
                <a:latin typeface="Times New Roman" charset="0"/>
                <a:ea typeface="Times New Roman" charset="0"/>
                <a:cs typeface="Times New Roman" charset="0"/>
              </a:rPr>
              <a:t>10 </a:t>
            </a:r>
            <a:r>
              <a:rPr lang="en-US" cap="none" dirty="0" smtClean="0">
                <a:latin typeface="Times New Roman" charset="0"/>
                <a:ea typeface="Times New Roman" charset="0"/>
                <a:cs typeface="Times New Roman" charset="0"/>
              </a:rPr>
              <a:t>Or if he asks for a fish**, will give him a snake*? </a:t>
            </a:r>
            <a:endParaRPr lang="en-US"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4197510" cy="336043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0"/>
            <a:ext cx="5994400" cy="401937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5277" y="1316162"/>
            <a:ext cx="4597400" cy="344805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9773" y="0"/>
            <a:ext cx="4964310" cy="4744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a:t>
            </a:r>
            <a:r>
              <a:rPr lang="en-US" sz="6600" b="1" dirty="0" smtClean="0">
                <a:solidFill>
                  <a:schemeClr val="bg1"/>
                </a:solidFill>
                <a:effectLst>
                  <a:outerShdw blurRad="38100" dist="38100" dir="2700000" algn="tl">
                    <a:srgbClr val="000000">
                      <a:alpha val="43137"/>
                    </a:srgbClr>
                  </a:outerShdw>
                </a:effectLst>
              </a:rPr>
              <a:t>Verse</a:t>
            </a:r>
            <a:endParaRPr lang="en-US" sz="6600" dirty="0">
              <a:solidFill>
                <a:srgbClr val="002060"/>
              </a:solidFill>
            </a:endParaRPr>
          </a:p>
        </p:txBody>
      </p:sp>
      <p:sp>
        <p:nvSpPr>
          <p:cNvPr id="21507" name="TextBox 2"/>
          <p:cNvSpPr txBox="1">
            <a:spLocks noChangeArrowheads="1"/>
          </p:cNvSpPr>
          <p:nvPr/>
        </p:nvSpPr>
        <p:spPr bwMode="auto">
          <a:xfrm>
            <a:off x="152400" y="1328738"/>
            <a:ext cx="88392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nSpc>
                <a:spcPct val="100000"/>
              </a:lnSpc>
              <a:spcBef>
                <a:spcPts val="725"/>
              </a:spcBef>
              <a:buFontTx/>
              <a:buNone/>
            </a:pPr>
            <a:r>
              <a:rPr lang="en-US" sz="3200" dirty="0" smtClean="0"/>
              <a:t>Blessed are you when people insult you, </a:t>
            </a:r>
          </a:p>
          <a:p>
            <a:pPr>
              <a:lnSpc>
                <a:spcPct val="100000"/>
              </a:lnSpc>
              <a:spcBef>
                <a:spcPts val="725"/>
              </a:spcBef>
              <a:buFontTx/>
              <a:buNone/>
            </a:pPr>
            <a:r>
              <a:rPr lang="en-US" sz="3200" dirty="0" smtClean="0"/>
              <a:t>persecute you and falsely say all kinds of evil 	against you because of me. </a:t>
            </a:r>
          </a:p>
          <a:p>
            <a:pPr>
              <a:lnSpc>
                <a:spcPct val="100000"/>
              </a:lnSpc>
              <a:spcBef>
                <a:spcPts val="725"/>
              </a:spcBef>
              <a:buFontTx/>
              <a:buNone/>
            </a:pPr>
            <a:endParaRPr lang="en-US" sz="3200" dirty="0" smtClean="0"/>
          </a:p>
          <a:p>
            <a:pPr>
              <a:lnSpc>
                <a:spcPct val="100000"/>
              </a:lnSpc>
              <a:spcBef>
                <a:spcPts val="725"/>
              </a:spcBef>
              <a:buFontTx/>
              <a:buNone/>
            </a:pPr>
            <a:r>
              <a:rPr lang="en-US" sz="3200" dirty="0" smtClean="0"/>
              <a:t>Rejoice and be glad, </a:t>
            </a:r>
          </a:p>
          <a:p>
            <a:pPr>
              <a:lnSpc>
                <a:spcPct val="100000"/>
              </a:lnSpc>
              <a:spcBef>
                <a:spcPts val="725"/>
              </a:spcBef>
              <a:buFontTx/>
              <a:buNone/>
            </a:pPr>
            <a:r>
              <a:rPr lang="en-US" sz="3200" dirty="0" smtClean="0"/>
              <a:t>	because great is your reward in heaven, </a:t>
            </a:r>
          </a:p>
          <a:p>
            <a:pPr>
              <a:lnSpc>
                <a:spcPct val="100000"/>
              </a:lnSpc>
              <a:spcBef>
                <a:spcPts val="725"/>
              </a:spcBef>
              <a:buFontTx/>
              <a:buNone/>
            </a:pPr>
            <a:r>
              <a:rPr lang="en-US" sz="3200" dirty="0" smtClean="0"/>
              <a:t>for in the same way they persecuted </a:t>
            </a:r>
          </a:p>
          <a:p>
            <a:pPr>
              <a:lnSpc>
                <a:spcPct val="100000"/>
              </a:lnSpc>
              <a:spcBef>
                <a:spcPts val="725"/>
              </a:spcBef>
              <a:buFontTx/>
              <a:buNone/>
            </a:pPr>
            <a:r>
              <a:rPr lang="en-US" sz="3200" dirty="0" smtClean="0"/>
              <a:t>	the prophets who were before you. </a:t>
            </a:r>
            <a:endParaRPr lang="en-US" altLang="en-US" sz="2800" dirty="0">
              <a:latin typeface="Calibri" charset="0"/>
            </a:endParaRPr>
          </a:p>
        </p:txBody>
      </p:sp>
      <p:sp>
        <p:nvSpPr>
          <p:cNvPr id="21508"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smtClean="0"/>
              <a:t>Matthew 5:11-12</a:t>
            </a:r>
          </a:p>
          <a:p>
            <a:endParaRPr lang="en-US" altLang="en-US" sz="3000" dirty="0"/>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76159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a:latin typeface="Times New Roman" charset="0"/>
                <a:ea typeface="Times New Roman" charset="0"/>
                <a:cs typeface="Times New Roman" charset="0"/>
              </a:rPr>
              <a:t>11 </a:t>
            </a:r>
            <a:r>
              <a:rPr lang="en-US" sz="3200" b="1" cap="none" dirty="0">
                <a:latin typeface="Times New Roman" charset="0"/>
                <a:ea typeface="Times New Roman" charset="0"/>
                <a:cs typeface="Times New Roman" charset="0"/>
              </a:rPr>
              <a:t>If you, then, though you are evil, know how to give good gifts to your </a:t>
            </a:r>
            <a:r>
              <a:rPr lang="en-US" sz="3200" b="1" cap="none" dirty="0" smtClean="0">
                <a:latin typeface="Times New Roman" charset="0"/>
                <a:ea typeface="Times New Roman" charset="0"/>
                <a:cs typeface="Times New Roman" charset="0"/>
              </a:rPr>
              <a:t>children*, </a:t>
            </a:r>
            <a:r>
              <a:rPr lang="en-US" sz="3200" b="1" cap="none" dirty="0">
                <a:latin typeface="Times New Roman" charset="0"/>
                <a:ea typeface="Times New Roman" charset="0"/>
                <a:cs typeface="Times New Roman" charset="0"/>
              </a:rPr>
              <a:t>how much more will your Father in heaven give good </a:t>
            </a:r>
            <a:r>
              <a:rPr lang="en-US" sz="3200" b="1" cap="none" dirty="0" smtClean="0">
                <a:latin typeface="Times New Roman" charset="0"/>
                <a:ea typeface="Times New Roman" charset="0"/>
                <a:cs typeface="Times New Roman" charset="0"/>
              </a:rPr>
              <a:t>gifts*</a:t>
            </a:r>
            <a:r>
              <a:rPr lang="en-US" sz="3200" b="1" cap="none" dirty="0">
                <a:latin typeface="Times New Roman" charset="0"/>
                <a:ea typeface="Times New Roman" charset="0"/>
                <a:cs typeface="Times New Roman" charset="0"/>
              </a:rPr>
              <a:t> to those who ask him!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3124200"/>
            <a:ext cx="729926" cy="838200"/>
          </a:xfrm>
          <a:prstGeom prst="rect">
            <a:avLst/>
          </a:prstGeom>
        </p:spPr>
      </p:pic>
      <p:grpSp>
        <p:nvGrpSpPr>
          <p:cNvPr id="5" name="Group 4"/>
          <p:cNvGrpSpPr/>
          <p:nvPr/>
        </p:nvGrpSpPr>
        <p:grpSpPr>
          <a:xfrm>
            <a:off x="3448975" y="2438400"/>
            <a:ext cx="5671834" cy="4917989"/>
            <a:chOff x="3417302" y="1981200"/>
            <a:chExt cx="5671834" cy="4841789"/>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568" y="1981200"/>
              <a:ext cx="3020568" cy="346862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302" y="2228088"/>
              <a:ext cx="3020568" cy="346862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232" y="3354365"/>
              <a:ext cx="3020568" cy="346862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smtClean="0">
                <a:latin typeface="Times New Roman" charset="0"/>
                <a:ea typeface="Times New Roman" charset="0"/>
                <a:cs typeface="Times New Roman" charset="0"/>
              </a:rPr>
              <a:t>12</a:t>
            </a:r>
            <a:r>
              <a:rPr lang="en-US" sz="3200" b="1" cap="none" baseline="30000" dirty="0">
                <a:latin typeface="Times New Roman" charset="0"/>
                <a:ea typeface="Times New Roman" charset="0"/>
                <a:cs typeface="Times New Roman" charset="0"/>
              </a:rPr>
              <a:t> </a:t>
            </a:r>
            <a:r>
              <a:rPr lang="en-US" sz="3200" b="1" cap="none" dirty="0">
                <a:latin typeface="Times New Roman" charset="0"/>
                <a:ea typeface="Times New Roman" charset="0"/>
                <a:cs typeface="Times New Roman" charset="0"/>
              </a:rPr>
              <a:t>So in everything, do to others what you would have them do to you, for this </a:t>
            </a:r>
            <a:r>
              <a:rPr lang="en-US" sz="3200" b="1" cap="none" dirty="0" smtClean="0">
                <a:latin typeface="Times New Roman" charset="0"/>
                <a:ea typeface="Times New Roman" charset="0"/>
                <a:cs typeface="Times New Roman" charset="0"/>
              </a:rPr>
              <a:t>sums* </a:t>
            </a:r>
            <a:r>
              <a:rPr lang="en-US" sz="3200" b="1" cap="none" dirty="0">
                <a:latin typeface="Times New Roman" charset="0"/>
                <a:ea typeface="Times New Roman" charset="0"/>
                <a:cs typeface="Times New Roman" charset="0"/>
              </a:rPr>
              <a:t>up the </a:t>
            </a:r>
            <a:r>
              <a:rPr lang="en-US" sz="3200" b="1" cap="none" dirty="0" smtClean="0">
                <a:latin typeface="Times New Roman" charset="0"/>
                <a:ea typeface="Times New Roman" charset="0"/>
                <a:cs typeface="Times New Roman" charset="0"/>
              </a:rPr>
              <a:t>Law* </a:t>
            </a:r>
            <a:r>
              <a:rPr lang="en-US" sz="3200" b="1" cap="none" dirty="0">
                <a:latin typeface="Times New Roman" charset="0"/>
                <a:ea typeface="Times New Roman" charset="0"/>
                <a:cs typeface="Times New Roman" charset="0"/>
              </a:rPr>
              <a:t>and the Prophets.</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grpSp>
        <p:nvGrpSpPr>
          <p:cNvPr id="5" name="Group 4"/>
          <p:cNvGrpSpPr/>
          <p:nvPr/>
        </p:nvGrpSpPr>
        <p:grpSpPr>
          <a:xfrm>
            <a:off x="-304800" y="2438400"/>
            <a:ext cx="4191000" cy="3059430"/>
            <a:chOff x="2667000" y="2743200"/>
            <a:chExt cx="4191000" cy="305943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2743200"/>
              <a:ext cx="4191000" cy="3059430"/>
            </a:xfrm>
            <a:prstGeom prst="rect">
              <a:avLst/>
            </a:prstGeom>
          </p:spPr>
        </p:pic>
        <p:sp>
          <p:nvSpPr>
            <p:cNvPr id="4" name="TextBox 3"/>
            <p:cNvSpPr txBox="1"/>
            <p:nvPr/>
          </p:nvSpPr>
          <p:spPr>
            <a:xfrm>
              <a:off x="3200400" y="3352800"/>
              <a:ext cx="3488455" cy="1323439"/>
            </a:xfrm>
            <a:prstGeom prst="rect">
              <a:avLst/>
            </a:prstGeom>
            <a:noFill/>
          </p:spPr>
          <p:txBody>
            <a:bodyPr wrap="none" rtlCol="0">
              <a:spAutoFit/>
            </a:bodyPr>
            <a:lstStyle/>
            <a:p>
              <a:r>
                <a:rPr lang="en-US" sz="4000" b="1" dirty="0" smtClean="0">
                  <a:solidFill>
                    <a:schemeClr val="accent2">
                      <a:lumMod val="75000"/>
                    </a:schemeClr>
                  </a:solidFill>
                </a:rPr>
                <a:t>Law and the</a:t>
              </a:r>
            </a:p>
            <a:p>
              <a:r>
                <a:rPr lang="en-US" sz="4000" b="1" dirty="0" smtClean="0">
                  <a:solidFill>
                    <a:schemeClr val="accent2">
                      <a:lumMod val="75000"/>
                    </a:schemeClr>
                  </a:solidFill>
                </a:rPr>
                <a:t> Prophets</a:t>
              </a:r>
              <a:endParaRPr lang="en-US" sz="4000" b="1" dirty="0">
                <a:solidFill>
                  <a:schemeClr val="accent2">
                    <a:lumMod val="75000"/>
                  </a:schemeClr>
                </a:solidFill>
              </a:endParaRPr>
            </a:p>
          </p:txBody>
        </p: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81" y="2438400"/>
            <a:ext cx="4381419" cy="2920946"/>
          </a:xfrm>
          <a:prstGeom prst="rect">
            <a:avLst/>
          </a:prstGeom>
        </p:spPr>
      </p:pic>
      <p:sp>
        <p:nvSpPr>
          <p:cNvPr id="7" name="TextBox 6"/>
          <p:cNvSpPr txBox="1"/>
          <p:nvPr/>
        </p:nvSpPr>
        <p:spPr>
          <a:xfrm>
            <a:off x="3979584" y="3352569"/>
            <a:ext cx="689612" cy="1092607"/>
          </a:xfrm>
          <a:prstGeom prst="rect">
            <a:avLst/>
          </a:prstGeom>
          <a:noFill/>
        </p:spPr>
        <p:txBody>
          <a:bodyPr wrap="none" rtlCol="0">
            <a:spAutoFit/>
          </a:bodyPr>
          <a:lstStyle/>
          <a:p>
            <a:r>
              <a:rPr lang="en-US" sz="6500" b="1" dirty="0" smtClean="0"/>
              <a:t>=</a:t>
            </a:r>
            <a:endParaRPr lang="en-US" sz="6500" b="1" dirty="0"/>
          </a:p>
        </p:txBody>
      </p:sp>
    </p:spTree>
    <p:extLst>
      <p:ext uri="{BB962C8B-B14F-4D97-AF65-F5344CB8AC3E}">
        <p14:creationId xmlns:p14="http://schemas.microsoft.com/office/powerpoint/2010/main" val="209207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chor="t">
            <a:noAutofit/>
          </a:bodyPr>
          <a:lstStyle/>
          <a:p>
            <a:pPr algn="ctr"/>
            <a:r>
              <a:rPr lang="en-US" sz="3200" b="1" cap="none" baseline="30000" dirty="0" smtClean="0"/>
              <a:t>13a</a:t>
            </a:r>
            <a:r>
              <a:rPr lang="en-US" sz="3200" b="1" cap="none" baseline="30000" dirty="0"/>
              <a:t> </a:t>
            </a:r>
            <a:r>
              <a:rPr lang="en-US" sz="3200" b="1" cap="none" dirty="0"/>
              <a:t>“Enter through the narrow gate.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033" y="2133600"/>
            <a:ext cx="8171133" cy="4724400"/>
          </a:xfrm>
          <a:prstGeom prst="rect">
            <a:avLst/>
          </a:prstGeom>
        </p:spPr>
      </p:pic>
    </p:spTree>
    <p:extLst>
      <p:ext uri="{BB962C8B-B14F-4D97-AF65-F5344CB8AC3E}">
        <p14:creationId xmlns:p14="http://schemas.microsoft.com/office/powerpoint/2010/main" val="82128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chor="t">
            <a:noAutofit/>
          </a:bodyPr>
          <a:lstStyle/>
          <a:p>
            <a:pPr algn="ctr"/>
            <a:r>
              <a:rPr lang="en-US" sz="3200" b="1" cap="none" baseline="30000" dirty="0" smtClean="0"/>
              <a:t>13b</a:t>
            </a:r>
            <a:r>
              <a:rPr lang="en-US" sz="3200" b="1" cap="none" dirty="0" smtClean="0"/>
              <a:t>For </a:t>
            </a:r>
            <a:r>
              <a:rPr lang="en-US" sz="3200" b="1" cap="none" dirty="0"/>
              <a:t>wide is the gate and broad is the road that leads to destruction, and many enter through it.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828800"/>
            <a:ext cx="8077200" cy="4889199"/>
          </a:xfrm>
          <a:prstGeom prst="rect">
            <a:avLst/>
          </a:prstGeom>
        </p:spPr>
      </p:pic>
      <p:sp>
        <p:nvSpPr>
          <p:cNvPr id="7" name="Rectangle 6"/>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9" name="Group 8"/>
          <p:cNvGrpSpPr/>
          <p:nvPr/>
        </p:nvGrpSpPr>
        <p:grpSpPr>
          <a:xfrm>
            <a:off x="6096000" y="2133600"/>
            <a:ext cx="2638864" cy="1246632"/>
            <a:chOff x="6096000" y="2133600"/>
            <a:chExt cx="2638864" cy="1246632"/>
          </a:xfrm>
        </p:grpSpPr>
        <p:sp>
          <p:nvSpPr>
            <p:cNvPr id="6" name="TextBox 5"/>
            <p:cNvSpPr txBox="1"/>
            <p:nvPr/>
          </p:nvSpPr>
          <p:spPr>
            <a:xfrm>
              <a:off x="6096000" y="2133600"/>
              <a:ext cx="2638864" cy="646331"/>
            </a:xfrm>
            <a:prstGeom prst="rect">
              <a:avLst/>
            </a:prstGeom>
            <a:noFill/>
          </p:spPr>
          <p:txBody>
            <a:bodyPr wrap="none" rtlCol="0">
              <a:spAutoFit/>
            </a:bodyPr>
            <a:lstStyle/>
            <a:p>
              <a:pPr algn="ctr"/>
              <a:r>
                <a:rPr lang="en-US" b="1" dirty="0" smtClean="0">
                  <a:solidFill>
                    <a:schemeClr val="bg1"/>
                  </a:solidFill>
                  <a:latin typeface="Abuela Grillo" charset="0"/>
                  <a:ea typeface="Abuela Grillo" charset="0"/>
                  <a:cs typeface="Abuela Grillo" charset="0"/>
                </a:rPr>
                <a:t>TO</a:t>
              </a:r>
            </a:p>
            <a:p>
              <a:r>
                <a:rPr lang="en-US" b="1" dirty="0" smtClean="0">
                  <a:solidFill>
                    <a:schemeClr val="bg1"/>
                  </a:solidFill>
                  <a:latin typeface="Abuela Grillo" charset="0"/>
                  <a:ea typeface="Abuela Grillo" charset="0"/>
                  <a:cs typeface="Abuela Grillo" charset="0"/>
                </a:rPr>
                <a:t>DESTRUCTION</a:t>
              </a:r>
              <a:endParaRPr lang="en-US" b="1" dirty="0">
                <a:solidFill>
                  <a:schemeClr val="bg1"/>
                </a:solidFill>
                <a:latin typeface="Abuela Grillo" charset="0"/>
                <a:ea typeface="Abuela Grillo" charset="0"/>
                <a:cs typeface="Abuela Grillo" charset="0"/>
              </a:endParaRPr>
            </a:p>
          </p:txBody>
        </p:sp>
        <p:sp>
          <p:nvSpPr>
            <p:cNvPr id="8" name="Right Arrow 7"/>
            <p:cNvSpPr/>
            <p:nvPr/>
          </p:nvSpPr>
          <p:spPr>
            <a:xfrm>
              <a:off x="6858000" y="2895600"/>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74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2000" tmFilter="0, 0; .2, .5; .8, .5; 1, 0"/>
                                        <p:tgtEl>
                                          <p:spTgt spid="9"/>
                                        </p:tgtEl>
                                      </p:cBhvr>
                                    </p:animEffect>
                                    <p:animScale>
                                      <p:cBhvr>
                                        <p:cTn id="7"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3200" b="1" cap="none" baseline="30000" dirty="0" smtClean="0"/>
              <a:t>14</a:t>
            </a:r>
            <a:r>
              <a:rPr lang="en-US" sz="3200" b="1" cap="none" baseline="30000" dirty="0"/>
              <a:t> </a:t>
            </a:r>
            <a:r>
              <a:rPr lang="en-US" sz="3200" b="1" cap="none" dirty="0"/>
              <a:t>But small is the gate and narrow the road that leads to life, and only a few find it</a:t>
            </a:r>
            <a:r>
              <a:rPr lang="en-US" sz="3200" b="1" cap="none" dirty="0" smtClean="0"/>
              <a:t>.</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828800"/>
            <a:ext cx="8077200" cy="5255307"/>
          </a:xfrm>
          <a:prstGeom prst="rect">
            <a:avLst/>
          </a:prstGeom>
        </p:spPr>
      </p:pic>
    </p:spTree>
    <p:extLst>
      <p:ext uri="{BB962C8B-B14F-4D97-AF65-F5344CB8AC3E}">
        <p14:creationId xmlns:p14="http://schemas.microsoft.com/office/powerpoint/2010/main" val="1945365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305800" cy="1630362"/>
          </a:xfrm>
        </p:spPr>
        <p:txBody>
          <a:bodyPr anchor="t">
            <a:noAutofit/>
          </a:bodyPr>
          <a:lstStyle/>
          <a:p>
            <a:pPr algn="ctr"/>
            <a:r>
              <a:rPr lang="en-US" sz="3200" b="1" cap="none" baseline="30000" dirty="0"/>
              <a:t>15 </a:t>
            </a:r>
            <a:r>
              <a:rPr lang="en-US" sz="3200" b="1" cap="none" dirty="0"/>
              <a:t>“Watch out for false prophets. They come to you in sheep’s </a:t>
            </a:r>
            <a:r>
              <a:rPr lang="en-US" sz="3200" b="1" cap="none" dirty="0" smtClean="0"/>
              <a:t>clothing*, </a:t>
            </a:r>
            <a:r>
              <a:rPr lang="en-US" sz="3200" b="1" cap="none" dirty="0"/>
              <a:t>but inwardly they are ferocious wolves.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395" y="166595"/>
            <a:ext cx="4508205" cy="49893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6273" y="-2396"/>
            <a:ext cx="4488327" cy="5155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7492" y="1414430"/>
            <a:ext cx="2690926" cy="2376424"/>
          </a:xfrm>
          <a:prstGeom prst="rect">
            <a:avLst/>
          </a:prstGeom>
        </p:spPr>
      </p:pic>
      <p:sp>
        <p:nvSpPr>
          <p:cNvPr id="2" name="Title 1"/>
          <p:cNvSpPr>
            <a:spLocks noGrp="1"/>
          </p:cNvSpPr>
          <p:nvPr>
            <p:ph type="title"/>
          </p:nvPr>
        </p:nvSpPr>
        <p:spPr>
          <a:xfrm>
            <a:off x="228600" y="4572000"/>
            <a:ext cx="8610600" cy="2133600"/>
          </a:xfrm>
        </p:spPr>
        <p:txBody>
          <a:bodyPr anchor="t">
            <a:noAutofit/>
          </a:bodyPr>
          <a:lstStyle/>
          <a:p>
            <a:pPr algn="ctr"/>
            <a:r>
              <a:rPr lang="en-US" sz="3200" b="1" cap="none" baseline="30000" dirty="0"/>
              <a:t>16 </a:t>
            </a:r>
            <a:r>
              <a:rPr lang="en-US" sz="3200" b="1" cap="none" dirty="0"/>
              <a:t>By their fruit you will recognize them. Do people pick </a:t>
            </a:r>
            <a:r>
              <a:rPr lang="en-US" sz="3200" b="1" cap="none" dirty="0" smtClean="0"/>
              <a:t>grapes* </a:t>
            </a:r>
            <a:r>
              <a:rPr lang="en-US" sz="3200" b="1" cap="none" dirty="0"/>
              <a:t>from thorn bushes, or </a:t>
            </a:r>
            <a:r>
              <a:rPr lang="en-US" sz="3200" b="1" cap="none" dirty="0" smtClean="0"/>
              <a:t>figs* </a:t>
            </a:r>
            <a:r>
              <a:rPr lang="en-US" sz="3200" b="1" cap="none" dirty="0"/>
              <a:t>from thistles? </a:t>
            </a:r>
            <a:endParaRPr lang="en-US" sz="32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748" y="304830"/>
            <a:ext cx="2990304" cy="193518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3733800" cy="280035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8473" y="1272423"/>
            <a:ext cx="3828965" cy="2871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chor="t">
            <a:noAutofit/>
          </a:bodyPr>
          <a:lstStyle/>
          <a:p>
            <a:pPr algn="ctr"/>
            <a:r>
              <a:rPr lang="en-US" sz="3200" b="1" cap="none" dirty="0">
                <a:latin typeface="Times New Roman" charset="0"/>
                <a:ea typeface="Times New Roman" charset="0"/>
                <a:cs typeface="Times New Roman" charset="0"/>
              </a:rPr>
              <a:t> </a:t>
            </a:r>
            <a:r>
              <a:rPr lang="en-US" sz="3200" b="1" cap="none" baseline="30000" dirty="0">
                <a:latin typeface="Times New Roman" charset="0"/>
                <a:ea typeface="Times New Roman" charset="0"/>
                <a:cs typeface="Times New Roman" charset="0"/>
              </a:rPr>
              <a:t>17 </a:t>
            </a:r>
            <a:r>
              <a:rPr lang="en-US" sz="3200" b="1" cap="none" dirty="0">
                <a:latin typeface="Times New Roman" charset="0"/>
                <a:ea typeface="Times New Roman" charset="0"/>
                <a:cs typeface="Times New Roman" charset="0"/>
              </a:rPr>
              <a:t>Likewise, every </a:t>
            </a:r>
            <a:r>
              <a:rPr lang="en-US" sz="3200" b="1" cap="none" dirty="0" smtClean="0">
                <a:latin typeface="Times New Roman" charset="0"/>
                <a:ea typeface="Times New Roman" charset="0"/>
                <a:cs typeface="Times New Roman" charset="0"/>
              </a:rPr>
              <a:t>good* </a:t>
            </a:r>
            <a:r>
              <a:rPr lang="en-US" sz="3200" b="1" cap="none" dirty="0">
                <a:latin typeface="Times New Roman" charset="0"/>
                <a:ea typeface="Times New Roman" charset="0"/>
                <a:cs typeface="Times New Roman" charset="0"/>
              </a:rPr>
              <a:t>tree bears good fruit, but a </a:t>
            </a:r>
            <a:r>
              <a:rPr lang="en-US" sz="3200" b="1" cap="none" dirty="0" smtClean="0">
                <a:latin typeface="Times New Roman" charset="0"/>
                <a:ea typeface="Times New Roman" charset="0"/>
                <a:cs typeface="Times New Roman" charset="0"/>
              </a:rPr>
              <a:t>bad* </a:t>
            </a:r>
            <a:r>
              <a:rPr lang="en-US" sz="3200" b="1" cap="none" dirty="0">
                <a:latin typeface="Times New Roman" charset="0"/>
                <a:ea typeface="Times New Roman" charset="0"/>
                <a:cs typeface="Times New Roman" charset="0"/>
              </a:rPr>
              <a:t>tree bears bad </a:t>
            </a:r>
            <a:r>
              <a:rPr lang="en-US" sz="3200" b="1" cap="none" dirty="0" smtClean="0">
                <a:latin typeface="Times New Roman" charset="0"/>
                <a:ea typeface="Times New Roman" charset="0"/>
                <a:cs typeface="Times New Roman" charset="0"/>
              </a:rPr>
              <a:t>fruit*.</a:t>
            </a:r>
            <a:r>
              <a:rPr lang="en-US" sz="3200" b="1" cap="none" dirty="0">
                <a:latin typeface="Times New Roman" charset="0"/>
                <a:ea typeface="Times New Roman" charset="0"/>
                <a:cs typeface="Times New Roman" charset="0"/>
              </a:rPr>
              <a: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4"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17638"/>
            <a:ext cx="3854180" cy="38175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7659" y="2171700"/>
            <a:ext cx="4597820" cy="3136900"/>
          </a:xfrm>
          <a:prstGeom prst="rect">
            <a:avLst/>
          </a:prstGeom>
        </p:spPr>
      </p:pic>
      <p:sp>
        <p:nvSpPr>
          <p:cNvPr id="6" name="Title 1"/>
          <p:cNvSpPr txBox="1">
            <a:spLocks/>
          </p:cNvSpPr>
          <p:nvPr/>
        </p:nvSpPr>
        <p:spPr>
          <a:xfrm>
            <a:off x="152400" y="5417789"/>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cap="none" baseline="30000" dirty="0">
                <a:latin typeface="Times New Roman" charset="0"/>
                <a:ea typeface="Times New Roman" charset="0"/>
                <a:cs typeface="Times New Roman" charset="0"/>
              </a:rPr>
              <a:t>18 </a:t>
            </a:r>
            <a:r>
              <a:rPr lang="en-US" sz="3200" b="1" cap="none" dirty="0">
                <a:latin typeface="Times New Roman" charset="0"/>
                <a:ea typeface="Times New Roman" charset="0"/>
                <a:cs typeface="Times New Roman" charset="0"/>
              </a:rPr>
              <a:t>A good tree cannot bear bad fruit, and a bad tree cannot bear good fruit. </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41299" y="4628322"/>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cap="none" baseline="30000" dirty="0" smtClean="0">
                <a:latin typeface="Times New Roman" charset="0"/>
                <a:ea typeface="Times New Roman" charset="0"/>
                <a:cs typeface="Times New Roman" charset="0"/>
              </a:rPr>
              <a:t>19</a:t>
            </a:r>
            <a:r>
              <a:rPr lang="en-US" sz="3200" b="1" cap="none" baseline="30000" dirty="0">
                <a:latin typeface="Times New Roman" charset="0"/>
                <a:ea typeface="Times New Roman" charset="0"/>
                <a:cs typeface="Times New Roman" charset="0"/>
              </a:rPr>
              <a:t> </a:t>
            </a:r>
            <a:r>
              <a:rPr lang="en-US" sz="3200" b="1" cap="none" dirty="0">
                <a:latin typeface="Times New Roman" charset="0"/>
                <a:ea typeface="Times New Roman" charset="0"/>
                <a:cs typeface="Times New Roman" charset="0"/>
              </a:rPr>
              <a:t>Every tree that does not bear good fruit is cut </a:t>
            </a:r>
            <a:r>
              <a:rPr lang="en-US" sz="3200" b="1" cap="none" dirty="0" smtClean="0">
                <a:latin typeface="Times New Roman" charset="0"/>
                <a:ea typeface="Times New Roman" charset="0"/>
                <a:cs typeface="Times New Roman" charset="0"/>
              </a:rPr>
              <a:t>down* </a:t>
            </a:r>
            <a:r>
              <a:rPr lang="en-US" sz="3200" b="1" cap="none" dirty="0">
                <a:latin typeface="Times New Roman" charset="0"/>
                <a:ea typeface="Times New Roman" charset="0"/>
                <a:cs typeface="Times New Roman" charset="0"/>
              </a:rPr>
              <a:t>and </a:t>
            </a:r>
            <a:r>
              <a:rPr lang="en-US" sz="3200" b="1" cap="none" dirty="0" smtClean="0">
                <a:latin typeface="Times New Roman" charset="0"/>
                <a:ea typeface="Times New Roman" charset="0"/>
                <a:cs typeface="Times New Roman" charset="0"/>
              </a:rPr>
              <a:t>thrown* </a:t>
            </a:r>
            <a:r>
              <a:rPr lang="en-US" sz="3200" b="1" cap="none" dirty="0">
                <a:latin typeface="Times New Roman" charset="0"/>
                <a:ea typeface="Times New Roman" charset="0"/>
                <a:cs typeface="Times New Roman" charset="0"/>
              </a:rPr>
              <a:t>into the fire. </a:t>
            </a:r>
            <a:r>
              <a:rPr lang="en-US" sz="3200" b="1" cap="none" baseline="30000" dirty="0">
                <a:latin typeface="Times New Roman" charset="0"/>
                <a:ea typeface="Times New Roman" charset="0"/>
                <a:cs typeface="Times New Roman" charset="0"/>
              </a:rPr>
              <a:t>20 </a:t>
            </a:r>
            <a:r>
              <a:rPr lang="en-US" sz="3200" b="1" cap="none" dirty="0">
                <a:latin typeface="Times New Roman" charset="0"/>
                <a:ea typeface="Times New Roman" charset="0"/>
                <a:cs typeface="Times New Roman" charset="0"/>
              </a:rPr>
              <a:t>Thus, by their fruit you will recognize them.</a:t>
            </a:r>
          </a:p>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6" name="Picture 2" descr="Image result for brood of viper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12686" y="284922"/>
            <a:ext cx="5486400" cy="3675889"/>
          </a:xfrm>
          <a:prstGeom prst="rect">
            <a:avLst/>
          </a:prstGeom>
          <a:noFill/>
        </p:spPr>
      </p:pic>
      <p:pic>
        <p:nvPicPr>
          <p:cNvPr id="7" name="Picture 4" descr="Image result for tree on fi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0"/>
            <a:ext cx="7721599" cy="4343400"/>
          </a:xfrm>
          <a:prstGeom prst="rect">
            <a:avLst/>
          </a:prstGeom>
          <a:noFill/>
        </p:spPr>
      </p:pic>
    </p:spTree>
    <p:extLst>
      <p:ext uri="{BB962C8B-B14F-4D97-AF65-F5344CB8AC3E}">
        <p14:creationId xmlns:p14="http://schemas.microsoft.com/office/powerpoint/2010/main" val="11328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chor="t">
            <a:noAutofit/>
          </a:bodyPr>
          <a:lstStyle/>
          <a:p>
            <a:pPr algn="ctr"/>
            <a:r>
              <a:rPr lang="en-US" sz="3200" cap="none" baseline="30000" dirty="0">
                <a:latin typeface="Times New Roman" charset="0"/>
                <a:ea typeface="Times New Roman" charset="0"/>
                <a:cs typeface="Times New Roman" charset="0"/>
              </a:rPr>
              <a:t>21 </a:t>
            </a:r>
            <a:r>
              <a:rPr lang="en-US" sz="3200" cap="none" dirty="0">
                <a:latin typeface="Times New Roman" charset="0"/>
                <a:ea typeface="Times New Roman" charset="0"/>
                <a:cs typeface="Times New Roman" charset="0"/>
              </a:rPr>
              <a:t>“Not everyone who says to me, ‘Lord, Lord,’ will enter the kingdom of heaven, but only the one who does the will of my Father who is in heaven. </a:t>
            </a:r>
            <a:endParaRPr lang="en-US" sz="3200"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2514600"/>
            <a:ext cx="7581900" cy="3937000"/>
          </a:xfrm>
          <a:prstGeom prst="rect">
            <a:avLst/>
          </a:prstGeom>
        </p:spPr>
      </p:pic>
    </p:spTree>
    <p:extLst>
      <p:ext uri="{BB962C8B-B14F-4D97-AF65-F5344CB8AC3E}">
        <p14:creationId xmlns:p14="http://schemas.microsoft.com/office/powerpoint/2010/main" val="207254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3014662"/>
          </a:xfrm>
        </p:spPr>
        <p:txBody>
          <a:bodyPr>
            <a:noAutofit/>
          </a:bodyPr>
          <a:lstStyle/>
          <a:p>
            <a:pPr algn="ctr" eaLnBrk="1" hangingPunct="1">
              <a:defRPr/>
            </a:pPr>
            <a:r>
              <a:rPr lang="en-US" sz="6600" b="1">
                <a:solidFill>
                  <a:schemeClr val="bg1"/>
                </a:solidFill>
                <a:effectLst>
                  <a:outerShdw blurRad="38100" dist="38100" dir="2700000" algn="tl">
                    <a:srgbClr val="000000">
                      <a:alpha val="43137"/>
                    </a:srgbClr>
                  </a:outerShdw>
                </a:effectLst>
              </a:rPr>
              <a:t>Memory </a:t>
            </a:r>
            <a:r>
              <a:rPr lang="en-US" sz="6600" b="1" smtClean="0">
                <a:solidFill>
                  <a:schemeClr val="bg1"/>
                </a:solidFill>
                <a:effectLst>
                  <a:outerShdw blurRad="38100" dist="38100" dir="2700000" algn="tl">
                    <a:srgbClr val="000000">
                      <a:alpha val="43137"/>
                    </a:srgbClr>
                  </a:outerShdw>
                </a:effectLst>
              </a:rPr>
              <a:t>Verse</a:t>
            </a:r>
            <a:br>
              <a:rPr lang="en-US" sz="6600" b="1" smtClean="0">
                <a:solidFill>
                  <a:schemeClr val="bg1"/>
                </a:solidFill>
                <a:effectLst>
                  <a:outerShdw blurRad="38100" dist="38100" dir="2700000" algn="tl">
                    <a:srgbClr val="000000">
                      <a:alpha val="43137"/>
                    </a:srgbClr>
                  </a:outerShdw>
                </a:effectLst>
              </a:rPr>
            </a:br>
            <a:r>
              <a:rPr lang="en-US" sz="6600" b="1" smtClean="0">
                <a:solidFill>
                  <a:schemeClr val="bg1"/>
                </a:solidFill>
                <a:effectLst>
                  <a:outerShdw blurRad="38100" dist="38100" dir="2700000" algn="tl">
                    <a:srgbClr val="000000">
                      <a:alpha val="43137"/>
                    </a:srgbClr>
                  </a:outerShdw>
                </a:effectLst>
              </a:rPr>
              <a:t>Review</a:t>
            </a:r>
            <a:endParaRPr lang="en-US" sz="6600" dirty="0">
              <a:solidFill>
                <a:srgbClr val="002060"/>
              </a:solidFill>
            </a:endParaRPr>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52244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7143"/>
            <a:ext cx="8229600" cy="563562"/>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cap="none" baseline="30000" dirty="0" smtClean="0">
                <a:latin typeface="Times New Roman" charset="0"/>
                <a:ea typeface="Times New Roman" charset="0"/>
                <a:cs typeface="Times New Roman" charset="0"/>
              </a:rPr>
              <a:t>22 </a:t>
            </a:r>
            <a:r>
              <a:rPr lang="en-US" sz="3200" cap="none" dirty="0" smtClean="0">
                <a:latin typeface="Times New Roman" charset="0"/>
                <a:ea typeface="Times New Roman" charset="0"/>
                <a:cs typeface="Times New Roman" charset="0"/>
              </a:rPr>
              <a:t>Many will say to me on that day, ‘Lord, Lord, did we not prophesy in your name and in your name drive out demons and in your name perform many miracles?’ </a:t>
            </a:r>
            <a:r>
              <a:rPr lang="en-US" sz="3200" cap="none" baseline="30000" dirty="0" smtClean="0">
                <a:latin typeface="Times New Roman" charset="0"/>
                <a:ea typeface="Times New Roman" charset="0"/>
                <a:cs typeface="Times New Roman" charset="0"/>
              </a:rPr>
              <a:t>23 </a:t>
            </a:r>
            <a:r>
              <a:rPr lang="en-US" sz="3200" cap="none" dirty="0" smtClean="0">
                <a:latin typeface="Times New Roman" charset="0"/>
                <a:ea typeface="Times New Roman" charset="0"/>
                <a:cs typeface="Times New Roman" charset="0"/>
              </a:rPr>
              <a:t>Then I will tell them plainly*, ‘I never knew you. Away* from me, you evildoers!’</a:t>
            </a:r>
            <a:br>
              <a:rPr lang="en-US" sz="3200" cap="none" dirty="0" smtClean="0">
                <a:latin typeface="Times New Roman" charset="0"/>
                <a:ea typeface="Times New Roman" charset="0"/>
                <a:cs typeface="Times New Roman" charset="0"/>
              </a:rPr>
            </a:br>
            <a:endParaRPr lang="en-US" sz="3200"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107634"/>
            <a:ext cx="4800600" cy="418920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3" y="3101008"/>
            <a:ext cx="3962400" cy="3569110"/>
          </a:xfrm>
          <a:prstGeom prst="rect">
            <a:avLst/>
          </a:prstGeom>
        </p:spPr>
      </p:pic>
    </p:spTree>
    <p:extLst>
      <p:ext uri="{BB962C8B-B14F-4D97-AF65-F5344CB8AC3E}">
        <p14:creationId xmlns:p14="http://schemas.microsoft.com/office/powerpoint/2010/main" val="10441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chor="t">
            <a:noAutofit/>
          </a:bodyPr>
          <a:lstStyle/>
          <a:p>
            <a:pPr algn="ctr"/>
            <a:r>
              <a:rPr lang="en-US" sz="3200" b="1" cap="none" baseline="30000" dirty="0">
                <a:latin typeface="Times New Roman" charset="0"/>
                <a:ea typeface="Times New Roman" charset="0"/>
                <a:cs typeface="Times New Roman" charset="0"/>
              </a:rPr>
              <a:t>24 </a:t>
            </a:r>
            <a:r>
              <a:rPr lang="en-US" sz="3200" b="1" cap="none" dirty="0">
                <a:latin typeface="Times New Roman" charset="0"/>
                <a:ea typeface="Times New Roman" charset="0"/>
                <a:cs typeface="Times New Roman" charset="0"/>
              </a:rPr>
              <a:t>“Therefore everyone who hears these words of mine and puts them into practice is like a wise man who built his house on the rock. </a:t>
            </a:r>
            <a:r>
              <a:rPr lang="en-US" sz="3200" b="1" cap="none" baseline="30000" dirty="0">
                <a:latin typeface="Times New Roman" charset="0"/>
                <a:ea typeface="Times New Roman" charset="0"/>
                <a:cs typeface="Times New Roman" charset="0"/>
              </a:rPr>
              <a:t>25 </a:t>
            </a:r>
            <a:r>
              <a:rPr lang="en-US" sz="3200" b="1" cap="none" dirty="0">
                <a:latin typeface="Times New Roman" charset="0"/>
                <a:ea typeface="Times New Roman" charset="0"/>
                <a:cs typeface="Times New Roman" charset="0"/>
              </a:rPr>
              <a:t>The rain came down, the streams rose, and the winds blew and beat against that house; yet it did not fall, because it had its foundation on the rock.</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33800"/>
            <a:ext cx="8763479" cy="3124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chor="t">
            <a:noAutofit/>
          </a:bodyPr>
          <a:lstStyle/>
          <a:p>
            <a:r>
              <a:rPr lang="en-US" sz="3200" b="1" cap="none" baseline="30000" dirty="0">
                <a:solidFill>
                  <a:schemeClr val="tx1"/>
                </a:solidFill>
                <a:latin typeface="Times New Roman" charset="0"/>
                <a:ea typeface="Times New Roman" charset="0"/>
                <a:cs typeface="Times New Roman" charset="0"/>
              </a:rPr>
              <a:t>26 </a:t>
            </a:r>
            <a:r>
              <a:rPr lang="en-US" sz="3200" b="1" cap="none" dirty="0">
                <a:solidFill>
                  <a:schemeClr val="tx1"/>
                </a:solidFill>
                <a:latin typeface="Times New Roman" charset="0"/>
                <a:ea typeface="Times New Roman" charset="0"/>
                <a:cs typeface="Times New Roman" charset="0"/>
              </a:rPr>
              <a:t>But everyone who hears these words of mine and does not put them into practice is like a foolish man who built his house on sand. </a:t>
            </a:r>
            <a:r>
              <a:rPr lang="en-US" sz="3200" b="1" cap="none" baseline="30000" dirty="0">
                <a:solidFill>
                  <a:schemeClr val="tx1"/>
                </a:solidFill>
                <a:latin typeface="Times New Roman" charset="0"/>
                <a:ea typeface="Times New Roman" charset="0"/>
                <a:cs typeface="Times New Roman" charset="0"/>
              </a:rPr>
              <a:t>27 </a:t>
            </a:r>
            <a:r>
              <a:rPr lang="en-US" sz="3200" b="1" cap="none" dirty="0">
                <a:solidFill>
                  <a:schemeClr val="tx1"/>
                </a:solidFill>
                <a:latin typeface="Times New Roman" charset="0"/>
                <a:ea typeface="Times New Roman" charset="0"/>
                <a:cs typeface="Times New Roman" charset="0"/>
              </a:rPr>
              <a:t>The rain came down, the streams </a:t>
            </a:r>
            <a:r>
              <a:rPr lang="en-US" sz="3200" b="1" cap="none" dirty="0" smtClean="0">
                <a:solidFill>
                  <a:schemeClr val="tx1"/>
                </a:solidFill>
                <a:latin typeface="Times New Roman" charset="0"/>
                <a:ea typeface="Times New Roman" charset="0"/>
                <a:cs typeface="Times New Roman" charset="0"/>
              </a:rPr>
              <a:t>rose*, </a:t>
            </a:r>
            <a:r>
              <a:rPr lang="en-US" sz="3200" b="1" cap="none" dirty="0">
                <a:solidFill>
                  <a:schemeClr val="tx1"/>
                </a:solidFill>
                <a:latin typeface="Times New Roman" charset="0"/>
                <a:ea typeface="Times New Roman" charset="0"/>
                <a:cs typeface="Times New Roman" charset="0"/>
              </a:rPr>
              <a:t>and the winds blew and beat against that house, and it fell with a great crash.”</a:t>
            </a: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6" y="3786187"/>
            <a:ext cx="6553200" cy="30718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57600"/>
            <a:ext cx="91440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252" y="76200"/>
            <a:ext cx="8686800" cy="3733800"/>
          </a:xfrm>
        </p:spPr>
        <p:txBody>
          <a:bodyPr anchor="t">
            <a:noAutofit/>
          </a:bodyPr>
          <a:lstStyle/>
          <a:p>
            <a:pPr algn="ctr"/>
            <a:r>
              <a:rPr lang="en-US" sz="3200" b="1" cap="none" baseline="30000" dirty="0">
                <a:latin typeface="Times New Roman" charset="0"/>
                <a:ea typeface="Times New Roman" charset="0"/>
                <a:cs typeface="Times New Roman" charset="0"/>
              </a:rPr>
              <a:t>28 </a:t>
            </a:r>
            <a:r>
              <a:rPr lang="en-US" sz="3200" b="1" cap="none" dirty="0">
                <a:latin typeface="Times New Roman" charset="0"/>
                <a:ea typeface="Times New Roman" charset="0"/>
                <a:cs typeface="Times New Roman" charset="0"/>
              </a:rPr>
              <a:t>When Jesus had finished saying these things, the crowds were </a:t>
            </a:r>
            <a:r>
              <a:rPr lang="en-US" sz="3200" b="1" cap="none" dirty="0" smtClean="0">
                <a:latin typeface="Times New Roman" charset="0"/>
                <a:ea typeface="Times New Roman" charset="0"/>
                <a:cs typeface="Times New Roman" charset="0"/>
              </a:rPr>
              <a:t>amazed* </a:t>
            </a:r>
            <a:r>
              <a:rPr lang="en-US" sz="3200" b="1" cap="none" dirty="0">
                <a:latin typeface="Times New Roman" charset="0"/>
                <a:ea typeface="Times New Roman" charset="0"/>
                <a:cs typeface="Times New Roman" charset="0"/>
              </a:rPr>
              <a:t>at his teaching, </a:t>
            </a:r>
            <a:r>
              <a:rPr lang="en-US" sz="3200" b="1" cap="none" baseline="30000" dirty="0">
                <a:latin typeface="Times New Roman" charset="0"/>
                <a:ea typeface="Times New Roman" charset="0"/>
                <a:cs typeface="Times New Roman" charset="0"/>
              </a:rPr>
              <a:t>29 </a:t>
            </a:r>
            <a:r>
              <a:rPr lang="en-US" sz="3200" b="1" cap="none" dirty="0">
                <a:latin typeface="Times New Roman" charset="0"/>
                <a:ea typeface="Times New Roman" charset="0"/>
                <a:cs typeface="Times New Roman" charset="0"/>
              </a:rPr>
              <a:t>because he taught as one who had authority, and not as their teachers of the law.</a:t>
            </a:r>
            <a:br>
              <a:rPr lang="en-US" sz="3200" b="1" cap="none" dirty="0">
                <a:latin typeface="Times New Roman" charset="0"/>
                <a:ea typeface="Times New Roman" charset="0"/>
                <a:cs typeface="Times New Roman" charset="0"/>
              </a:rPr>
            </a:b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05878"/>
            <a:ext cx="9144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533400"/>
            <a:ext cx="8534400" cy="914400"/>
          </a:xfrm>
        </p:spPr>
        <p:txBody>
          <a:bodyPr>
            <a:noAutofit/>
          </a:bodyPr>
          <a:lstStyle/>
          <a:p>
            <a:pPr algn="ctr" eaLnBrk="1" hangingPunct="1">
              <a:defRPr/>
            </a:pPr>
            <a:r>
              <a:rPr lang="en-US" sz="7000" b="1" dirty="0">
                <a:solidFill>
                  <a:schemeClr val="bg1"/>
                </a:solidFill>
                <a:effectLst>
                  <a:outerShdw blurRad="38100" dist="38100" dir="2700000" algn="tl">
                    <a:srgbClr val="000000">
                      <a:alpha val="43137"/>
                    </a:srgbClr>
                  </a:outerShdw>
                </a:effectLst>
              </a:rPr>
              <a:t>Memory </a:t>
            </a:r>
            <a:r>
              <a:rPr lang="en-US" sz="7000" b="1" dirty="0" smtClean="0">
                <a:solidFill>
                  <a:schemeClr val="bg1"/>
                </a:solidFill>
                <a:effectLst>
                  <a:outerShdw blurRad="38100" dist="38100" dir="2700000" algn="tl">
                    <a:srgbClr val="000000">
                      <a:alpha val="43137"/>
                    </a:srgbClr>
                  </a:outerShdw>
                </a:effectLst>
              </a:rPr>
              <a:t>Verse</a:t>
            </a:r>
            <a:endParaRPr lang="en-US" sz="7000" b="1" dirty="0">
              <a:solidFill>
                <a:schemeClr val="tx1"/>
              </a:solidFill>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0" y="2209800"/>
            <a:ext cx="8229600" cy="1371600"/>
          </a:xfrm>
        </p:spPr>
        <p:txBody>
          <a:bodyPr wrap="square" numCol="1" anchorCtr="0" compatLnSpc="1">
            <a:prstTxWarp prst="textNoShape">
              <a:avLst/>
            </a:prstTxWarp>
            <a:noAutofit/>
          </a:bodyPr>
          <a:lstStyle/>
          <a:p>
            <a:pPr algn="ctr" eaLnBrk="1" hangingPunct="1"/>
            <a:r>
              <a:rPr lang="en-US" altLang="en-US" sz="3100" dirty="0" smtClean="0">
                <a:solidFill>
                  <a:schemeClr val="tx1"/>
                </a:solidFill>
                <a:effectLst>
                  <a:outerShdw blurRad="38100" dist="38100" dir="2700000" algn="tl">
                    <a:srgbClr val="000000"/>
                  </a:outerShdw>
                </a:effectLst>
                <a:latin typeface="Corbel" charset="0"/>
                <a:ea typeface="Corbel" charset="0"/>
                <a:cs typeface="Corbel" charset="0"/>
              </a:rPr>
              <a:t>She will give birth to a son</a:t>
            </a:r>
          </a:p>
          <a:p>
            <a:pPr algn="ctr" eaLnBrk="1" hangingPunct="1"/>
            <a:r>
              <a:rPr lang="en-US" altLang="en-US" sz="3100" dirty="0" smtClean="0">
                <a:solidFill>
                  <a:schemeClr val="tx1"/>
                </a:solidFill>
                <a:effectLst>
                  <a:outerShdw blurRad="38100" dist="38100" dir="2700000" algn="tl">
                    <a:srgbClr val="000000"/>
                  </a:outerShdw>
                </a:effectLst>
                <a:latin typeface="Corbel" charset="0"/>
                <a:ea typeface="Corbel" charset="0"/>
                <a:cs typeface="Corbel" charset="0"/>
              </a:rPr>
              <a:t>and you are to give him the name</a:t>
            </a:r>
          </a:p>
          <a:p>
            <a:pPr algn="ctr" eaLnBrk="1" hangingPunct="1"/>
            <a:r>
              <a:rPr lang="en-US" altLang="en-US" sz="3100" dirty="0" smtClean="0">
                <a:solidFill>
                  <a:schemeClr val="tx1"/>
                </a:solidFill>
                <a:effectLst>
                  <a:outerShdw blurRad="38100" dist="38100" dir="2700000" algn="tl">
                    <a:srgbClr val="000000"/>
                  </a:outerShdw>
                </a:effectLst>
                <a:latin typeface="Corbel" charset="0"/>
                <a:ea typeface="Corbel" charset="0"/>
                <a:cs typeface="Corbel" charset="0"/>
              </a:rPr>
              <a:t>JESUS</a:t>
            </a:r>
          </a:p>
          <a:p>
            <a:pPr algn="ctr" eaLnBrk="1" hangingPunct="1"/>
            <a:r>
              <a:rPr lang="en-US" altLang="en-US" sz="3100" dirty="0" smtClean="0">
                <a:solidFill>
                  <a:schemeClr val="tx1"/>
                </a:solidFill>
                <a:effectLst>
                  <a:outerShdw blurRad="38100" dist="38100" dir="2700000" algn="tl">
                    <a:srgbClr val="000000"/>
                  </a:outerShdw>
                </a:effectLst>
                <a:latin typeface="Corbel" charset="0"/>
                <a:ea typeface="Corbel" charset="0"/>
                <a:cs typeface="Corbel" charset="0"/>
              </a:rPr>
              <a:t>because he will save his people from their sins.</a:t>
            </a:r>
            <a:endParaRPr lang="en-US" altLang="en-US" sz="3100" dirty="0">
              <a:solidFill>
                <a:schemeClr val="tx1"/>
              </a:solidFill>
              <a:effectLst>
                <a:outerShdw blurRad="38100" dist="38100" dir="2700000" algn="tl">
                  <a:srgbClr val="000000"/>
                </a:outerShdw>
              </a:effectLst>
              <a:latin typeface="Corbel" charset="0"/>
              <a:ea typeface="Corbel" charset="0"/>
              <a:cs typeface="Corbel" charset="0"/>
            </a:endParaRPr>
          </a:p>
        </p:txBody>
      </p:sp>
      <p:sp>
        <p:nvSpPr>
          <p:cNvPr id="23557" name="TextBox 4"/>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a:t>Matthew </a:t>
            </a:r>
            <a:r>
              <a:rPr lang="en-US" altLang="en-US" sz="5000" b="1" dirty="0" smtClean="0"/>
              <a:t>1:21</a:t>
            </a:r>
            <a:endParaRPr lang="en-US" altLang="en-US" sz="5000" b="1" dirty="0"/>
          </a:p>
          <a:p>
            <a:endParaRPr lang="en-US" altLang="en-US" sz="3000" dirty="0"/>
          </a:p>
        </p:txBody>
      </p:sp>
    </p:spTree>
    <p:extLst>
      <p:ext uri="{BB962C8B-B14F-4D97-AF65-F5344CB8AC3E}">
        <p14:creationId xmlns:p14="http://schemas.microsoft.com/office/powerpoint/2010/main" val="163901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533400"/>
            <a:ext cx="8534400" cy="914400"/>
          </a:xfrm>
        </p:spPr>
        <p:txBody>
          <a:bodyPr>
            <a:noAutofit/>
          </a:bodyPr>
          <a:lstStyle/>
          <a:p>
            <a:pPr algn="ctr" eaLnBrk="1" hangingPunct="1">
              <a:defRPr/>
            </a:pPr>
            <a:r>
              <a:rPr lang="en-US" sz="7000" b="1" dirty="0">
                <a:solidFill>
                  <a:schemeClr val="bg1"/>
                </a:solidFill>
                <a:effectLst>
                  <a:outerShdw blurRad="38100" dist="38100" dir="2700000" algn="tl">
                    <a:srgbClr val="000000">
                      <a:alpha val="43137"/>
                    </a:srgbClr>
                  </a:outerShdw>
                </a:effectLst>
              </a:rPr>
              <a:t>Memory </a:t>
            </a:r>
            <a:r>
              <a:rPr lang="en-US" sz="7000" b="1" dirty="0" smtClean="0">
                <a:solidFill>
                  <a:schemeClr val="bg1"/>
                </a:solidFill>
                <a:effectLst>
                  <a:outerShdw blurRad="38100" dist="38100" dir="2700000" algn="tl">
                    <a:srgbClr val="000000">
                      <a:alpha val="43137"/>
                    </a:srgbClr>
                  </a:outerShdw>
                </a:effectLst>
              </a:rPr>
              <a:t>Verse</a:t>
            </a:r>
            <a:endParaRPr lang="en-US" sz="7000" b="1" dirty="0">
              <a:solidFill>
                <a:schemeClr val="tx1"/>
              </a:solidFill>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304800" y="2819400"/>
            <a:ext cx="7924800" cy="1371600"/>
          </a:xfrm>
        </p:spPr>
        <p:txBody>
          <a:bodyPr wrap="square" numCol="1" anchorCtr="0" compatLnSpc="1">
            <a:prstTxWarp prst="textNoShape">
              <a:avLst/>
            </a:prstTxWarp>
            <a:noAutofit/>
          </a:bodyPr>
          <a:lstStyle/>
          <a:p>
            <a:pPr algn="ctr" eaLnBrk="1" hangingPunct="1"/>
            <a:r>
              <a:rPr lang="en-US" altLang="en-US" sz="3200" dirty="0">
                <a:solidFill>
                  <a:schemeClr val="tx1"/>
                </a:solidFill>
                <a:effectLst>
                  <a:outerShdw blurRad="38100" dist="38100" dir="2700000" algn="tl">
                    <a:srgbClr val="000000"/>
                  </a:outerShdw>
                </a:effectLst>
                <a:latin typeface="Corbel" charset="0"/>
                <a:ea typeface="Corbel" charset="0"/>
                <a:cs typeface="Corbel" charset="0"/>
              </a:rPr>
              <a:t>Jesus answered, “It is written: </a:t>
            </a:r>
          </a:p>
          <a:p>
            <a:pPr algn="ctr" eaLnBrk="1" hangingPunct="1"/>
            <a:r>
              <a:rPr lang="en-US" altLang="en-US" sz="3200" dirty="0">
                <a:solidFill>
                  <a:schemeClr val="tx1"/>
                </a:solidFill>
                <a:effectLst>
                  <a:outerShdw blurRad="38100" dist="38100" dir="2700000" algn="tl">
                    <a:srgbClr val="000000"/>
                  </a:outerShdw>
                </a:effectLst>
                <a:latin typeface="Corbel" charset="0"/>
                <a:ea typeface="Corbel" charset="0"/>
                <a:cs typeface="Corbel" charset="0"/>
              </a:rPr>
              <a:t>‘Man shall not live on bread alone, </a:t>
            </a:r>
          </a:p>
          <a:p>
            <a:pPr algn="ctr" eaLnBrk="1" hangingPunct="1"/>
            <a:r>
              <a:rPr lang="en-US" altLang="en-US" sz="3200" dirty="0">
                <a:solidFill>
                  <a:schemeClr val="tx1"/>
                </a:solidFill>
                <a:effectLst>
                  <a:outerShdw blurRad="38100" dist="38100" dir="2700000" algn="tl">
                    <a:srgbClr val="000000"/>
                  </a:outerShdw>
                </a:effectLst>
                <a:latin typeface="Corbel" charset="0"/>
                <a:ea typeface="Corbel" charset="0"/>
                <a:cs typeface="Corbel" charset="0"/>
              </a:rPr>
              <a:t>but on every word that comes from the </a:t>
            </a:r>
          </a:p>
          <a:p>
            <a:pPr algn="ctr" eaLnBrk="1" hangingPunct="1"/>
            <a:r>
              <a:rPr lang="en-US" altLang="en-US" sz="3200" dirty="0">
                <a:solidFill>
                  <a:schemeClr val="tx1"/>
                </a:solidFill>
                <a:effectLst>
                  <a:outerShdw blurRad="38100" dist="38100" dir="2700000" algn="tl">
                    <a:srgbClr val="000000"/>
                  </a:outerShdw>
                </a:effectLst>
                <a:latin typeface="Corbel" charset="0"/>
                <a:ea typeface="Corbel" charset="0"/>
                <a:cs typeface="Corbel" charset="0"/>
              </a:rPr>
              <a:t>mouth of God.’”</a:t>
            </a:r>
          </a:p>
        </p:txBody>
      </p:sp>
      <p:sp>
        <p:nvSpPr>
          <p:cNvPr id="23557" name="TextBox 4"/>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a:t>Matthew 4:4</a:t>
            </a:r>
          </a:p>
          <a:p>
            <a:endParaRPr lang="en-US" altLang="en-US" sz="3000"/>
          </a:p>
        </p:txBody>
      </p:sp>
    </p:spTree>
    <p:extLst>
      <p:ext uri="{BB962C8B-B14F-4D97-AF65-F5344CB8AC3E}">
        <p14:creationId xmlns:p14="http://schemas.microsoft.com/office/powerpoint/2010/main" val="128755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4579" name="TextBox 2"/>
          <p:cNvSpPr txBox="1">
            <a:spLocks noChangeArrowheads="1"/>
          </p:cNvSpPr>
          <p:nvPr/>
        </p:nvSpPr>
        <p:spPr bwMode="auto">
          <a:xfrm>
            <a:off x="152400" y="1570038"/>
            <a:ext cx="88392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eaLnBrk="1" hangingPunct="1">
              <a:lnSpc>
                <a:spcPct val="100000"/>
              </a:lnSpc>
              <a:spcBef>
                <a:spcPct val="20000"/>
              </a:spcBef>
              <a:buFont typeface="Arial" charset="0"/>
              <a:buNone/>
            </a:pPr>
            <a:r>
              <a:rPr lang="en-US" altLang="en-US" sz="3200" dirty="0">
                <a:ea typeface="Corbel" charset="0"/>
                <a:cs typeface="Corbel" charset="0"/>
              </a:rPr>
              <a:t>“Blessed are the poor in spirit, </a:t>
            </a:r>
          </a:p>
          <a:p>
            <a:pPr eaLnBrk="1" hangingPunct="1">
              <a:lnSpc>
                <a:spcPct val="100000"/>
              </a:lnSpc>
              <a:spcBef>
                <a:spcPct val="20000"/>
              </a:spcBef>
              <a:buFont typeface="Arial" charset="0"/>
              <a:buNone/>
            </a:pPr>
            <a:r>
              <a:rPr lang="en-US" altLang="en-US" sz="3200" dirty="0">
                <a:ea typeface="Corbel" charset="0"/>
                <a:cs typeface="Corbel" charset="0"/>
              </a:rPr>
              <a:t>		for theirs is the kingdom of Heaven. </a:t>
            </a:r>
          </a:p>
          <a:p>
            <a:pPr eaLnBrk="1" hangingPunct="1">
              <a:lnSpc>
                <a:spcPct val="100000"/>
              </a:lnSpc>
              <a:spcBef>
                <a:spcPct val="20000"/>
              </a:spcBef>
              <a:buFont typeface="Arial" charset="0"/>
              <a:buNone/>
            </a:pPr>
            <a:r>
              <a:rPr lang="en-US" altLang="en-US" sz="3200" dirty="0">
                <a:ea typeface="Corbel" charset="0"/>
                <a:cs typeface="Corbel" charset="0"/>
              </a:rPr>
              <a:t>Blessed are those who mourn, </a:t>
            </a:r>
          </a:p>
          <a:p>
            <a:pPr eaLnBrk="1" hangingPunct="1">
              <a:lnSpc>
                <a:spcPct val="100000"/>
              </a:lnSpc>
              <a:spcBef>
                <a:spcPct val="20000"/>
              </a:spcBef>
              <a:buFont typeface="Arial" charset="0"/>
              <a:buNone/>
            </a:pPr>
            <a:r>
              <a:rPr lang="en-US" altLang="en-US" sz="3200" dirty="0">
                <a:ea typeface="Corbel" charset="0"/>
                <a:cs typeface="Corbel" charset="0"/>
              </a:rPr>
              <a:t>		for they will be comforted. </a:t>
            </a:r>
          </a:p>
          <a:p>
            <a:pPr eaLnBrk="1" hangingPunct="1">
              <a:lnSpc>
                <a:spcPct val="100000"/>
              </a:lnSpc>
              <a:spcBef>
                <a:spcPct val="20000"/>
              </a:spcBef>
              <a:buFont typeface="Arial" charset="0"/>
              <a:buNone/>
            </a:pPr>
            <a:r>
              <a:rPr lang="en-US" altLang="en-US" sz="3200" dirty="0">
                <a:ea typeface="Corbel" charset="0"/>
                <a:cs typeface="Corbel" charset="0"/>
              </a:rPr>
              <a:t>Blessed are the meek, </a:t>
            </a:r>
          </a:p>
          <a:p>
            <a:pPr eaLnBrk="1" hangingPunct="1">
              <a:lnSpc>
                <a:spcPct val="100000"/>
              </a:lnSpc>
              <a:spcBef>
                <a:spcPct val="20000"/>
              </a:spcBef>
              <a:buFont typeface="Arial" charset="0"/>
              <a:buNone/>
            </a:pPr>
            <a:r>
              <a:rPr lang="en-US" altLang="en-US" sz="3200" dirty="0">
                <a:ea typeface="Corbel" charset="0"/>
                <a:cs typeface="Corbel" charset="0"/>
              </a:rPr>
              <a:t>		for they will inherit the earth. </a:t>
            </a:r>
          </a:p>
          <a:p>
            <a:pPr eaLnBrk="1" hangingPunct="1">
              <a:lnSpc>
                <a:spcPct val="100000"/>
              </a:lnSpc>
              <a:spcBef>
                <a:spcPct val="20000"/>
              </a:spcBef>
              <a:buFont typeface="Arial" charset="0"/>
              <a:buNone/>
            </a:pPr>
            <a:r>
              <a:rPr lang="en-US" altLang="en-US" sz="3200" dirty="0">
                <a:ea typeface="Corbel" charset="0"/>
                <a:cs typeface="Corbel" charset="0"/>
              </a:rPr>
              <a:t>Blessed are those who hunger and thirst for righteousness, </a:t>
            </a:r>
          </a:p>
          <a:p>
            <a:pPr eaLnBrk="1" hangingPunct="1">
              <a:lnSpc>
                <a:spcPct val="100000"/>
              </a:lnSpc>
              <a:spcBef>
                <a:spcPct val="20000"/>
              </a:spcBef>
              <a:buFont typeface="Arial" charset="0"/>
              <a:buNone/>
            </a:pPr>
            <a:r>
              <a:rPr lang="en-US" altLang="en-US" sz="3200" dirty="0">
                <a:ea typeface="Corbel" charset="0"/>
                <a:cs typeface="Corbel" charset="0"/>
              </a:rPr>
              <a:t>		for they will be filled.”</a:t>
            </a:r>
          </a:p>
        </p:txBody>
      </p:sp>
      <p:sp>
        <p:nvSpPr>
          <p:cNvPr id="24580"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a:t>Matthew 5:3-6</a:t>
            </a:r>
          </a:p>
          <a:p>
            <a:endParaRPr lang="en-US" altLang="en-US" sz="3000"/>
          </a:p>
        </p:txBody>
      </p:sp>
    </p:spTree>
    <p:extLst>
      <p:ext uri="{BB962C8B-B14F-4D97-AF65-F5344CB8AC3E}">
        <p14:creationId xmlns:p14="http://schemas.microsoft.com/office/powerpoint/2010/main" val="195076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Verse</a:t>
            </a:r>
            <a:endParaRPr lang="en-US" sz="6600" dirty="0">
              <a:solidFill>
                <a:srgbClr val="002060"/>
              </a:solidFill>
            </a:endParaRPr>
          </a:p>
        </p:txBody>
      </p:sp>
      <p:sp>
        <p:nvSpPr>
          <p:cNvPr id="21507" name="TextBox 2"/>
          <p:cNvSpPr txBox="1">
            <a:spLocks noChangeArrowheads="1"/>
          </p:cNvSpPr>
          <p:nvPr/>
        </p:nvSpPr>
        <p:spPr bwMode="auto">
          <a:xfrm>
            <a:off x="152400" y="1328738"/>
            <a:ext cx="88392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nSpc>
                <a:spcPct val="100000"/>
              </a:lnSpc>
              <a:spcBef>
                <a:spcPts val="725"/>
              </a:spcBef>
              <a:buFontTx/>
              <a:buNone/>
            </a:pPr>
            <a:r>
              <a:rPr lang="en-US" altLang="en-US" sz="3200" dirty="0">
                <a:ea typeface="Corbel" charset="0"/>
                <a:cs typeface="Corbel" charset="0"/>
              </a:rPr>
              <a:t>“Blessed are the merciful, </a:t>
            </a:r>
          </a:p>
          <a:p>
            <a:pPr>
              <a:lnSpc>
                <a:spcPct val="100000"/>
              </a:lnSpc>
              <a:spcBef>
                <a:spcPts val="725"/>
              </a:spcBef>
              <a:buFontTx/>
              <a:buNone/>
            </a:pPr>
            <a:r>
              <a:rPr lang="en-US" altLang="en-US" sz="3200" dirty="0">
                <a:ea typeface="Corbel" charset="0"/>
                <a:cs typeface="Corbel" charset="0"/>
              </a:rPr>
              <a:t>			for they will be shown mercy. </a:t>
            </a:r>
          </a:p>
          <a:p>
            <a:pPr>
              <a:lnSpc>
                <a:spcPct val="100000"/>
              </a:lnSpc>
              <a:spcBef>
                <a:spcPts val="725"/>
              </a:spcBef>
              <a:buFontTx/>
              <a:buNone/>
            </a:pPr>
            <a:r>
              <a:rPr lang="en-US" altLang="en-US" sz="3200" dirty="0">
                <a:ea typeface="Corbel" charset="0"/>
                <a:cs typeface="Corbel" charset="0"/>
              </a:rPr>
              <a:t>Blessed are the pure in heart, </a:t>
            </a:r>
          </a:p>
          <a:p>
            <a:pPr>
              <a:lnSpc>
                <a:spcPct val="100000"/>
              </a:lnSpc>
              <a:spcBef>
                <a:spcPts val="725"/>
              </a:spcBef>
              <a:buFontTx/>
              <a:buNone/>
            </a:pPr>
            <a:r>
              <a:rPr lang="en-US" altLang="en-US" sz="3200" dirty="0">
                <a:ea typeface="Corbel" charset="0"/>
                <a:cs typeface="Corbel" charset="0"/>
              </a:rPr>
              <a:t>			for they will see God. </a:t>
            </a:r>
          </a:p>
          <a:p>
            <a:pPr>
              <a:lnSpc>
                <a:spcPct val="100000"/>
              </a:lnSpc>
              <a:spcBef>
                <a:spcPts val="725"/>
              </a:spcBef>
              <a:buFontTx/>
              <a:buNone/>
            </a:pPr>
            <a:r>
              <a:rPr lang="en-US" altLang="en-US" sz="3200" dirty="0">
                <a:ea typeface="Corbel" charset="0"/>
                <a:cs typeface="Corbel" charset="0"/>
              </a:rPr>
              <a:t>Blessed are the peacemakers, </a:t>
            </a:r>
          </a:p>
          <a:p>
            <a:pPr>
              <a:lnSpc>
                <a:spcPct val="100000"/>
              </a:lnSpc>
              <a:spcBef>
                <a:spcPts val="725"/>
              </a:spcBef>
              <a:buFontTx/>
              <a:buNone/>
            </a:pPr>
            <a:r>
              <a:rPr lang="en-US" altLang="en-US" sz="3200" dirty="0">
                <a:ea typeface="Corbel" charset="0"/>
                <a:cs typeface="Corbel" charset="0"/>
              </a:rPr>
              <a:t>			for they will be called </a:t>
            </a:r>
          </a:p>
          <a:p>
            <a:pPr>
              <a:lnSpc>
                <a:spcPct val="100000"/>
              </a:lnSpc>
              <a:spcBef>
                <a:spcPts val="725"/>
              </a:spcBef>
              <a:buFontTx/>
              <a:buNone/>
            </a:pPr>
            <a:r>
              <a:rPr lang="en-US" altLang="en-US" sz="3200" dirty="0">
                <a:ea typeface="Corbel" charset="0"/>
                <a:cs typeface="Corbel" charset="0"/>
              </a:rPr>
              <a:t>                                     children of God. </a:t>
            </a:r>
          </a:p>
          <a:p>
            <a:pPr>
              <a:lnSpc>
                <a:spcPct val="100000"/>
              </a:lnSpc>
              <a:spcBef>
                <a:spcPts val="125"/>
              </a:spcBef>
              <a:buFontTx/>
              <a:buNone/>
            </a:pPr>
            <a:r>
              <a:rPr lang="en-US" altLang="en-US" sz="2800" dirty="0">
                <a:ea typeface="Corbel" charset="0"/>
                <a:cs typeface="Corbel" charset="0"/>
              </a:rPr>
              <a:t>Blessed are those who are persecuted because of righteousness, </a:t>
            </a:r>
          </a:p>
          <a:p>
            <a:pPr>
              <a:lnSpc>
                <a:spcPct val="100000"/>
              </a:lnSpc>
              <a:spcBef>
                <a:spcPts val="125"/>
              </a:spcBef>
              <a:buFontTx/>
              <a:buNone/>
            </a:pPr>
            <a:r>
              <a:rPr lang="en-US" altLang="en-US" sz="3200" dirty="0">
                <a:ea typeface="Corbel" charset="0"/>
                <a:cs typeface="Corbel" charset="0"/>
              </a:rPr>
              <a:t>			</a:t>
            </a:r>
            <a:r>
              <a:rPr lang="en-US" altLang="en-US" sz="2800" dirty="0">
                <a:ea typeface="Corbel" charset="0"/>
                <a:cs typeface="Corbel" charset="0"/>
              </a:rPr>
              <a:t>for theirs is the kingdom of heaven.</a:t>
            </a:r>
          </a:p>
        </p:txBody>
      </p:sp>
      <p:sp>
        <p:nvSpPr>
          <p:cNvPr id="21508" name="TextBox 2"/>
          <p:cNvSpPr txBox="1">
            <a:spLocks noChangeArrowheads="1"/>
          </p:cNvSpPr>
          <p:nvPr/>
        </p:nvSpPr>
        <p:spPr bwMode="auto">
          <a:xfrm rot="-5400000">
            <a:off x="5992020" y="3120231"/>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a:t>Matthew 5:7-10</a:t>
            </a:r>
          </a:p>
          <a:p>
            <a:endParaRPr lang="en-US" altLang="en-US" sz="3000"/>
          </a:p>
        </p:txBody>
      </p:sp>
    </p:spTree>
    <p:extLst>
      <p:ext uri="{BB962C8B-B14F-4D97-AF65-F5344CB8AC3E}">
        <p14:creationId xmlns:p14="http://schemas.microsoft.com/office/powerpoint/2010/main" val="19661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9033150">
            <a:off x="-345531" y="2069879"/>
            <a:ext cx="7467600" cy="639762"/>
          </a:xfrm>
        </p:spPr>
        <p:txBody>
          <a:bodyPr anchor="t">
            <a:noAutofit/>
          </a:bodyPr>
          <a:lstStyle/>
          <a:p>
            <a:pPr algn="ctr"/>
            <a:r>
              <a:rPr lang="en-US" sz="125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Judging Others</a:t>
            </a:r>
            <a:endParaRPr lang="en-US" sz="125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4125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84784" y="5372100"/>
            <a:ext cx="8382000" cy="1143000"/>
          </a:xfrm>
          <a:prstGeom prst="rect">
            <a:avLst/>
          </a:prstGeom>
        </p:spPr>
        <p:txBody>
          <a:bodyPr vert="horz" anchor="t">
            <a:noAutofit/>
          </a:bodyPr>
          <a:lstStyle/>
          <a:p>
            <a:pPr lvl="0" algn="ctr">
              <a:spcBef>
                <a:spcPct val="0"/>
              </a:spcBef>
              <a:defRPr/>
            </a:pPr>
            <a:r>
              <a:rPr lang="en-US" sz="3200" b="1" baseline="30000" dirty="0" smtClean="0">
                <a:latin typeface="Times New Roman" charset="0"/>
                <a:ea typeface="Times New Roman" charset="0"/>
                <a:cs typeface="Times New Roman" charset="0"/>
              </a:rPr>
              <a:t>1</a:t>
            </a:r>
            <a:r>
              <a:rPr lang="en-US" sz="3200" b="1" dirty="0" smtClean="0">
                <a:latin typeface="Times New Roman" charset="0"/>
                <a:ea typeface="Times New Roman" charset="0"/>
                <a:cs typeface="Times New Roman" charset="0"/>
              </a:rPr>
              <a:t>“Do</a:t>
            </a:r>
            <a:r>
              <a:rPr lang="en-US" sz="3200" b="1" dirty="0" smtClean="0"/>
              <a:t> </a:t>
            </a:r>
            <a:r>
              <a:rPr lang="en-US" sz="3200" b="1" dirty="0"/>
              <a:t>not </a:t>
            </a:r>
            <a:r>
              <a:rPr lang="en-US" sz="3200" b="1" dirty="0" smtClean="0"/>
              <a:t>judge*, </a:t>
            </a:r>
          </a:p>
          <a:p>
            <a:pPr lvl="0" algn="ctr">
              <a:spcBef>
                <a:spcPct val="0"/>
              </a:spcBef>
              <a:defRPr/>
            </a:pPr>
            <a:r>
              <a:rPr lang="en-US" sz="3200" b="1" dirty="0" smtClean="0"/>
              <a:t>or </a:t>
            </a:r>
            <a:r>
              <a:rPr lang="en-US" sz="3200" b="1" dirty="0"/>
              <a:t>you too will be </a:t>
            </a:r>
            <a:r>
              <a:rPr lang="en-US" sz="3200" b="1" dirty="0" smtClean="0"/>
              <a:t>judged* </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0" y="295136"/>
            <a:ext cx="5181600" cy="49554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2576" y="7937"/>
            <a:ext cx="7011424" cy="5275262"/>
          </a:xfrm>
          <a:prstGeom prst="rect">
            <a:avLst/>
          </a:prstGeom>
        </p:spPr>
      </p:pic>
    </p:spTree>
    <p:extLst>
      <p:ext uri="{BB962C8B-B14F-4D97-AF65-F5344CB8AC3E}">
        <p14:creationId xmlns:p14="http://schemas.microsoft.com/office/powerpoint/2010/main" val="15616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16840</TotalTime>
  <Words>213</Words>
  <Application>Microsoft Office PowerPoint</Application>
  <PresentationFormat>On-screen Show (4:3)</PresentationFormat>
  <Paragraphs>100</Paragraphs>
  <Slides>33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MS PGothic</vt:lpstr>
      <vt:lpstr>Abuela Grillo</vt:lpstr>
      <vt:lpstr>Arial</vt:lpstr>
      <vt:lpstr>Calibri</vt:lpstr>
      <vt:lpstr>Century Schoolbook</vt:lpstr>
      <vt:lpstr>Corbel</vt:lpstr>
      <vt:lpstr>Times New Roman</vt:lpstr>
      <vt:lpstr>Wingdings</vt:lpstr>
      <vt:lpstr>Wingdings 2</vt:lpstr>
      <vt:lpstr>Oriel</vt:lpstr>
      <vt:lpstr>Matthew Dig Site 5</vt:lpstr>
      <vt:lpstr>Memory Verse</vt:lpstr>
      <vt:lpstr>Memory Verse Review</vt:lpstr>
      <vt:lpstr>Memory Verse</vt:lpstr>
      <vt:lpstr>Memory Verse</vt:lpstr>
      <vt:lpstr>Memory Verse</vt:lpstr>
      <vt:lpstr>Memory Verse</vt:lpstr>
      <vt:lpstr>Judging Others</vt:lpstr>
      <vt:lpstr>PowerPoint Presentation</vt:lpstr>
      <vt:lpstr>PowerPoint Presentation</vt:lpstr>
      <vt:lpstr>PowerPoint Presentation</vt:lpstr>
      <vt:lpstr>3 “Why do you look at the speck of sawdust* in your brother’s eye and pay no attention to the plank* in your own eye?  </vt:lpstr>
      <vt:lpstr>4 How can you say to your brother, ‘Let me take the speck out of your eye,’ when all the time there is a plank in your own eye? </vt:lpstr>
      <vt:lpstr>5 You hypocrite, first take the plank* out of your own eye, and then you will see clearly to remove the speck from your brother’s eye. </vt:lpstr>
      <vt:lpstr>6 a“Do not give dogs* what is sacred; do not throw your pearls* to pigs. </vt:lpstr>
      <vt:lpstr>6bIf you do, they may trample them* under their feet, and turn and tear you to pieces. </vt:lpstr>
      <vt:lpstr>7 “Ask* and it will be given to you;   seek* and you will find;    knock* and the door will be opened to you.  </vt:lpstr>
      <vt:lpstr>PowerPoint Presentation</vt:lpstr>
      <vt:lpstr>9 “Which of you, if your son asks for bread, * will give him a stone?* </vt:lpstr>
      <vt:lpstr>11 If you, then, though you are evil, know how to give good gifts to your children*, how much more will your Father in heaven give good gifts* to those who ask him! </vt:lpstr>
      <vt:lpstr>12 So in everything, do to others what you would have them do to you, for this sums* up the Law* and the Prophets. </vt:lpstr>
      <vt:lpstr>13a “Enter through the narrow gate. </vt:lpstr>
      <vt:lpstr>13bFor wide is the gate and broad is the road that leads to destruction, and many enter through it. </vt:lpstr>
      <vt:lpstr>14 But small is the gate and narrow the road that leads to life, and only a few find it.</vt:lpstr>
      <vt:lpstr>15 “Watch out for false prophets. They come to you in sheep’s clothing*, but inwardly they are ferocious wolves.  </vt:lpstr>
      <vt:lpstr>16 By their fruit you will recognize them. Do people pick grapes* from thorn bushes, or figs* from thistles? </vt:lpstr>
      <vt:lpstr> 17 Likewise, every good* tree bears good fruit, but a bad* tree bears bad fruit*.  </vt:lpstr>
      <vt:lpstr>PowerPoint Presentation</vt:lpstr>
      <vt:lpstr>21 “Not everyone who says to me, ‘Lord, Lord,’ will enter the kingdom of heaven, but only the one who does the will of my Father who is in heaven. </vt:lpstr>
      <vt:lpstr>PowerPoint Presentation</vt:lpstr>
      <vt:lpstr>24 “Therefore everyone who hears these words of mine and puts them into practice is like a wise man who built his house on the rock. 25 The rain came down, the streams rose, and the winds blew and beat against that house; yet it did not fall, because it had its foundation on the rock.</vt:lpstr>
      <vt:lpstr>26 But everyone who hears these words of mine and does not put them into practice is like a foolish man who built his house on sand. 27 The rain came down, the streams rose*, and the winds blew and beat against that house, and it fell with a great crash.”</vt:lpstr>
      <vt:lpstr>28 When Jesus had finished saying these things, the crowds were amazed* at his teaching, 29 because he taught as one who had authority, and not as their teachers of the law.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2</dc:title>
  <dc:creator>Robin</dc:creator>
  <cp:lastModifiedBy>Ken Stoll</cp:lastModifiedBy>
  <cp:revision>54</cp:revision>
  <dcterms:created xsi:type="dcterms:W3CDTF">2017-07-28T23:39:39Z</dcterms:created>
  <dcterms:modified xsi:type="dcterms:W3CDTF">2017-09-16T11:21:20Z</dcterms:modified>
</cp:coreProperties>
</file>