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56" r:id="rId2"/>
    <p:sldId id="258" r:id="rId3"/>
    <p:sldId id="260" r:id="rId4"/>
    <p:sldId id="261" r:id="rId5"/>
    <p:sldId id="262" r:id="rId6"/>
    <p:sldId id="265" r:id="rId7"/>
    <p:sldId id="264" r:id="rId8"/>
    <p:sldId id="259" r:id="rId9"/>
    <p:sldId id="268" r:id="rId10"/>
    <p:sldId id="267" r:id="rId11"/>
    <p:sldId id="269" r:id="rId12"/>
    <p:sldId id="270" r:id="rId13"/>
    <p:sldId id="271" r:id="rId14"/>
    <p:sldId id="272" r:id="rId15"/>
    <p:sldId id="274" r:id="rId16"/>
    <p:sldId id="266" r:id="rId17"/>
    <p:sldId id="277" r:id="rId18"/>
    <p:sldId id="276" r:id="rId19"/>
    <p:sldId id="279" r:id="rId20"/>
    <p:sldId id="278" r:id="rId21"/>
    <p:sldId id="280" r:id="rId22"/>
    <p:sldId id="275" r:id="rId23"/>
    <p:sldId id="282" r:id="rId24"/>
    <p:sldId id="283" r:id="rId25"/>
    <p:sldId id="281" r:id="rId26"/>
    <p:sldId id="285" r:id="rId27"/>
    <p:sldId id="284" r:id="rId28"/>
    <p:sldId id="288" r:id="rId29"/>
    <p:sldId id="289" r:id="rId30"/>
    <p:sldId id="290"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6699"/>
    <a:srgbClr val="009999"/>
    <a:srgbClr val="1D1D59"/>
    <a:srgbClr val="28287A"/>
    <a:srgbClr val="333399"/>
    <a:srgbClr val="0000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4493F9-D502-4F3B-87F3-5CE7582CD3D4}" type="datetimeFigureOut">
              <a:rPr lang="en-US" smtClean="0"/>
              <a:t>7/6/2017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85E8-9B66-479B-98B5-14432DBC9E3A}" type="slidenum">
              <a:rPr lang="en-US" smtClean="0"/>
              <a:t>‹#›</a:t>
            </a:fld>
            <a:endParaRPr lang="en-US"/>
          </a:p>
        </p:txBody>
      </p:sp>
    </p:spTree>
    <p:extLst>
      <p:ext uri="{BB962C8B-B14F-4D97-AF65-F5344CB8AC3E}">
        <p14:creationId xmlns:p14="http://schemas.microsoft.com/office/powerpoint/2010/main" val="272049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85E8-9B66-479B-98B5-14432DBC9E3A}" type="slidenum">
              <a:rPr lang="en-US" smtClean="0"/>
              <a:t>16</a:t>
            </a:fld>
            <a:endParaRPr lang="en-US"/>
          </a:p>
        </p:txBody>
      </p:sp>
    </p:spTree>
    <p:extLst>
      <p:ext uri="{BB962C8B-B14F-4D97-AF65-F5344CB8AC3E}">
        <p14:creationId xmlns:p14="http://schemas.microsoft.com/office/powerpoint/2010/main" val="1181861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85E8-9B66-479B-98B5-14432DBC9E3A}" type="slidenum">
              <a:rPr lang="en-US" smtClean="0"/>
              <a:t>17</a:t>
            </a:fld>
            <a:endParaRPr lang="en-US"/>
          </a:p>
        </p:txBody>
      </p:sp>
    </p:spTree>
    <p:extLst>
      <p:ext uri="{BB962C8B-B14F-4D97-AF65-F5344CB8AC3E}">
        <p14:creationId xmlns:p14="http://schemas.microsoft.com/office/powerpoint/2010/main" val="3315760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BCEFA5-F66A-4707-9DA0-9F183B6C94B1}"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C7C0F-472E-498E-BB5C-D61CCEFFA87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CEFA5-F66A-4707-9DA0-9F183B6C94B1}"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C7C0F-472E-498E-BB5C-D61CCEFFA87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CEFA5-F66A-4707-9DA0-9F183B6C94B1}"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C7C0F-472E-498E-BB5C-D61CCEFFA87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CEFA5-F66A-4707-9DA0-9F183B6C94B1}"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C7C0F-472E-498E-BB5C-D61CCEFFA87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BCEFA5-F66A-4707-9DA0-9F183B6C94B1}"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C7C0F-472E-498E-BB5C-D61CCEFFA87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BCEFA5-F66A-4707-9DA0-9F183B6C94B1}"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C7C0F-472E-498E-BB5C-D61CCEFFA87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BCEFA5-F66A-4707-9DA0-9F183B6C94B1}" type="datetimeFigureOut">
              <a:rPr lang="en-US" smtClean="0"/>
              <a:t>7/6/2017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FC7C0F-472E-498E-BB5C-D61CCEFFA87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BCEFA5-F66A-4707-9DA0-9F183B6C94B1}" type="datetimeFigureOut">
              <a:rPr lang="en-US" smtClean="0"/>
              <a:t>7/6/2017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FC7C0F-472E-498E-BB5C-D61CCEFFA87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CEFA5-F66A-4707-9DA0-9F183B6C94B1}" type="datetimeFigureOut">
              <a:rPr lang="en-US" smtClean="0"/>
              <a:t>7/6/2017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FC7C0F-472E-498E-BB5C-D61CCEFFA87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BCEFA5-F66A-4707-9DA0-9F183B6C94B1}"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C7C0F-472E-498E-BB5C-D61CCEFFA87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BCEFA5-F66A-4707-9DA0-9F183B6C94B1}"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C7C0F-472E-498E-BB5C-D61CCEFFA87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CEFA5-F66A-4707-9DA0-9F183B6C94B1}" type="datetimeFigureOut">
              <a:rPr lang="en-US" smtClean="0"/>
              <a:t>7/6/2017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C7C0F-472E-498E-BB5C-D61CCEFFA87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Autofit/>
          </a:bodyPr>
          <a:lstStyle/>
          <a:p>
            <a:r>
              <a:rPr lang="en-US" sz="6000" b="1" dirty="0" smtClean="0">
                <a:solidFill>
                  <a:srgbClr val="FFFF00"/>
                </a:solidFill>
                <a:effectLst>
                  <a:outerShdw blurRad="38100" dist="38100" dir="2700000" algn="tl">
                    <a:srgbClr val="000000">
                      <a:alpha val="43137"/>
                    </a:srgbClr>
                  </a:outerShdw>
                </a:effectLst>
              </a:rPr>
              <a:t>Matthew</a:t>
            </a:r>
            <a:br>
              <a:rPr lang="en-US" sz="6000" b="1" dirty="0" smtClean="0">
                <a:solidFill>
                  <a:srgbClr val="FFFF00"/>
                </a:solidFill>
                <a:effectLst>
                  <a:outerShdw blurRad="38100" dist="38100" dir="2700000" algn="tl">
                    <a:srgbClr val="000000">
                      <a:alpha val="43137"/>
                    </a:srgbClr>
                  </a:outerShdw>
                </a:effectLst>
              </a:rPr>
            </a:br>
            <a:r>
              <a:rPr lang="en-US" sz="6000" b="1" dirty="0" smtClean="0">
                <a:solidFill>
                  <a:srgbClr val="FFFF00"/>
                </a:solidFill>
                <a:effectLst>
                  <a:outerShdw blurRad="38100" dist="38100" dir="2700000" algn="tl">
                    <a:srgbClr val="000000">
                      <a:alpha val="43137"/>
                    </a:srgbClr>
                  </a:outerShdw>
                </a:effectLst>
              </a:rPr>
              <a:t>Dig Site 1</a:t>
            </a:r>
            <a:endParaRPr lang="en-US" sz="6000" b="1"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4267200"/>
            <a:ext cx="6400800" cy="1371600"/>
          </a:xfrm>
        </p:spPr>
        <p:txBody>
          <a:bodyPr>
            <a:normAutofit/>
          </a:bodyPr>
          <a:lstStyle/>
          <a:p>
            <a:r>
              <a:rPr lang="en-US" sz="4400" b="1" dirty="0" smtClean="0">
                <a:solidFill>
                  <a:srgbClr val="FFFF66"/>
                </a:solidFill>
              </a:rPr>
              <a:t>Matthew 1:18 – 2:23</a:t>
            </a:r>
            <a:endParaRPr lang="en-US" sz="4400" b="1" dirty="0">
              <a:solidFill>
                <a:srgbClr val="FFFF6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76600" cy="1143000"/>
          </a:xfrm>
        </p:spPr>
        <p:txBody>
          <a:bodyPr anchor="t">
            <a:noAutofit/>
          </a:bodyPr>
          <a:lstStyle/>
          <a:p>
            <a:r>
              <a:rPr lang="en-US" sz="3200" b="1" dirty="0" smtClean="0">
                <a:solidFill>
                  <a:schemeClr val="accent4">
                    <a:lumMod val="20000"/>
                    <a:lumOff val="80000"/>
                  </a:schemeClr>
                </a:solidFill>
              </a:rPr>
              <a:t>The </a:t>
            </a:r>
            <a:r>
              <a:rPr lang="en-US" sz="3200" b="1" dirty="0">
                <a:solidFill>
                  <a:schemeClr val="accent4">
                    <a:lumMod val="20000"/>
                    <a:lumOff val="80000"/>
                  </a:schemeClr>
                </a:solidFill>
              </a:rPr>
              <a:t>Magi Visit the </a:t>
            </a:r>
            <a:r>
              <a:rPr lang="en-US" sz="3200" b="1" dirty="0" smtClean="0">
                <a:solidFill>
                  <a:schemeClr val="accent4">
                    <a:lumMod val="20000"/>
                    <a:lumOff val="80000"/>
                  </a:schemeClr>
                </a:solidFill>
              </a:rPr>
              <a:t>Messiah</a:t>
            </a:r>
            <a:endParaRPr lang="en-US" sz="3200" b="1" dirty="0">
              <a:solidFill>
                <a:schemeClr val="accent4">
                  <a:lumMod val="20000"/>
                  <a:lumOff val="80000"/>
                </a:schemeClr>
              </a:solidFill>
            </a:endParaRPr>
          </a:p>
        </p:txBody>
      </p:sp>
      <p:sp>
        <p:nvSpPr>
          <p:cNvPr id="3" name="Title 1"/>
          <p:cNvSpPr txBox="1">
            <a:spLocks/>
          </p:cNvSpPr>
          <p:nvPr/>
        </p:nvSpPr>
        <p:spPr>
          <a:xfrm>
            <a:off x="381000" y="2133600"/>
            <a:ext cx="3200400" cy="4267200"/>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4">
                    <a:lumMod val="20000"/>
                    <a:lumOff val="80000"/>
                  </a:schemeClr>
                </a:solidFill>
                <a:effectLst/>
                <a:uLnTx/>
                <a:uFillTx/>
                <a:latin typeface="+mj-lt"/>
                <a:ea typeface="+mj-ea"/>
                <a:cs typeface="+mj-cs"/>
              </a:rPr>
              <a:t>After Jesus was born in Bethlehem in Judea, during the time of King Herod,</a:t>
            </a:r>
          </a:p>
        </p:txBody>
      </p:sp>
      <p:pic>
        <p:nvPicPr>
          <p:cNvPr id="23554"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0" y="92580"/>
            <a:ext cx="5334000" cy="67654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029200"/>
            <a:ext cx="8229600" cy="1143000"/>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4">
                    <a:lumMod val="20000"/>
                    <a:lumOff val="80000"/>
                  </a:schemeClr>
                </a:solidFill>
                <a:effectLst/>
                <a:uLnTx/>
                <a:uFillTx/>
                <a:latin typeface="+mj-lt"/>
                <a:ea typeface="+mj-ea"/>
                <a:cs typeface="+mj-cs"/>
              </a:rPr>
              <a:t>Magi from the east came to Jerusalem </a:t>
            </a:r>
            <a:r>
              <a:rPr kumimoji="0" lang="en-US" sz="3200" b="0" i="0" u="none" strike="noStrike" kern="1200" cap="none" spc="0" normalizeH="0" baseline="30000" noProof="0" dirty="0" smtClean="0">
                <a:ln>
                  <a:noFill/>
                </a:ln>
                <a:solidFill>
                  <a:schemeClr val="accent4">
                    <a:lumMod val="20000"/>
                    <a:lumOff val="80000"/>
                  </a:schemeClr>
                </a:solidFill>
                <a:effectLst/>
                <a:uLnTx/>
                <a:uFillTx/>
                <a:latin typeface="+mj-lt"/>
                <a:ea typeface="+mj-ea"/>
                <a:cs typeface="+mj-cs"/>
              </a:rPr>
              <a:t>2 </a:t>
            </a:r>
            <a:r>
              <a:rPr kumimoji="0" lang="en-US" sz="3200" b="0" i="0" u="none" strike="noStrike" kern="1200" cap="none" spc="0" normalizeH="0" baseline="0" noProof="0" dirty="0" smtClean="0">
                <a:ln>
                  <a:noFill/>
                </a:ln>
                <a:solidFill>
                  <a:schemeClr val="accent4">
                    <a:lumMod val="20000"/>
                    <a:lumOff val="80000"/>
                  </a:schemeClr>
                </a:solidFill>
                <a:effectLst/>
                <a:uLnTx/>
                <a:uFillTx/>
                <a:latin typeface="+mj-lt"/>
                <a:ea typeface="+mj-ea"/>
                <a:cs typeface="+mj-cs"/>
              </a:rPr>
              <a:t>and asked, “Where is the one who has been born king of the Jews?</a:t>
            </a:r>
          </a:p>
        </p:txBody>
      </p:sp>
      <p:pic>
        <p:nvPicPr>
          <p:cNvPr id="25602"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6800" y="0"/>
            <a:ext cx="7165975" cy="477433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D1D59"/>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6781800" y="1676400"/>
            <a:ext cx="2362200" cy="3276600"/>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4">
                    <a:lumMod val="20000"/>
                    <a:lumOff val="80000"/>
                  </a:schemeClr>
                </a:solidFill>
                <a:effectLst/>
                <a:uLnTx/>
                <a:uFillTx/>
                <a:latin typeface="+mj-lt"/>
                <a:ea typeface="+mj-ea"/>
                <a:cs typeface="+mj-cs"/>
              </a:rPr>
              <a:t>We saw his star when it rose and have come to worship him.”</a:t>
            </a:r>
          </a:p>
        </p:txBody>
      </p:sp>
      <p:pic>
        <p:nvPicPr>
          <p:cNvPr id="26626" name="Picture 2" descr="Related image"/>
          <p:cNvPicPr>
            <a:picLocks noChangeAspect="1" noChangeArrowheads="1"/>
          </p:cNvPicPr>
          <p:nvPr/>
        </p:nvPicPr>
        <p:blipFill>
          <a:blip r:embed="rId2" cstate="print"/>
          <a:srcRect/>
          <a:stretch>
            <a:fillRect/>
          </a:stretch>
        </p:blipFill>
        <p:spPr bwMode="auto">
          <a:xfrm>
            <a:off x="0" y="0"/>
            <a:ext cx="6858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chor="t">
            <a:noAutofit/>
          </a:bodyPr>
          <a:lstStyle/>
          <a:p>
            <a:r>
              <a:rPr lang="en-US" sz="3200" baseline="30000" dirty="0" smtClean="0">
                <a:solidFill>
                  <a:schemeClr val="accent4">
                    <a:lumMod val="20000"/>
                    <a:lumOff val="80000"/>
                  </a:schemeClr>
                </a:solidFill>
              </a:rPr>
              <a:t>3</a:t>
            </a:r>
            <a:r>
              <a:rPr lang="en-US" sz="3200" baseline="30000" dirty="0">
                <a:solidFill>
                  <a:schemeClr val="accent4">
                    <a:lumMod val="20000"/>
                    <a:lumOff val="80000"/>
                  </a:schemeClr>
                </a:solidFill>
              </a:rPr>
              <a:t> </a:t>
            </a:r>
            <a:r>
              <a:rPr lang="en-US" sz="3200" dirty="0">
                <a:solidFill>
                  <a:schemeClr val="accent4">
                    <a:lumMod val="20000"/>
                    <a:lumOff val="80000"/>
                  </a:schemeClr>
                </a:solidFill>
              </a:rPr>
              <a:t>When King Herod heard this he was disturbed, and all Jerusalem with him. </a:t>
            </a:r>
            <a:r>
              <a:rPr lang="en-US" sz="3200" baseline="30000" dirty="0">
                <a:solidFill>
                  <a:schemeClr val="accent4">
                    <a:lumMod val="20000"/>
                    <a:lumOff val="80000"/>
                  </a:schemeClr>
                </a:solidFill>
              </a:rPr>
              <a:t>4 </a:t>
            </a:r>
            <a:r>
              <a:rPr lang="en-US" sz="3200" dirty="0">
                <a:solidFill>
                  <a:schemeClr val="accent4">
                    <a:lumMod val="20000"/>
                    <a:lumOff val="80000"/>
                  </a:schemeClr>
                </a:solidFill>
              </a:rPr>
              <a:t>When he had called together all the people’s chief priests and teachers of the law, he asked them where the Messiah was to be </a:t>
            </a:r>
            <a:r>
              <a:rPr lang="en-US" sz="3200" dirty="0" smtClean="0">
                <a:solidFill>
                  <a:schemeClr val="accent4">
                    <a:lumMod val="20000"/>
                    <a:lumOff val="80000"/>
                  </a:schemeClr>
                </a:solidFill>
              </a:rPr>
              <a:t>born.</a:t>
            </a:r>
            <a:endParaRPr lang="en-US" sz="3200" dirty="0">
              <a:solidFill>
                <a:schemeClr val="accent4">
                  <a:lumMod val="20000"/>
                  <a:lumOff val="80000"/>
                </a:schemeClr>
              </a:solidFill>
            </a:endParaRPr>
          </a:p>
        </p:txBody>
      </p:sp>
      <p:pic>
        <p:nvPicPr>
          <p:cNvPr id="28674" name="Picture 2" descr="Image result for herod and chief priest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1600" y="2641600"/>
            <a:ext cx="6324600" cy="4216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57800"/>
            <a:ext cx="8229600" cy="1143000"/>
          </a:xfrm>
        </p:spPr>
        <p:txBody>
          <a:bodyPr anchor="t">
            <a:noAutofit/>
          </a:bodyPr>
          <a:lstStyle/>
          <a:p>
            <a:r>
              <a:rPr lang="en-US" sz="3200" baseline="30000" dirty="0" smtClean="0">
                <a:solidFill>
                  <a:schemeClr val="accent4">
                    <a:lumMod val="20000"/>
                    <a:lumOff val="80000"/>
                  </a:schemeClr>
                </a:solidFill>
              </a:rPr>
              <a:t>5</a:t>
            </a:r>
            <a:r>
              <a:rPr lang="en-US" sz="3200" baseline="30000" dirty="0">
                <a:solidFill>
                  <a:schemeClr val="accent4">
                    <a:lumMod val="20000"/>
                    <a:lumOff val="80000"/>
                  </a:schemeClr>
                </a:solidFill>
              </a:rPr>
              <a:t> </a:t>
            </a:r>
            <a:r>
              <a:rPr lang="en-US" sz="3200" dirty="0">
                <a:solidFill>
                  <a:schemeClr val="accent4">
                    <a:lumMod val="20000"/>
                    <a:lumOff val="80000"/>
                  </a:schemeClr>
                </a:solidFill>
              </a:rPr>
              <a:t>“In Bethlehem in Judea,” they replied, “for this is what the prophet has written</a:t>
            </a:r>
            <a:r>
              <a:rPr lang="en-US" sz="3200" dirty="0" smtClean="0">
                <a:solidFill>
                  <a:schemeClr val="accent4">
                    <a:lumMod val="20000"/>
                    <a:lumOff val="80000"/>
                  </a:schemeClr>
                </a:solidFill>
              </a:rPr>
              <a:t>:</a:t>
            </a:r>
            <a:endParaRPr lang="en-US" sz="3200" dirty="0">
              <a:solidFill>
                <a:schemeClr val="accent4">
                  <a:lumMod val="20000"/>
                  <a:lumOff val="80000"/>
                </a:schemeClr>
              </a:solidFill>
            </a:endParaRPr>
          </a:p>
        </p:txBody>
      </p:sp>
      <p:pic>
        <p:nvPicPr>
          <p:cNvPr id="27650" name="Picture 2" descr="Image result for bethlehem clipart"/>
          <p:cNvPicPr>
            <a:picLocks noChangeAspect="1" noChangeArrowheads="1"/>
          </p:cNvPicPr>
          <p:nvPr/>
        </p:nvPicPr>
        <p:blipFill>
          <a:blip r:embed="rId2" cstate="print"/>
          <a:srcRect/>
          <a:stretch>
            <a:fillRect/>
          </a:stretch>
        </p:blipFill>
        <p:spPr bwMode="auto">
          <a:xfrm>
            <a:off x="1143000" y="0"/>
            <a:ext cx="6553200" cy="494867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48200"/>
            <a:ext cx="8686800" cy="1143000"/>
          </a:xfrm>
        </p:spPr>
        <p:txBody>
          <a:bodyPr anchor="t">
            <a:noAutofit/>
          </a:bodyPr>
          <a:lstStyle/>
          <a:p>
            <a:r>
              <a:rPr lang="en-US" sz="3200" baseline="30000" dirty="0" smtClean="0">
                <a:solidFill>
                  <a:schemeClr val="accent4">
                    <a:lumMod val="20000"/>
                    <a:lumOff val="80000"/>
                  </a:schemeClr>
                </a:solidFill>
              </a:rPr>
              <a:t>6</a:t>
            </a:r>
            <a:r>
              <a:rPr lang="en-US" sz="3200" baseline="30000" dirty="0">
                <a:solidFill>
                  <a:schemeClr val="accent4">
                    <a:lumMod val="20000"/>
                    <a:lumOff val="80000"/>
                  </a:schemeClr>
                </a:solidFill>
              </a:rPr>
              <a:t> </a:t>
            </a:r>
            <a:r>
              <a:rPr lang="en-US" sz="3200" dirty="0">
                <a:solidFill>
                  <a:schemeClr val="accent4">
                    <a:lumMod val="20000"/>
                    <a:lumOff val="80000"/>
                  </a:schemeClr>
                </a:solidFill>
              </a:rPr>
              <a:t>“‘But you, Bethlehem, in the land of Judah,</a:t>
            </a:r>
            <a:br>
              <a:rPr lang="en-US" sz="3200" dirty="0">
                <a:solidFill>
                  <a:schemeClr val="accent4">
                    <a:lumMod val="20000"/>
                    <a:lumOff val="80000"/>
                  </a:schemeClr>
                </a:solidFill>
              </a:rPr>
            </a:br>
            <a:r>
              <a:rPr lang="en-US" sz="3200" dirty="0">
                <a:solidFill>
                  <a:schemeClr val="accent4">
                    <a:lumMod val="20000"/>
                    <a:lumOff val="80000"/>
                  </a:schemeClr>
                </a:solidFill>
              </a:rPr>
              <a:t>    are by no means least among the rulers of Judah</a:t>
            </a:r>
            <a:r>
              <a:rPr lang="en-US" sz="3200" dirty="0" smtClean="0">
                <a:solidFill>
                  <a:schemeClr val="accent4">
                    <a:lumMod val="20000"/>
                    <a:lumOff val="80000"/>
                  </a:schemeClr>
                </a:solidFill>
              </a:rPr>
              <a:t>; for </a:t>
            </a:r>
            <a:r>
              <a:rPr lang="en-US" sz="3200" dirty="0">
                <a:solidFill>
                  <a:schemeClr val="accent4">
                    <a:lumMod val="20000"/>
                    <a:lumOff val="80000"/>
                  </a:schemeClr>
                </a:solidFill>
              </a:rPr>
              <a:t>out of you will come a </a:t>
            </a:r>
            <a:r>
              <a:rPr lang="en-US" sz="3200" dirty="0" smtClean="0">
                <a:solidFill>
                  <a:schemeClr val="accent4">
                    <a:lumMod val="20000"/>
                    <a:lumOff val="80000"/>
                  </a:schemeClr>
                </a:solidFill>
              </a:rPr>
              <a:t>ruler who </a:t>
            </a:r>
            <a:r>
              <a:rPr lang="en-US" sz="3200" dirty="0">
                <a:solidFill>
                  <a:schemeClr val="accent4">
                    <a:lumMod val="20000"/>
                    <a:lumOff val="80000"/>
                  </a:schemeClr>
                </a:solidFill>
              </a:rPr>
              <a:t>will shepherd my people Israel</a:t>
            </a:r>
            <a:r>
              <a:rPr lang="en-US" sz="3200" dirty="0" smtClean="0">
                <a:solidFill>
                  <a:schemeClr val="accent4">
                    <a:lumMod val="20000"/>
                    <a:lumOff val="80000"/>
                  </a:schemeClr>
                </a:solidFill>
              </a:rPr>
              <a:t>.’”</a:t>
            </a:r>
            <a:endParaRPr lang="en-US" sz="3200" dirty="0">
              <a:solidFill>
                <a:schemeClr val="accent4">
                  <a:lumMod val="20000"/>
                  <a:lumOff val="80000"/>
                </a:schemeClr>
              </a:solidFill>
            </a:endParaRPr>
          </a:p>
        </p:txBody>
      </p:sp>
      <p:pic>
        <p:nvPicPr>
          <p:cNvPr id="30722" name="Picture 2" descr="Related image"/>
          <p:cNvPicPr>
            <a:picLocks noChangeAspect="1" noChangeArrowheads="1"/>
          </p:cNvPicPr>
          <p:nvPr/>
        </p:nvPicPr>
        <p:blipFill>
          <a:blip r:embed="rId2" cstate="print"/>
          <a:srcRect/>
          <a:stretch>
            <a:fillRect/>
          </a:stretch>
        </p:blipFill>
        <p:spPr bwMode="auto">
          <a:xfrm>
            <a:off x="1905000" y="0"/>
            <a:ext cx="5562600" cy="435273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baseline="30000" dirty="0" smtClean="0">
                <a:solidFill>
                  <a:schemeClr val="accent4">
                    <a:lumMod val="20000"/>
                    <a:lumOff val="80000"/>
                  </a:schemeClr>
                </a:solidFill>
              </a:rPr>
              <a:t>7</a:t>
            </a:r>
            <a:r>
              <a:rPr lang="en-US" sz="3200" baseline="30000" dirty="0">
                <a:solidFill>
                  <a:schemeClr val="accent4">
                    <a:lumMod val="20000"/>
                    <a:lumOff val="80000"/>
                  </a:schemeClr>
                </a:solidFill>
              </a:rPr>
              <a:t> </a:t>
            </a:r>
            <a:r>
              <a:rPr lang="en-US" sz="3200" dirty="0">
                <a:solidFill>
                  <a:schemeClr val="accent4">
                    <a:lumMod val="20000"/>
                    <a:lumOff val="80000"/>
                  </a:schemeClr>
                </a:solidFill>
              </a:rPr>
              <a:t>Then Herod called the Magi secretly and found out from them the exact time the star had appeared. </a:t>
            </a:r>
          </a:p>
        </p:txBody>
      </p:sp>
      <p:pic>
        <p:nvPicPr>
          <p:cNvPr id="24580" name="Picture 4" descr="Related image"/>
          <p:cNvPicPr>
            <a:picLocks noChangeAspect="1" noChangeArrowheads="1"/>
          </p:cNvPicPr>
          <p:nvPr/>
        </p:nvPicPr>
        <p:blipFill>
          <a:blip r:embed="rId3" cstate="print"/>
          <a:srcRect/>
          <a:stretch>
            <a:fillRect/>
          </a:stretch>
        </p:blipFill>
        <p:spPr bwMode="auto">
          <a:xfrm>
            <a:off x="914400" y="1752600"/>
            <a:ext cx="7184168" cy="486727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baseline="30000" dirty="0" smtClean="0">
                <a:solidFill>
                  <a:schemeClr val="accent4">
                    <a:lumMod val="20000"/>
                    <a:lumOff val="80000"/>
                  </a:schemeClr>
                </a:solidFill>
              </a:rPr>
              <a:t>8</a:t>
            </a:r>
            <a:r>
              <a:rPr lang="en-US" sz="3200" baseline="30000" dirty="0">
                <a:solidFill>
                  <a:schemeClr val="accent4">
                    <a:lumMod val="20000"/>
                    <a:lumOff val="80000"/>
                  </a:schemeClr>
                </a:solidFill>
              </a:rPr>
              <a:t> </a:t>
            </a:r>
            <a:r>
              <a:rPr lang="en-US" sz="3200" dirty="0">
                <a:solidFill>
                  <a:schemeClr val="accent4">
                    <a:lumMod val="20000"/>
                    <a:lumOff val="80000"/>
                  </a:schemeClr>
                </a:solidFill>
              </a:rPr>
              <a:t>He sent them to Bethlehem and said, “Go and search carefully for the child. As soon as you find him, report to me, so that I too may go and worship him</a:t>
            </a:r>
            <a:r>
              <a:rPr lang="en-US" sz="3200" dirty="0" smtClean="0">
                <a:solidFill>
                  <a:schemeClr val="accent4">
                    <a:lumMod val="20000"/>
                    <a:lumOff val="80000"/>
                  </a:schemeClr>
                </a:solidFill>
              </a:rPr>
              <a:t>.”</a:t>
            </a:r>
            <a:endParaRPr lang="en-US" sz="3200" dirty="0">
              <a:solidFill>
                <a:schemeClr val="accent4">
                  <a:lumMod val="20000"/>
                  <a:lumOff val="80000"/>
                </a:schemeClr>
              </a:solidFill>
            </a:endParaRPr>
          </a:p>
        </p:txBody>
      </p:sp>
      <p:pic>
        <p:nvPicPr>
          <p:cNvPr id="32770" name="Picture 2" descr="Image result for herod and magi"/>
          <p:cNvPicPr>
            <a:picLocks noChangeAspect="1" noChangeArrowheads="1"/>
          </p:cNvPicPr>
          <p:nvPr/>
        </p:nvPicPr>
        <p:blipFill>
          <a:blip r:embed="rId3" cstate="print"/>
          <a:srcRect/>
          <a:stretch>
            <a:fillRect/>
          </a:stretch>
        </p:blipFill>
        <p:spPr bwMode="auto">
          <a:xfrm>
            <a:off x="1981200" y="2286000"/>
            <a:ext cx="5562600" cy="440836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842"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p:spPr>
      </p:pic>
      <p:sp>
        <p:nvSpPr>
          <p:cNvPr id="2" name="Title 1"/>
          <p:cNvSpPr>
            <a:spLocks noGrp="1"/>
          </p:cNvSpPr>
          <p:nvPr>
            <p:ph type="title"/>
          </p:nvPr>
        </p:nvSpPr>
        <p:spPr>
          <a:xfrm>
            <a:off x="457200" y="4572000"/>
            <a:ext cx="8229600" cy="1143000"/>
          </a:xfrm>
        </p:spPr>
        <p:txBody>
          <a:bodyPr anchor="t">
            <a:noAutofit/>
          </a:bodyPr>
          <a:lstStyle/>
          <a:p>
            <a:r>
              <a:rPr lang="en-US" sz="3200" dirty="0" smtClean="0">
                <a:solidFill>
                  <a:schemeClr val="accent4">
                    <a:lumMod val="20000"/>
                    <a:lumOff val="80000"/>
                  </a:schemeClr>
                </a:solidFill>
              </a:rPr>
              <a:t> </a:t>
            </a:r>
            <a:r>
              <a:rPr lang="en-US" sz="3200" baseline="30000" dirty="0">
                <a:solidFill>
                  <a:schemeClr val="accent4">
                    <a:lumMod val="20000"/>
                    <a:lumOff val="80000"/>
                  </a:schemeClr>
                </a:solidFill>
              </a:rPr>
              <a:t>9 </a:t>
            </a:r>
            <a:r>
              <a:rPr lang="en-US" sz="3200" dirty="0">
                <a:solidFill>
                  <a:schemeClr val="accent4">
                    <a:lumMod val="20000"/>
                    <a:lumOff val="80000"/>
                  </a:schemeClr>
                </a:solidFill>
              </a:rPr>
              <a:t>After they had heard the king, they went on their way, and the star they had seen when it rose went ahead of them until it stopped over the place where the child was</a:t>
            </a:r>
            <a:r>
              <a:rPr lang="en-US" sz="3200" dirty="0" smtClean="0">
                <a:solidFill>
                  <a:schemeClr val="accent4">
                    <a:lumMod val="20000"/>
                    <a:lumOff val="80000"/>
                  </a:schemeClr>
                </a:solidFill>
              </a:rPr>
              <a:t>.</a:t>
            </a:r>
            <a:r>
              <a:rPr lang="en-US" sz="3200" dirty="0">
                <a:solidFill>
                  <a:schemeClr val="accent4">
                    <a:lumMod val="20000"/>
                    <a:lumOff val="80000"/>
                  </a:schemeClr>
                </a:solidFill>
              </a:rPr>
              <a:t/>
            </a:r>
            <a:br>
              <a:rPr lang="en-US" sz="3200" dirty="0">
                <a:solidFill>
                  <a:schemeClr val="accent4">
                    <a:lumMod val="20000"/>
                    <a:lumOff val="80000"/>
                  </a:schemeClr>
                </a:solidFill>
              </a:rPr>
            </a:br>
            <a:endParaRPr lang="en-US" sz="3200" dirty="0">
              <a:solidFill>
                <a:schemeClr val="accent4">
                  <a:lumMod val="20000"/>
                  <a:lumOff val="8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5486400"/>
            <a:ext cx="8229600" cy="944562"/>
          </a:xfrm>
        </p:spPr>
        <p:txBody>
          <a:bodyPr anchor="t">
            <a:noAutofit/>
          </a:bodyPr>
          <a:lstStyle/>
          <a:p>
            <a:r>
              <a:rPr lang="en-US" sz="3200" baseline="30000" dirty="0" smtClean="0">
                <a:solidFill>
                  <a:schemeClr val="accent4">
                    <a:lumMod val="20000"/>
                    <a:lumOff val="80000"/>
                  </a:schemeClr>
                </a:solidFill>
              </a:rPr>
              <a:t>10</a:t>
            </a:r>
            <a:r>
              <a:rPr lang="en-US" sz="3200" baseline="30000" dirty="0">
                <a:solidFill>
                  <a:schemeClr val="accent4">
                    <a:lumMod val="20000"/>
                    <a:lumOff val="80000"/>
                  </a:schemeClr>
                </a:solidFill>
              </a:rPr>
              <a:t> </a:t>
            </a:r>
            <a:r>
              <a:rPr lang="en-US" sz="3200" dirty="0">
                <a:solidFill>
                  <a:schemeClr val="accent4">
                    <a:lumMod val="20000"/>
                    <a:lumOff val="80000"/>
                  </a:schemeClr>
                </a:solidFill>
              </a:rPr>
              <a:t>When they saw the star, they were overjoyed. </a:t>
            </a:r>
            <a:br>
              <a:rPr lang="en-US" sz="3200" dirty="0">
                <a:solidFill>
                  <a:schemeClr val="accent4">
                    <a:lumMod val="20000"/>
                    <a:lumOff val="80000"/>
                  </a:schemeClr>
                </a:solidFill>
              </a:rPr>
            </a:br>
            <a:endParaRPr lang="en-US" sz="3200" dirty="0">
              <a:solidFill>
                <a:schemeClr val="accent4">
                  <a:lumMod val="20000"/>
                  <a:lumOff val="80000"/>
                </a:schemeClr>
              </a:solidFill>
            </a:endParaRPr>
          </a:p>
        </p:txBody>
      </p:sp>
      <p:pic>
        <p:nvPicPr>
          <p:cNvPr id="37890" name="Picture 2" descr="Related image"/>
          <p:cNvPicPr>
            <a:picLocks noChangeAspect="1" noChangeArrowheads="1"/>
          </p:cNvPicPr>
          <p:nvPr/>
        </p:nvPicPr>
        <p:blipFill>
          <a:blip r:embed="rId2" cstate="print"/>
          <a:srcRect/>
          <a:stretch>
            <a:fillRect/>
          </a:stretch>
        </p:blipFill>
        <p:spPr bwMode="auto">
          <a:xfrm>
            <a:off x="0" y="0"/>
            <a:ext cx="9199296" cy="5181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Autofit/>
          </a:bodyPr>
          <a:lstStyle/>
          <a:p>
            <a:r>
              <a:rPr lang="en-US" sz="6000" b="1" dirty="0" smtClean="0">
                <a:solidFill>
                  <a:schemeClr val="accent4">
                    <a:lumMod val="40000"/>
                    <a:lumOff val="60000"/>
                  </a:schemeClr>
                </a:solidFill>
                <a:effectLst>
                  <a:outerShdw blurRad="38100" dist="38100" dir="2700000" algn="tl">
                    <a:srgbClr val="000000">
                      <a:alpha val="43137"/>
                    </a:srgbClr>
                  </a:outerShdw>
                </a:effectLst>
              </a:rPr>
              <a:t>Memory Verse</a:t>
            </a:r>
            <a:endParaRPr lang="en-US" sz="6000" b="1" dirty="0">
              <a:solidFill>
                <a:schemeClr val="accent4">
                  <a:lumMod val="40000"/>
                  <a:lumOff val="6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62000" y="2286000"/>
            <a:ext cx="7543800" cy="4038600"/>
          </a:xfrm>
        </p:spPr>
        <p:txBody>
          <a:bodyPr>
            <a:normAutofit/>
          </a:bodyPr>
          <a:lstStyle/>
          <a:p>
            <a:r>
              <a:rPr lang="en-US" sz="4400" dirty="0" smtClean="0">
                <a:solidFill>
                  <a:schemeClr val="accent4">
                    <a:lumMod val="20000"/>
                    <a:lumOff val="80000"/>
                  </a:schemeClr>
                </a:solidFill>
              </a:rPr>
              <a:t>She </a:t>
            </a:r>
            <a:r>
              <a:rPr lang="en-US" sz="4400" dirty="0">
                <a:solidFill>
                  <a:schemeClr val="accent4">
                    <a:lumMod val="20000"/>
                    <a:lumOff val="80000"/>
                  </a:schemeClr>
                </a:solidFill>
              </a:rPr>
              <a:t>will give birth to a son, and you are to give him the name Jesus, because he will save his people from their sins</a:t>
            </a:r>
            <a:r>
              <a:rPr lang="en-US" sz="4400" dirty="0" smtClean="0">
                <a:solidFill>
                  <a:schemeClr val="accent4">
                    <a:lumMod val="20000"/>
                    <a:lumOff val="80000"/>
                  </a:schemeClr>
                </a:solidFill>
              </a:rPr>
              <a:t>.</a:t>
            </a:r>
          </a:p>
          <a:p>
            <a:r>
              <a:rPr lang="en-US" sz="4400" b="1" dirty="0" smtClean="0">
                <a:solidFill>
                  <a:schemeClr val="accent4">
                    <a:lumMod val="20000"/>
                    <a:lumOff val="80000"/>
                  </a:schemeClr>
                </a:solidFill>
              </a:rPr>
              <a:t>Matthew 1:21</a:t>
            </a:r>
            <a:r>
              <a:rPr lang="en-US" sz="4400" dirty="0" smtClean="0">
                <a:solidFill>
                  <a:schemeClr val="accent4">
                    <a:lumMod val="20000"/>
                    <a:lumOff val="80000"/>
                  </a:schemeClr>
                </a:solidFill>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nchor="t">
            <a:noAutofit/>
          </a:bodyPr>
          <a:lstStyle/>
          <a:p>
            <a:r>
              <a:rPr lang="en-US" sz="3200" baseline="30000" dirty="0" smtClean="0">
                <a:solidFill>
                  <a:schemeClr val="accent4">
                    <a:lumMod val="20000"/>
                    <a:lumOff val="80000"/>
                  </a:schemeClr>
                </a:solidFill>
              </a:rPr>
              <a:t>11</a:t>
            </a:r>
            <a:r>
              <a:rPr lang="en-US" sz="3200" baseline="30000" dirty="0">
                <a:solidFill>
                  <a:schemeClr val="accent4">
                    <a:lumMod val="20000"/>
                    <a:lumOff val="80000"/>
                  </a:schemeClr>
                </a:solidFill>
              </a:rPr>
              <a:t> </a:t>
            </a:r>
            <a:r>
              <a:rPr lang="en-US" sz="3200" dirty="0">
                <a:solidFill>
                  <a:schemeClr val="accent4">
                    <a:lumMod val="20000"/>
                    <a:lumOff val="80000"/>
                  </a:schemeClr>
                </a:solidFill>
              </a:rPr>
              <a:t>On coming to the house, they saw the child with his mother Mary, and they bowed down and worshiped him. Then they opened their treasures and presented him with gifts of gold, frankincense and </a:t>
            </a:r>
            <a:r>
              <a:rPr lang="en-US" sz="3200" dirty="0" smtClean="0">
                <a:solidFill>
                  <a:schemeClr val="accent4">
                    <a:lumMod val="20000"/>
                    <a:lumOff val="80000"/>
                  </a:schemeClr>
                </a:solidFill>
              </a:rPr>
              <a:t>myrrh.</a:t>
            </a:r>
            <a:r>
              <a:rPr lang="en-US" sz="3200" dirty="0">
                <a:solidFill>
                  <a:schemeClr val="accent4">
                    <a:lumMod val="20000"/>
                    <a:lumOff val="80000"/>
                  </a:schemeClr>
                </a:solidFill>
              </a:rPr>
              <a:t/>
            </a:r>
            <a:br>
              <a:rPr lang="en-US" sz="3200" dirty="0">
                <a:solidFill>
                  <a:schemeClr val="accent4">
                    <a:lumMod val="20000"/>
                    <a:lumOff val="80000"/>
                  </a:schemeClr>
                </a:solidFill>
              </a:rPr>
            </a:br>
            <a:endParaRPr lang="en-US" sz="3200" dirty="0">
              <a:solidFill>
                <a:schemeClr val="accent4">
                  <a:lumMod val="20000"/>
                  <a:lumOff val="80000"/>
                </a:schemeClr>
              </a:solidFill>
            </a:endParaRPr>
          </a:p>
        </p:txBody>
      </p:sp>
      <p:pic>
        <p:nvPicPr>
          <p:cNvPr id="3" name="Picture 4"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2495549"/>
            <a:ext cx="5942945" cy="436245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9938" name="AutoShape 2" descr="Image result for magi warn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9940" name="AutoShape 4" descr="Image result for magi warn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942" name="Picture 6" descr="Image result for magi warned"/>
          <p:cNvPicPr>
            <a:picLocks noChangeAspect="1" noChangeArrowheads="1"/>
          </p:cNvPicPr>
          <p:nvPr/>
        </p:nvPicPr>
        <p:blipFill>
          <a:blip r:embed="rId2" cstate="print"/>
          <a:srcRect/>
          <a:stretch>
            <a:fillRect/>
          </a:stretch>
        </p:blipFill>
        <p:spPr bwMode="auto">
          <a:xfrm>
            <a:off x="0" y="537263"/>
            <a:ext cx="9144000" cy="6320737"/>
          </a:xfrm>
          <a:prstGeom prst="rect">
            <a:avLst/>
          </a:prstGeom>
          <a:noFill/>
        </p:spPr>
      </p:pic>
      <p:sp>
        <p:nvSpPr>
          <p:cNvPr id="2" name="Title 1"/>
          <p:cNvSpPr>
            <a:spLocks noGrp="1"/>
          </p:cNvSpPr>
          <p:nvPr>
            <p:ph type="title"/>
          </p:nvPr>
        </p:nvSpPr>
        <p:spPr>
          <a:xfrm>
            <a:off x="457200" y="0"/>
            <a:ext cx="8229600" cy="1143000"/>
          </a:xfrm>
        </p:spPr>
        <p:txBody>
          <a:bodyPr anchor="t">
            <a:noAutofit/>
          </a:bodyPr>
          <a:lstStyle/>
          <a:p>
            <a:r>
              <a:rPr lang="en-US" sz="3200" b="1" baseline="30000" dirty="0" smtClean="0">
                <a:solidFill>
                  <a:srgbClr val="663300"/>
                </a:solidFill>
                <a:effectLst>
                  <a:outerShdw blurRad="38100" dist="38100" dir="2700000" algn="tl">
                    <a:srgbClr val="000000">
                      <a:alpha val="43137"/>
                    </a:srgbClr>
                  </a:outerShdw>
                </a:effectLst>
              </a:rPr>
              <a:t>12</a:t>
            </a:r>
            <a:r>
              <a:rPr lang="en-US" sz="3200" b="1" baseline="30000" dirty="0">
                <a:solidFill>
                  <a:srgbClr val="663300"/>
                </a:solidFill>
                <a:effectLst>
                  <a:outerShdw blurRad="38100" dist="38100" dir="2700000" algn="tl">
                    <a:srgbClr val="000000">
                      <a:alpha val="43137"/>
                    </a:srgbClr>
                  </a:outerShdw>
                </a:effectLst>
              </a:rPr>
              <a:t> </a:t>
            </a:r>
            <a:r>
              <a:rPr lang="en-US" sz="3200" b="1" dirty="0" smtClean="0">
                <a:solidFill>
                  <a:srgbClr val="663300"/>
                </a:solidFill>
                <a:effectLst>
                  <a:outerShdw blurRad="38100" dist="38100" dir="2700000" algn="tl">
                    <a:srgbClr val="000000">
                      <a:alpha val="43137"/>
                    </a:srgbClr>
                  </a:outerShdw>
                </a:effectLst>
              </a:rPr>
              <a:t>And having been warned in a dream not to go back to Herod, they returned to their country by another route.</a:t>
            </a:r>
            <a:endParaRPr lang="en-US" sz="3200" b="1" dirty="0">
              <a:solidFill>
                <a:srgbClr val="6633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chor="t">
            <a:noAutofit/>
          </a:bodyPr>
          <a:lstStyle/>
          <a:p>
            <a:r>
              <a:rPr lang="en-US" sz="3200" dirty="0" smtClean="0">
                <a:solidFill>
                  <a:schemeClr val="accent4">
                    <a:lumMod val="20000"/>
                    <a:lumOff val="80000"/>
                  </a:schemeClr>
                </a:solidFill>
              </a:rPr>
              <a:t>The </a:t>
            </a:r>
            <a:r>
              <a:rPr lang="en-US" sz="3200" dirty="0">
                <a:solidFill>
                  <a:schemeClr val="accent4">
                    <a:lumMod val="20000"/>
                    <a:lumOff val="80000"/>
                  </a:schemeClr>
                </a:solidFill>
              </a:rPr>
              <a:t>Escape to </a:t>
            </a:r>
            <a:r>
              <a:rPr lang="en-US" sz="3200" dirty="0" smtClean="0">
                <a:solidFill>
                  <a:schemeClr val="accent4">
                    <a:lumMod val="20000"/>
                    <a:lumOff val="80000"/>
                  </a:schemeClr>
                </a:solidFill>
              </a:rPr>
              <a:t>Egypt - </a:t>
            </a:r>
            <a:r>
              <a:rPr lang="en-US" sz="3200" baseline="30000" dirty="0">
                <a:solidFill>
                  <a:schemeClr val="accent4">
                    <a:lumMod val="20000"/>
                    <a:lumOff val="80000"/>
                  </a:schemeClr>
                </a:solidFill>
              </a:rPr>
              <a:t>13 </a:t>
            </a:r>
            <a:r>
              <a:rPr lang="en-US" sz="3200" dirty="0">
                <a:solidFill>
                  <a:schemeClr val="accent4">
                    <a:lumMod val="20000"/>
                    <a:lumOff val="80000"/>
                  </a:schemeClr>
                </a:solidFill>
              </a:rPr>
              <a:t>When they had gone, an angel of the Lord appeared to Joseph in a dream. </a:t>
            </a:r>
          </a:p>
        </p:txBody>
      </p:sp>
      <p:pic>
        <p:nvPicPr>
          <p:cNvPr id="4"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676400"/>
            <a:ext cx="6916118" cy="5181600"/>
          </a:xfrm>
          <a:prstGeom prst="rect">
            <a:avLst/>
          </a:prstGeom>
          <a:noFill/>
        </p:spPr>
      </p:pic>
      <p:sp>
        <p:nvSpPr>
          <p:cNvPr id="5" name="Rectangular Callout 4"/>
          <p:cNvSpPr/>
          <p:nvPr/>
        </p:nvSpPr>
        <p:spPr>
          <a:xfrm>
            <a:off x="5791200" y="1447800"/>
            <a:ext cx="3352800" cy="5029200"/>
          </a:xfrm>
          <a:prstGeom prst="wedgeRectCallout">
            <a:avLst>
              <a:gd name="adj1" fmla="val -75842"/>
              <a:gd name="adj2" fmla="val -2928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Bef>
                <a:spcPct val="0"/>
              </a:spcBef>
              <a:defRPr/>
            </a:pPr>
            <a:r>
              <a:rPr lang="en-US" sz="3200" b="1" dirty="0">
                <a:solidFill>
                  <a:schemeClr val="accent4">
                    <a:lumMod val="50000"/>
                  </a:schemeClr>
                </a:solidFill>
              </a:rPr>
              <a:t>“Get up,” he said, “take the child and his mother and escape to Egypt. Stay there until I tell you, for Herod is going to search for the child to kill him.”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8229600" cy="1143000"/>
          </a:xfrm>
        </p:spPr>
        <p:txBody>
          <a:bodyPr anchor="t">
            <a:noAutofit/>
          </a:bodyPr>
          <a:lstStyle/>
          <a:p>
            <a:r>
              <a:rPr lang="en-US" sz="3200" dirty="0" smtClean="0">
                <a:solidFill>
                  <a:schemeClr val="accent4">
                    <a:lumMod val="20000"/>
                    <a:lumOff val="80000"/>
                  </a:schemeClr>
                </a:solidFill>
              </a:rPr>
              <a:t> </a:t>
            </a:r>
            <a:r>
              <a:rPr lang="en-US" sz="3200" baseline="30000" dirty="0">
                <a:solidFill>
                  <a:schemeClr val="accent4">
                    <a:lumMod val="20000"/>
                    <a:lumOff val="80000"/>
                  </a:schemeClr>
                </a:solidFill>
              </a:rPr>
              <a:t>14 </a:t>
            </a:r>
            <a:r>
              <a:rPr lang="en-US" sz="3200" dirty="0">
                <a:solidFill>
                  <a:schemeClr val="accent4">
                    <a:lumMod val="20000"/>
                    <a:lumOff val="80000"/>
                  </a:schemeClr>
                </a:solidFill>
              </a:rPr>
              <a:t>So he got up, took the child and his mother during the night and left for Egypt, </a:t>
            </a:r>
            <a:r>
              <a:rPr lang="en-US" sz="3200" baseline="30000" dirty="0">
                <a:solidFill>
                  <a:schemeClr val="accent4">
                    <a:lumMod val="20000"/>
                    <a:lumOff val="80000"/>
                  </a:schemeClr>
                </a:solidFill>
              </a:rPr>
              <a:t>15 </a:t>
            </a:r>
            <a:r>
              <a:rPr lang="en-US" sz="3200" dirty="0">
                <a:solidFill>
                  <a:schemeClr val="accent4">
                    <a:lumMod val="20000"/>
                    <a:lumOff val="80000"/>
                  </a:schemeClr>
                </a:solidFill>
              </a:rPr>
              <a:t>where he stayed until the death of Herod</a:t>
            </a:r>
            <a:r>
              <a:rPr lang="en-US" sz="3200" dirty="0" smtClean="0">
                <a:solidFill>
                  <a:schemeClr val="accent4">
                    <a:lumMod val="20000"/>
                    <a:lumOff val="80000"/>
                  </a:schemeClr>
                </a:solidFill>
              </a:rPr>
              <a:t>.</a:t>
            </a:r>
            <a:endParaRPr lang="en-US" sz="3200" dirty="0">
              <a:solidFill>
                <a:schemeClr val="accent4">
                  <a:lumMod val="20000"/>
                  <a:lumOff val="80000"/>
                </a:schemeClr>
              </a:solidFill>
            </a:endParaRPr>
          </a:p>
        </p:txBody>
      </p:sp>
      <p:pic>
        <p:nvPicPr>
          <p:cNvPr id="40964" name="Picture 4" descr="Image result for joseph and mary to egyp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52400"/>
            <a:ext cx="7543800" cy="5029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mage result for joseph and mary to egyp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8600"/>
            <a:ext cx="9149127" cy="6561666"/>
          </a:xfrm>
          <a:prstGeom prst="rect">
            <a:avLst/>
          </a:prstGeom>
          <a:noFill/>
        </p:spPr>
      </p:pic>
      <p:sp>
        <p:nvSpPr>
          <p:cNvPr id="2" name="Title 1"/>
          <p:cNvSpPr>
            <a:spLocks noGrp="1"/>
          </p:cNvSpPr>
          <p:nvPr>
            <p:ph type="title"/>
          </p:nvPr>
        </p:nvSpPr>
        <p:spPr>
          <a:xfrm>
            <a:off x="0" y="152400"/>
            <a:ext cx="6781800" cy="1676400"/>
          </a:xfrm>
          <a:solidFill>
            <a:schemeClr val="accent4">
              <a:lumMod val="50000"/>
            </a:schemeClr>
          </a:solidFill>
        </p:spPr>
        <p:txBody>
          <a:bodyPr anchor="t">
            <a:noAutofit/>
          </a:bodyPr>
          <a:lstStyle/>
          <a:p>
            <a:r>
              <a:rPr lang="en-US" sz="3200" b="1" dirty="0" smtClean="0">
                <a:solidFill>
                  <a:schemeClr val="accent1">
                    <a:lumMod val="20000"/>
                    <a:lumOff val="80000"/>
                  </a:schemeClr>
                </a:solidFill>
              </a:rPr>
              <a:t>And </a:t>
            </a:r>
            <a:r>
              <a:rPr lang="en-US" sz="3200" b="1" dirty="0">
                <a:solidFill>
                  <a:schemeClr val="accent1">
                    <a:lumMod val="20000"/>
                    <a:lumOff val="80000"/>
                  </a:schemeClr>
                </a:solidFill>
              </a:rPr>
              <a:t>so was fulfilled what the Lord had said through the prophet: “Out of Egypt I called my son</a:t>
            </a:r>
            <a:r>
              <a:rPr lang="en-US" sz="3200" b="1" dirty="0" smtClean="0">
                <a:solidFill>
                  <a:schemeClr val="accent1">
                    <a:lumMod val="20000"/>
                    <a:lumOff val="80000"/>
                  </a:schemeClr>
                </a:solidFill>
              </a:rPr>
              <a:t>.”</a:t>
            </a:r>
            <a:endParaRPr lang="en-US" sz="3200" b="1" dirty="0">
              <a:solidFill>
                <a:schemeClr val="accent1">
                  <a:lumMod val="20000"/>
                  <a:lumOff val="8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mage result for herod furio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1085850"/>
            <a:ext cx="7696200" cy="5772150"/>
          </a:xfrm>
          <a:prstGeom prst="rect">
            <a:avLst/>
          </a:prstGeom>
          <a:noFill/>
        </p:spPr>
      </p:pic>
      <p:sp>
        <p:nvSpPr>
          <p:cNvPr id="2" name="Title 1"/>
          <p:cNvSpPr>
            <a:spLocks noGrp="1"/>
          </p:cNvSpPr>
          <p:nvPr>
            <p:ph type="title"/>
          </p:nvPr>
        </p:nvSpPr>
        <p:spPr>
          <a:xfrm>
            <a:off x="457200" y="0"/>
            <a:ext cx="8229600" cy="1143000"/>
          </a:xfrm>
        </p:spPr>
        <p:txBody>
          <a:bodyPr anchor="t">
            <a:noAutofit/>
          </a:bodyPr>
          <a:lstStyle/>
          <a:p>
            <a:r>
              <a:rPr lang="en-US" sz="3200" baseline="30000" dirty="0" smtClean="0">
                <a:solidFill>
                  <a:schemeClr val="accent4">
                    <a:lumMod val="20000"/>
                    <a:lumOff val="80000"/>
                  </a:schemeClr>
                </a:solidFill>
              </a:rPr>
              <a:t>16</a:t>
            </a:r>
            <a:r>
              <a:rPr lang="en-US" sz="3200" baseline="30000" dirty="0">
                <a:solidFill>
                  <a:schemeClr val="accent4">
                    <a:lumMod val="20000"/>
                    <a:lumOff val="80000"/>
                  </a:schemeClr>
                </a:solidFill>
              </a:rPr>
              <a:t> </a:t>
            </a:r>
            <a:r>
              <a:rPr lang="en-US" sz="3200" dirty="0">
                <a:solidFill>
                  <a:schemeClr val="accent4">
                    <a:lumMod val="20000"/>
                    <a:lumOff val="80000"/>
                  </a:schemeClr>
                </a:solidFill>
              </a:rPr>
              <a:t>When Herod realized that he had been outwitted by the Magi, he was furious</a:t>
            </a:r>
            <a:r>
              <a:rPr lang="en-US" sz="3200" dirty="0" smtClean="0">
                <a:solidFill>
                  <a:schemeClr val="accent4">
                    <a:lumMod val="20000"/>
                    <a:lumOff val="80000"/>
                  </a:schemeClr>
                </a:solidFill>
              </a:rPr>
              <a:t>,</a:t>
            </a:r>
            <a:endParaRPr lang="en-US" sz="3200" dirty="0">
              <a:solidFill>
                <a:schemeClr val="accent4">
                  <a:lumMod val="20000"/>
                  <a:lumOff val="8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990600"/>
            <a:ext cx="3733800" cy="4602162"/>
          </a:xfrm>
        </p:spPr>
        <p:txBody>
          <a:bodyPr anchor="t">
            <a:noAutofit/>
          </a:bodyPr>
          <a:lstStyle/>
          <a:p>
            <a:r>
              <a:rPr lang="en-US" sz="3200" dirty="0" smtClean="0">
                <a:solidFill>
                  <a:schemeClr val="accent4">
                    <a:lumMod val="20000"/>
                    <a:lumOff val="80000"/>
                  </a:schemeClr>
                </a:solidFill>
              </a:rPr>
              <a:t>and </a:t>
            </a:r>
            <a:r>
              <a:rPr lang="en-US" sz="3200" dirty="0">
                <a:solidFill>
                  <a:schemeClr val="accent4">
                    <a:lumMod val="20000"/>
                    <a:lumOff val="80000"/>
                  </a:schemeClr>
                </a:solidFill>
              </a:rPr>
              <a:t>he gave orders to kill all the boys in Bethlehem and its vicinity who were two years old and under, in accordance with the time he had learned from the Magi</a:t>
            </a:r>
            <a:r>
              <a:rPr lang="en-US" sz="3200" dirty="0" smtClean="0">
                <a:solidFill>
                  <a:schemeClr val="accent4">
                    <a:lumMod val="20000"/>
                    <a:lumOff val="80000"/>
                  </a:schemeClr>
                </a:solidFill>
              </a:rPr>
              <a:t>.</a:t>
            </a:r>
            <a:endParaRPr lang="en-US" sz="3200" dirty="0">
              <a:solidFill>
                <a:schemeClr val="accent4">
                  <a:lumMod val="20000"/>
                  <a:lumOff val="80000"/>
                </a:schemeClr>
              </a:solidFill>
            </a:endParaRPr>
          </a:p>
        </p:txBody>
      </p:sp>
      <p:pic>
        <p:nvPicPr>
          <p:cNvPr id="44034" name="Picture 2" descr="Related image"/>
          <p:cNvPicPr>
            <a:picLocks noChangeAspect="1" noChangeArrowheads="1"/>
          </p:cNvPicPr>
          <p:nvPr/>
        </p:nvPicPr>
        <p:blipFill>
          <a:blip r:embed="rId2" cstate="print"/>
          <a:srcRect/>
          <a:stretch>
            <a:fillRect/>
          </a:stretch>
        </p:blipFill>
        <p:spPr bwMode="auto">
          <a:xfrm>
            <a:off x="0" y="685800"/>
            <a:ext cx="5181600" cy="5181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8229600" cy="3535362"/>
          </a:xfrm>
        </p:spPr>
        <p:txBody>
          <a:bodyPr anchor="t">
            <a:noAutofit/>
          </a:bodyPr>
          <a:lstStyle/>
          <a:p>
            <a:r>
              <a:rPr lang="en-US" sz="3200" baseline="30000" dirty="0" smtClean="0">
                <a:solidFill>
                  <a:schemeClr val="accent4">
                    <a:lumMod val="20000"/>
                    <a:lumOff val="80000"/>
                  </a:schemeClr>
                </a:solidFill>
              </a:rPr>
              <a:t>17</a:t>
            </a:r>
            <a:r>
              <a:rPr lang="en-US" sz="3200" baseline="30000" dirty="0">
                <a:solidFill>
                  <a:schemeClr val="accent4">
                    <a:lumMod val="20000"/>
                    <a:lumOff val="80000"/>
                  </a:schemeClr>
                </a:solidFill>
              </a:rPr>
              <a:t> </a:t>
            </a:r>
            <a:r>
              <a:rPr lang="en-US" sz="3200" dirty="0">
                <a:solidFill>
                  <a:schemeClr val="accent4">
                    <a:lumMod val="20000"/>
                    <a:lumOff val="80000"/>
                  </a:schemeClr>
                </a:solidFill>
              </a:rPr>
              <a:t>Then what was said through the prophet Jeremiah was fulfilled:</a:t>
            </a:r>
            <a:br>
              <a:rPr lang="en-US" sz="3200" dirty="0">
                <a:solidFill>
                  <a:schemeClr val="accent4">
                    <a:lumMod val="20000"/>
                    <a:lumOff val="80000"/>
                  </a:schemeClr>
                </a:solidFill>
              </a:rPr>
            </a:br>
            <a:r>
              <a:rPr lang="en-US" sz="3200" baseline="30000" dirty="0">
                <a:solidFill>
                  <a:schemeClr val="accent4">
                    <a:lumMod val="20000"/>
                    <a:lumOff val="80000"/>
                  </a:schemeClr>
                </a:solidFill>
              </a:rPr>
              <a:t>18 </a:t>
            </a:r>
            <a:r>
              <a:rPr lang="en-US" sz="3200" dirty="0">
                <a:solidFill>
                  <a:schemeClr val="accent4">
                    <a:lumMod val="20000"/>
                    <a:lumOff val="80000"/>
                  </a:schemeClr>
                </a:solidFill>
              </a:rPr>
              <a:t>“A voice is heard in Ramah,</a:t>
            </a:r>
            <a:br>
              <a:rPr lang="en-US" sz="3200" dirty="0">
                <a:solidFill>
                  <a:schemeClr val="accent4">
                    <a:lumMod val="20000"/>
                    <a:lumOff val="80000"/>
                  </a:schemeClr>
                </a:solidFill>
              </a:rPr>
            </a:br>
            <a:r>
              <a:rPr lang="en-US" sz="3200" dirty="0">
                <a:solidFill>
                  <a:schemeClr val="accent4">
                    <a:lumMod val="20000"/>
                    <a:lumOff val="80000"/>
                  </a:schemeClr>
                </a:solidFill>
              </a:rPr>
              <a:t>    weeping and great mourning,</a:t>
            </a:r>
            <a:br>
              <a:rPr lang="en-US" sz="3200" dirty="0">
                <a:solidFill>
                  <a:schemeClr val="accent4">
                    <a:lumMod val="20000"/>
                    <a:lumOff val="80000"/>
                  </a:schemeClr>
                </a:solidFill>
              </a:rPr>
            </a:br>
            <a:r>
              <a:rPr lang="en-US" sz="3200" dirty="0">
                <a:solidFill>
                  <a:schemeClr val="accent4">
                    <a:lumMod val="20000"/>
                    <a:lumOff val="80000"/>
                  </a:schemeClr>
                </a:solidFill>
              </a:rPr>
              <a:t>Rachel weeping for her children</a:t>
            </a:r>
            <a:br>
              <a:rPr lang="en-US" sz="3200" dirty="0">
                <a:solidFill>
                  <a:schemeClr val="accent4">
                    <a:lumMod val="20000"/>
                    <a:lumOff val="80000"/>
                  </a:schemeClr>
                </a:solidFill>
              </a:rPr>
            </a:br>
            <a:r>
              <a:rPr lang="en-US" sz="3200" dirty="0">
                <a:solidFill>
                  <a:schemeClr val="accent4">
                    <a:lumMod val="20000"/>
                    <a:lumOff val="80000"/>
                  </a:schemeClr>
                </a:solidFill>
              </a:rPr>
              <a:t>    and refusing to be comforted,</a:t>
            </a:r>
            <a:br>
              <a:rPr lang="en-US" sz="3200" dirty="0">
                <a:solidFill>
                  <a:schemeClr val="accent4">
                    <a:lumMod val="20000"/>
                    <a:lumOff val="80000"/>
                  </a:schemeClr>
                </a:solidFill>
              </a:rPr>
            </a:br>
            <a:r>
              <a:rPr lang="en-US" sz="3200" dirty="0">
                <a:solidFill>
                  <a:schemeClr val="accent4">
                    <a:lumMod val="20000"/>
                    <a:lumOff val="80000"/>
                  </a:schemeClr>
                </a:solidFill>
              </a:rPr>
              <a:t>    because they are no more</a:t>
            </a:r>
            <a:r>
              <a:rPr lang="en-US" sz="3200" dirty="0" smtClean="0">
                <a:solidFill>
                  <a:schemeClr val="accent4">
                    <a:lumMod val="20000"/>
                    <a:lumOff val="80000"/>
                  </a:schemeClr>
                </a:solidFill>
              </a:rPr>
              <a:t>.”</a:t>
            </a:r>
            <a:endParaRPr lang="en-US" sz="3200" dirty="0">
              <a:solidFill>
                <a:schemeClr val="accent4">
                  <a:lumMod val="20000"/>
                  <a:lumOff val="80000"/>
                </a:schemeClr>
              </a:solidFill>
            </a:endParaRPr>
          </a:p>
        </p:txBody>
      </p:sp>
      <p:pic>
        <p:nvPicPr>
          <p:cNvPr id="45060" name="Picture 4"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886200"/>
            <a:ext cx="2819400" cy="2819400"/>
          </a:xfrm>
          <a:prstGeom prst="rect">
            <a:avLst/>
          </a:prstGeom>
          <a:noFill/>
        </p:spPr>
      </p:pic>
      <p:pic>
        <p:nvPicPr>
          <p:cNvPr id="5" name="Picture 4"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5600" y="3352800"/>
            <a:ext cx="2819400" cy="2819400"/>
          </a:xfrm>
          <a:prstGeom prst="rect">
            <a:avLst/>
          </a:prstGeom>
          <a:noFill/>
        </p:spPr>
      </p:pic>
      <p:pic>
        <p:nvPicPr>
          <p:cNvPr id="6" name="Picture 4" descr="Related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636737">
            <a:off x="1600558" y="-152042"/>
            <a:ext cx="1828800" cy="18288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676400"/>
            <a:ext cx="6916118" cy="5181600"/>
          </a:xfrm>
          <a:prstGeom prst="rect">
            <a:avLst/>
          </a:prstGeom>
          <a:noFill/>
        </p:spPr>
      </p:pic>
      <p:sp>
        <p:nvSpPr>
          <p:cNvPr id="5" name="Rectangular Callout 4"/>
          <p:cNvSpPr/>
          <p:nvPr/>
        </p:nvSpPr>
        <p:spPr>
          <a:xfrm>
            <a:off x="5791200" y="1828800"/>
            <a:ext cx="3352800" cy="4648200"/>
          </a:xfrm>
          <a:prstGeom prst="wedgeRectCallout">
            <a:avLst>
              <a:gd name="adj1" fmla="val -77189"/>
              <a:gd name="adj2" fmla="val -3268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Bef>
                <a:spcPct val="0"/>
              </a:spcBef>
              <a:defRPr/>
            </a:pPr>
            <a:r>
              <a:rPr lang="en-US" sz="3200" b="1" dirty="0">
                <a:solidFill>
                  <a:schemeClr val="accent4">
                    <a:lumMod val="50000"/>
                  </a:schemeClr>
                </a:solidFill>
              </a:rPr>
              <a:t>Get up, take the child and his mother and go to the land of Israel, for those who were trying to take the child’s life are dead</a:t>
            </a:r>
            <a:r>
              <a:rPr lang="en-US" sz="3200" b="1" dirty="0" smtClean="0">
                <a:solidFill>
                  <a:schemeClr val="accent4">
                    <a:lumMod val="50000"/>
                  </a:schemeClr>
                </a:solidFill>
              </a:rPr>
              <a:t>.</a:t>
            </a:r>
            <a:endParaRPr lang="en-US" sz="3200" b="1" dirty="0">
              <a:solidFill>
                <a:schemeClr val="accent4">
                  <a:lumMod val="50000"/>
                </a:schemeClr>
              </a:solidFill>
            </a:endParaRPr>
          </a:p>
        </p:txBody>
      </p:sp>
      <p:sp>
        <p:nvSpPr>
          <p:cNvPr id="6" name="Title 1"/>
          <p:cNvSpPr txBox="1">
            <a:spLocks/>
          </p:cNvSpPr>
          <p:nvPr/>
        </p:nvSpPr>
        <p:spPr>
          <a:xfrm>
            <a:off x="457200" y="152400"/>
            <a:ext cx="8229600" cy="715962"/>
          </a:xfrm>
          <a:prstGeom prst="rect">
            <a:avLst/>
          </a:prstGeom>
        </p:spPr>
        <p:txBody>
          <a:bodyPr vert="horz" lIns="91440" tIns="45720" rIns="91440" bIns="45720" rtlCol="0" anchor="t">
            <a:noAutofit/>
          </a:bodyPr>
          <a:lstStyle/>
          <a:p>
            <a:pPr lvl="0" algn="ctr">
              <a:spcBef>
                <a:spcPct val="0"/>
              </a:spcBef>
            </a:pPr>
            <a:r>
              <a:rPr kumimoji="0" lang="en-US" sz="3200" b="0" i="0" u="none" strike="noStrike" kern="1200" cap="none" spc="0" normalizeH="0" baseline="0" noProof="0" dirty="0" smtClean="0">
                <a:ln>
                  <a:noFill/>
                </a:ln>
                <a:solidFill>
                  <a:schemeClr val="accent4">
                    <a:lumMod val="20000"/>
                    <a:lumOff val="80000"/>
                  </a:schemeClr>
                </a:solidFill>
                <a:effectLst/>
                <a:uLnTx/>
                <a:uFillTx/>
                <a:latin typeface="+mj-lt"/>
                <a:ea typeface="+mj-ea"/>
                <a:cs typeface="+mj-cs"/>
              </a:rPr>
              <a:t>The Return to Nazareth - </a:t>
            </a:r>
            <a:r>
              <a:rPr lang="en-US" sz="3200" baseline="30000" dirty="0">
                <a:solidFill>
                  <a:schemeClr val="accent4">
                    <a:lumMod val="20000"/>
                    <a:lumOff val="80000"/>
                  </a:schemeClr>
                </a:solidFill>
              </a:rPr>
              <a:t>19 </a:t>
            </a:r>
            <a:r>
              <a:rPr lang="en-US" sz="3200" dirty="0">
                <a:solidFill>
                  <a:schemeClr val="accent4">
                    <a:lumMod val="20000"/>
                    <a:lumOff val="80000"/>
                  </a:schemeClr>
                </a:solidFill>
              </a:rPr>
              <a:t>After Herod died, an angel of the Lord appeared in a dream to Joseph in Egypt </a:t>
            </a:r>
            <a:r>
              <a:rPr lang="en-US" sz="3200" baseline="30000" dirty="0">
                <a:solidFill>
                  <a:schemeClr val="accent4">
                    <a:lumMod val="20000"/>
                    <a:lumOff val="80000"/>
                  </a:schemeClr>
                </a:solidFill>
              </a:rPr>
              <a:t>20 </a:t>
            </a:r>
            <a:r>
              <a:rPr lang="en-US" sz="3200" dirty="0">
                <a:solidFill>
                  <a:schemeClr val="accent4">
                    <a:lumMod val="20000"/>
                    <a:lumOff val="80000"/>
                  </a:schemeClr>
                </a:solidFill>
              </a:rPr>
              <a:t>and said, </a:t>
            </a:r>
            <a:endParaRPr kumimoji="0" lang="en-US" sz="3200" b="0" i="0" u="none" strike="noStrike" kern="1200" cap="none" spc="0" normalizeH="0" baseline="0" noProof="0" dirty="0" smtClean="0">
              <a:ln>
                <a:noFill/>
              </a:ln>
              <a:solidFill>
                <a:schemeClr val="accent4">
                  <a:lumMod val="20000"/>
                  <a:lumOff val="8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chor="t">
            <a:noAutofit/>
          </a:bodyPr>
          <a:lstStyle/>
          <a:p>
            <a:r>
              <a:rPr lang="en-US" sz="3200" baseline="30000" dirty="0" smtClean="0">
                <a:solidFill>
                  <a:schemeClr val="accent4">
                    <a:lumMod val="20000"/>
                    <a:lumOff val="80000"/>
                  </a:schemeClr>
                </a:solidFill>
              </a:rPr>
              <a:t>21</a:t>
            </a:r>
            <a:r>
              <a:rPr lang="en-US" sz="3200" baseline="30000" dirty="0">
                <a:solidFill>
                  <a:schemeClr val="accent4">
                    <a:lumMod val="20000"/>
                    <a:lumOff val="80000"/>
                  </a:schemeClr>
                </a:solidFill>
              </a:rPr>
              <a:t> </a:t>
            </a:r>
            <a:r>
              <a:rPr lang="en-US" sz="3200" dirty="0">
                <a:solidFill>
                  <a:schemeClr val="accent4">
                    <a:lumMod val="20000"/>
                    <a:lumOff val="80000"/>
                  </a:schemeClr>
                </a:solidFill>
              </a:rPr>
              <a:t>So he got up, took the child and his mother and went to the land of Israel. </a:t>
            </a:r>
          </a:p>
        </p:txBody>
      </p:sp>
      <p:pic>
        <p:nvPicPr>
          <p:cNvPr id="47106" name="Picture 2" descr="Image result for joseph and mary return to israel"/>
          <p:cNvPicPr>
            <a:picLocks noChangeAspect="1" noChangeArrowheads="1"/>
          </p:cNvPicPr>
          <p:nvPr/>
        </p:nvPicPr>
        <p:blipFill>
          <a:blip r:embed="rId2" cstate="print"/>
          <a:srcRect/>
          <a:stretch>
            <a:fillRect/>
          </a:stretch>
        </p:blipFill>
        <p:spPr bwMode="auto">
          <a:xfrm>
            <a:off x="304800" y="304800"/>
            <a:ext cx="8511663" cy="469087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chor="t">
            <a:noAutofit/>
          </a:bodyPr>
          <a:lstStyle/>
          <a:p>
            <a:r>
              <a:rPr lang="en-US" sz="3600" dirty="0">
                <a:solidFill>
                  <a:schemeClr val="accent4">
                    <a:lumMod val="20000"/>
                    <a:lumOff val="80000"/>
                  </a:schemeClr>
                </a:solidFill>
              </a:rPr>
              <a:t>Joseph Accepts Jesus as His </a:t>
            </a:r>
            <a:r>
              <a:rPr lang="en-US" sz="3600" dirty="0" smtClean="0">
                <a:solidFill>
                  <a:schemeClr val="accent4">
                    <a:lumMod val="20000"/>
                    <a:lumOff val="80000"/>
                  </a:schemeClr>
                </a:solidFill>
              </a:rPr>
              <a:t>Son</a:t>
            </a:r>
            <a:endParaRPr lang="en-US" sz="3200" dirty="0">
              <a:solidFill>
                <a:schemeClr val="accent4">
                  <a:lumMod val="20000"/>
                  <a:lumOff val="80000"/>
                </a:schemeClr>
              </a:solidFill>
            </a:endParaRPr>
          </a:p>
        </p:txBody>
      </p:sp>
      <p:sp>
        <p:nvSpPr>
          <p:cNvPr id="3" name="Title 1"/>
          <p:cNvSpPr txBox="1">
            <a:spLocks/>
          </p:cNvSpPr>
          <p:nvPr/>
        </p:nvSpPr>
        <p:spPr>
          <a:xfrm>
            <a:off x="228600" y="4495800"/>
            <a:ext cx="8686800" cy="2057400"/>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30000" noProof="0" dirty="0" smtClean="0">
                <a:ln>
                  <a:noFill/>
                </a:ln>
                <a:solidFill>
                  <a:schemeClr val="accent4">
                    <a:lumMod val="20000"/>
                    <a:lumOff val="80000"/>
                  </a:schemeClr>
                </a:solidFill>
                <a:effectLst/>
                <a:uLnTx/>
                <a:uFillTx/>
                <a:latin typeface="+mj-lt"/>
                <a:ea typeface="+mj-ea"/>
                <a:cs typeface="+mj-cs"/>
              </a:rPr>
              <a:t>18 </a:t>
            </a:r>
            <a:r>
              <a:rPr kumimoji="0" lang="en-US" sz="3200" b="0" i="0" u="none" strike="noStrike" kern="1200" cap="none" spc="0" normalizeH="0" baseline="0" noProof="0" dirty="0" smtClean="0">
                <a:ln>
                  <a:noFill/>
                </a:ln>
                <a:solidFill>
                  <a:schemeClr val="accent4">
                    <a:lumMod val="20000"/>
                    <a:lumOff val="80000"/>
                  </a:schemeClr>
                </a:solidFill>
                <a:effectLst/>
                <a:uLnTx/>
                <a:uFillTx/>
                <a:latin typeface="+mj-lt"/>
                <a:ea typeface="+mj-ea"/>
                <a:cs typeface="+mj-cs"/>
              </a:rPr>
              <a:t>This is how the birth of Jesus the Messiah came about: His mother Mary was pledged to be married to Joseph, but before they came together, she was found to be pregnant through the Holy Spirit. </a:t>
            </a:r>
          </a:p>
        </p:txBody>
      </p:sp>
      <p:pic>
        <p:nvPicPr>
          <p:cNvPr id="2052" name="Picture 4" descr="Image result for joseph divorce mar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7400" y="609601"/>
            <a:ext cx="5084323" cy="37338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baseline="30000" dirty="0" smtClean="0">
                <a:solidFill>
                  <a:schemeClr val="accent4">
                    <a:lumMod val="20000"/>
                    <a:lumOff val="80000"/>
                  </a:schemeClr>
                </a:solidFill>
              </a:rPr>
              <a:t>22</a:t>
            </a:r>
            <a:r>
              <a:rPr lang="en-US" sz="3200" baseline="30000" dirty="0">
                <a:solidFill>
                  <a:schemeClr val="accent4">
                    <a:lumMod val="20000"/>
                    <a:lumOff val="80000"/>
                  </a:schemeClr>
                </a:solidFill>
              </a:rPr>
              <a:t> </a:t>
            </a:r>
            <a:r>
              <a:rPr lang="en-US" sz="3200" dirty="0">
                <a:solidFill>
                  <a:schemeClr val="accent4">
                    <a:lumMod val="20000"/>
                    <a:lumOff val="80000"/>
                  </a:schemeClr>
                </a:solidFill>
              </a:rPr>
              <a:t>But when he heard that </a:t>
            </a:r>
            <a:r>
              <a:rPr lang="en-US" sz="3200" dirty="0" err="1">
                <a:solidFill>
                  <a:schemeClr val="accent4">
                    <a:lumMod val="20000"/>
                    <a:lumOff val="80000"/>
                  </a:schemeClr>
                </a:solidFill>
              </a:rPr>
              <a:t>Archelaus</a:t>
            </a:r>
            <a:r>
              <a:rPr lang="en-US" sz="3200" dirty="0">
                <a:solidFill>
                  <a:schemeClr val="accent4">
                    <a:lumMod val="20000"/>
                    <a:lumOff val="80000"/>
                  </a:schemeClr>
                </a:solidFill>
              </a:rPr>
              <a:t> was reigning in Judea in place of his father Herod, he was afraid to go there</a:t>
            </a:r>
            <a:r>
              <a:rPr lang="en-US" sz="3200" dirty="0" smtClean="0">
                <a:solidFill>
                  <a:schemeClr val="accent4">
                    <a:lumMod val="20000"/>
                    <a:lumOff val="80000"/>
                  </a:schemeClr>
                </a:solidFill>
              </a:rPr>
              <a:t>.</a:t>
            </a:r>
            <a:endParaRPr lang="en-US" sz="3200" dirty="0">
              <a:solidFill>
                <a:schemeClr val="accent4">
                  <a:lumMod val="20000"/>
                  <a:lumOff val="80000"/>
                </a:schemeClr>
              </a:solidFill>
            </a:endParaRPr>
          </a:p>
        </p:txBody>
      </p:sp>
      <p:pic>
        <p:nvPicPr>
          <p:cNvPr id="50180" name="Picture 4" descr="Image result for afraid"/>
          <p:cNvPicPr>
            <a:picLocks noChangeAspect="1" noChangeArrowheads="1"/>
          </p:cNvPicPr>
          <p:nvPr/>
        </p:nvPicPr>
        <p:blipFill>
          <a:blip r:embed="rId2" cstate="print"/>
          <a:srcRect/>
          <a:stretch>
            <a:fillRect/>
          </a:stretch>
        </p:blipFill>
        <p:spPr bwMode="auto">
          <a:xfrm>
            <a:off x="2498725" y="1959838"/>
            <a:ext cx="3902075" cy="405996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joseph and mary to egyp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8600"/>
            <a:ext cx="9149127" cy="6561666"/>
          </a:xfrm>
          <a:prstGeom prst="rect">
            <a:avLst/>
          </a:prstGeom>
          <a:noFill/>
        </p:spPr>
      </p:pic>
      <p:sp>
        <p:nvSpPr>
          <p:cNvPr id="2" name="Title 1"/>
          <p:cNvSpPr>
            <a:spLocks noGrp="1"/>
          </p:cNvSpPr>
          <p:nvPr>
            <p:ph type="title"/>
          </p:nvPr>
        </p:nvSpPr>
        <p:spPr>
          <a:xfrm>
            <a:off x="457200" y="304800"/>
            <a:ext cx="6019800" cy="3687762"/>
          </a:xfrm>
        </p:spPr>
        <p:txBody>
          <a:bodyPr anchor="t">
            <a:noAutofit/>
          </a:bodyPr>
          <a:lstStyle/>
          <a:p>
            <a:r>
              <a:rPr lang="en-US" sz="3200" b="1" dirty="0" smtClean="0">
                <a:solidFill>
                  <a:schemeClr val="accent4">
                    <a:lumMod val="50000"/>
                  </a:schemeClr>
                </a:solidFill>
                <a:effectLst>
                  <a:outerShdw blurRad="38100" dist="38100" dir="2700000" algn="tl">
                    <a:srgbClr val="000000">
                      <a:alpha val="43137"/>
                    </a:srgbClr>
                  </a:outerShdw>
                </a:effectLst>
              </a:rPr>
              <a:t>Having </a:t>
            </a:r>
            <a:r>
              <a:rPr lang="en-US" sz="3200" b="1" dirty="0">
                <a:solidFill>
                  <a:schemeClr val="accent4">
                    <a:lumMod val="50000"/>
                  </a:schemeClr>
                </a:solidFill>
                <a:effectLst>
                  <a:outerShdw blurRad="38100" dist="38100" dir="2700000" algn="tl">
                    <a:srgbClr val="000000">
                      <a:alpha val="43137"/>
                    </a:srgbClr>
                  </a:outerShdw>
                </a:effectLst>
              </a:rPr>
              <a:t>been warned in a dream, he withdrew to the district of Galilee, </a:t>
            </a:r>
            <a:r>
              <a:rPr lang="en-US" sz="3200" b="1" baseline="30000" dirty="0">
                <a:solidFill>
                  <a:schemeClr val="accent4">
                    <a:lumMod val="50000"/>
                  </a:schemeClr>
                </a:solidFill>
                <a:effectLst>
                  <a:outerShdw blurRad="38100" dist="38100" dir="2700000" algn="tl">
                    <a:srgbClr val="000000">
                      <a:alpha val="43137"/>
                    </a:srgbClr>
                  </a:outerShdw>
                </a:effectLst>
              </a:rPr>
              <a:t>23 </a:t>
            </a:r>
            <a:r>
              <a:rPr lang="en-US" sz="3200" b="1" dirty="0">
                <a:solidFill>
                  <a:schemeClr val="accent4">
                    <a:lumMod val="50000"/>
                  </a:schemeClr>
                </a:solidFill>
                <a:effectLst>
                  <a:outerShdw blurRad="38100" dist="38100" dir="2700000" algn="tl">
                    <a:srgbClr val="000000">
                      <a:alpha val="43137"/>
                    </a:srgbClr>
                  </a:outerShdw>
                </a:effectLst>
              </a:rPr>
              <a:t>and he went and lived in a town called Nazareth. So was fulfilled what was said through the prophets, that he would be called a Nazarene</a:t>
            </a:r>
            <a:r>
              <a:rPr lang="en-US" sz="3200" b="1" dirty="0" smtClean="0">
                <a:solidFill>
                  <a:schemeClr val="accent4">
                    <a:lumMod val="50000"/>
                  </a:schemeClr>
                </a:solidFill>
                <a:effectLst>
                  <a:outerShdw blurRad="38100" dist="38100" dir="2700000" algn="tl">
                    <a:srgbClr val="000000">
                      <a:alpha val="43137"/>
                    </a:srgbClr>
                  </a:outerShdw>
                </a:effectLst>
              </a:rPr>
              <a:t>.</a:t>
            </a:r>
            <a:endParaRPr lang="en-US" sz="3200" b="1" dirty="0">
              <a:solidFill>
                <a:schemeClr val="accent4">
                  <a:lumMod val="50000"/>
                </a:schemeClr>
              </a:solidFill>
              <a:effectLst>
                <a:outerShdw blurRad="38100" dist="38100" dir="2700000" algn="tl">
                  <a:srgbClr val="000000">
                    <a:alpha val="43137"/>
                  </a:srgbClr>
                </a:outerShdw>
              </a:effectLst>
            </a:endParaRPr>
          </a:p>
        </p:txBody>
      </p:sp>
      <p:sp>
        <p:nvSpPr>
          <p:cNvPr id="4" name="Oval 3"/>
          <p:cNvSpPr/>
          <p:nvPr/>
        </p:nvSpPr>
        <p:spPr>
          <a:xfrm>
            <a:off x="7086600" y="68580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chor="t">
            <a:noAutofit/>
          </a:bodyPr>
          <a:lstStyle/>
          <a:p>
            <a:r>
              <a:rPr lang="en-US" sz="3200" baseline="30000" dirty="0" smtClean="0">
                <a:solidFill>
                  <a:schemeClr val="accent4">
                    <a:lumMod val="20000"/>
                    <a:lumOff val="80000"/>
                  </a:schemeClr>
                </a:solidFill>
              </a:rPr>
              <a:t>19</a:t>
            </a:r>
            <a:r>
              <a:rPr lang="en-US" sz="3200" baseline="30000" dirty="0">
                <a:solidFill>
                  <a:schemeClr val="accent4">
                    <a:lumMod val="20000"/>
                    <a:lumOff val="80000"/>
                  </a:schemeClr>
                </a:solidFill>
              </a:rPr>
              <a:t> </a:t>
            </a:r>
            <a:r>
              <a:rPr lang="en-US" sz="3200" dirty="0">
                <a:solidFill>
                  <a:schemeClr val="accent4">
                    <a:lumMod val="20000"/>
                    <a:lumOff val="80000"/>
                  </a:schemeClr>
                </a:solidFill>
              </a:rPr>
              <a:t>Because Joseph her husband was faithful to the law, and </a:t>
            </a:r>
            <a:r>
              <a:rPr lang="en-US" sz="3200" dirty="0" smtClean="0">
                <a:solidFill>
                  <a:schemeClr val="accent4">
                    <a:lumMod val="20000"/>
                    <a:lumOff val="80000"/>
                  </a:schemeClr>
                </a:solidFill>
              </a:rPr>
              <a:t>yet</a:t>
            </a:r>
            <a:r>
              <a:rPr lang="en-US" sz="3200" dirty="0">
                <a:solidFill>
                  <a:schemeClr val="accent4">
                    <a:lumMod val="20000"/>
                    <a:lumOff val="80000"/>
                  </a:schemeClr>
                </a:solidFill>
              </a:rPr>
              <a:t> did not want to expose her to public disgrace, he had in mind to </a:t>
            </a:r>
            <a:r>
              <a:rPr lang="en-US" sz="3200" dirty="0" smtClean="0">
                <a:solidFill>
                  <a:schemeClr val="accent4">
                    <a:lumMod val="20000"/>
                    <a:lumOff val="80000"/>
                  </a:schemeClr>
                </a:solidFill>
              </a:rPr>
              <a:t>divorce</a:t>
            </a:r>
            <a:r>
              <a:rPr lang="en-US" sz="3200" dirty="0">
                <a:solidFill>
                  <a:schemeClr val="accent4">
                    <a:lumMod val="20000"/>
                    <a:lumOff val="80000"/>
                  </a:schemeClr>
                </a:solidFill>
              </a:rPr>
              <a:t> her </a:t>
            </a:r>
            <a:r>
              <a:rPr lang="en-US" sz="3200" dirty="0" smtClean="0">
                <a:solidFill>
                  <a:schemeClr val="accent4">
                    <a:lumMod val="20000"/>
                    <a:lumOff val="80000"/>
                  </a:schemeClr>
                </a:solidFill>
              </a:rPr>
              <a:t>quietly </a:t>
            </a:r>
            <a:r>
              <a:rPr lang="en-US" sz="3200" dirty="0">
                <a:solidFill>
                  <a:schemeClr val="accent4">
                    <a:lumMod val="20000"/>
                    <a:lumOff val="80000"/>
                  </a:schemeClr>
                </a:solidFill>
              </a:rPr>
              <a:t/>
            </a:r>
            <a:br>
              <a:rPr lang="en-US" sz="3200" dirty="0">
                <a:solidFill>
                  <a:schemeClr val="accent4">
                    <a:lumMod val="20000"/>
                    <a:lumOff val="80000"/>
                  </a:schemeClr>
                </a:solidFill>
              </a:rPr>
            </a:br>
            <a:endParaRPr lang="en-US" sz="3200" dirty="0">
              <a:solidFill>
                <a:schemeClr val="accent4">
                  <a:lumMod val="20000"/>
                  <a:lumOff val="80000"/>
                </a:schemeClr>
              </a:solidFill>
            </a:endParaRPr>
          </a:p>
        </p:txBody>
      </p:sp>
      <p:pic>
        <p:nvPicPr>
          <p:cNvPr id="3" name="Picture 4" descr="Image result for joseph divorce mar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2590800"/>
            <a:ext cx="5084323" cy="3733800"/>
          </a:xfrm>
          <a:prstGeom prst="rect">
            <a:avLst/>
          </a:prstGeom>
          <a:noFill/>
        </p:spPr>
      </p:pic>
      <p:sp>
        <p:nvSpPr>
          <p:cNvPr id="1026" name="AutoShape 2" descr="Image result for student of the law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student of the law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student of the law clipart"/>
          <p:cNvPicPr>
            <a:picLocks noChangeAspect="1" noChangeArrowheads="1"/>
          </p:cNvPicPr>
          <p:nvPr/>
        </p:nvPicPr>
        <p:blipFill>
          <a:blip r:embed="rId3" cstate="print"/>
          <a:srcRect/>
          <a:stretch>
            <a:fillRect/>
          </a:stretch>
        </p:blipFill>
        <p:spPr bwMode="auto">
          <a:xfrm>
            <a:off x="5791200" y="2971800"/>
            <a:ext cx="2781300" cy="2828925"/>
          </a:xfrm>
          <a:prstGeom prst="rect">
            <a:avLst/>
          </a:prstGeom>
          <a:noFill/>
        </p:spPr>
      </p:pic>
      <p:pic>
        <p:nvPicPr>
          <p:cNvPr id="1032" name="Picture 8" descr="Image result for paper bag clipar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V="1">
            <a:off x="1447800" y="2514600"/>
            <a:ext cx="1304925" cy="1739900"/>
          </a:xfrm>
          <a:prstGeom prst="rect">
            <a:avLst/>
          </a:prstGeom>
          <a:noFill/>
        </p:spPr>
      </p:pic>
      <p:sp>
        <p:nvSpPr>
          <p:cNvPr id="8" name="Rectangle 7"/>
          <p:cNvSpPr/>
          <p:nvPr/>
        </p:nvSpPr>
        <p:spPr>
          <a:xfrm rot="20981617">
            <a:off x="1393376" y="2895389"/>
            <a:ext cx="173736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SHAME</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rot="20981617">
            <a:off x="1317176" y="3276389"/>
            <a:ext cx="173736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FFC000"/>
                </a:solidFill>
                <a:effectLst>
                  <a:outerShdw blurRad="50800" dist="39000" dir="5460000" algn="tl">
                    <a:srgbClr val="000000">
                      <a:alpha val="38000"/>
                    </a:srgbClr>
                  </a:outerShdw>
                </a:effectLst>
              </a:rPr>
              <a:t>DISGRACE</a:t>
            </a:r>
            <a:endParaRPr lang="en-US" sz="2000" b="1" cap="none" spc="0" dirty="0">
              <a:ln w="11430"/>
              <a:solidFill>
                <a:srgbClr val="FFC000"/>
              </a:solidFill>
              <a:effectLst>
                <a:outerShdw blurRad="50800" dist="39000" dir="5460000" algn="tl">
                  <a:srgbClr val="000000">
                    <a:alpha val="38000"/>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dirty="0" smtClean="0">
                <a:solidFill>
                  <a:schemeClr val="accent4">
                    <a:lumMod val="20000"/>
                    <a:lumOff val="80000"/>
                  </a:schemeClr>
                </a:solidFill>
              </a:rPr>
              <a:t> </a:t>
            </a:r>
            <a:r>
              <a:rPr lang="en-US" sz="3200" baseline="30000" dirty="0">
                <a:solidFill>
                  <a:schemeClr val="accent4">
                    <a:lumMod val="20000"/>
                    <a:lumOff val="80000"/>
                  </a:schemeClr>
                </a:solidFill>
              </a:rPr>
              <a:t>20 </a:t>
            </a:r>
            <a:r>
              <a:rPr lang="en-US" sz="3200" dirty="0">
                <a:solidFill>
                  <a:schemeClr val="accent4">
                    <a:lumMod val="20000"/>
                    <a:lumOff val="80000"/>
                  </a:schemeClr>
                </a:solidFill>
              </a:rPr>
              <a:t>But after he had considered this, an angel of the Lord appeared to him in a dream and said</a:t>
            </a:r>
            <a:r>
              <a:rPr lang="en-US" sz="3200" dirty="0" smtClean="0">
                <a:solidFill>
                  <a:schemeClr val="accent4">
                    <a:lumMod val="20000"/>
                    <a:lumOff val="80000"/>
                  </a:schemeClr>
                </a:solidFill>
              </a:rPr>
              <a:t>,</a:t>
            </a:r>
            <a:endParaRPr lang="en-US" sz="3200" dirty="0">
              <a:solidFill>
                <a:schemeClr val="accent4">
                  <a:lumMod val="20000"/>
                  <a:lumOff val="80000"/>
                </a:schemeClr>
              </a:solidFill>
            </a:endParaRPr>
          </a:p>
        </p:txBody>
      </p:sp>
      <p:pic>
        <p:nvPicPr>
          <p:cNvPr id="18434" name="Picture 2" descr="Related image"/>
          <p:cNvPicPr>
            <a:picLocks noChangeAspect="1" noChangeArrowheads="1"/>
          </p:cNvPicPr>
          <p:nvPr/>
        </p:nvPicPr>
        <p:blipFill>
          <a:blip r:embed="rId2" cstate="print"/>
          <a:srcRect/>
          <a:stretch>
            <a:fillRect/>
          </a:stretch>
        </p:blipFill>
        <p:spPr bwMode="auto">
          <a:xfrm>
            <a:off x="533400" y="2057400"/>
            <a:ext cx="5572448" cy="4095751"/>
          </a:xfrm>
          <a:prstGeom prst="rect">
            <a:avLst/>
          </a:prstGeom>
          <a:noFill/>
        </p:spPr>
      </p:pic>
      <p:sp>
        <p:nvSpPr>
          <p:cNvPr id="4" name="Rectangular Callout 3"/>
          <p:cNvSpPr/>
          <p:nvPr/>
        </p:nvSpPr>
        <p:spPr>
          <a:xfrm>
            <a:off x="6019800" y="1447800"/>
            <a:ext cx="2743200" cy="5029200"/>
          </a:xfrm>
          <a:prstGeom prst="wedgeRectCallout">
            <a:avLst>
              <a:gd name="adj1" fmla="val -136241"/>
              <a:gd name="adj2" fmla="val -2344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smtClean="0">
                <a:solidFill>
                  <a:schemeClr val="accent4">
                    <a:lumMod val="50000"/>
                  </a:schemeClr>
                </a:solidFill>
              </a:rPr>
              <a:t>Joseph son of David, do not be afraid to take Mary home as your wife, because what is conceived in her is from the Holy Spirit.</a:t>
            </a:r>
            <a:endParaRPr lang="en-US" sz="3200" b="1" dirty="0">
              <a:solidFill>
                <a:schemeClr val="accent4">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p:cNvPicPr>
            <a:picLocks noChangeAspect="1" noChangeArrowheads="1"/>
          </p:cNvPicPr>
          <p:nvPr/>
        </p:nvPicPr>
        <p:blipFill>
          <a:blip r:embed="rId2" cstate="print"/>
          <a:srcRect/>
          <a:stretch>
            <a:fillRect/>
          </a:stretch>
        </p:blipFill>
        <p:spPr bwMode="auto">
          <a:xfrm>
            <a:off x="1371600" y="1828800"/>
            <a:ext cx="6486848" cy="4767835"/>
          </a:xfrm>
          <a:prstGeom prst="rect">
            <a:avLst/>
          </a:prstGeom>
          <a:noFill/>
        </p:spPr>
      </p:pic>
      <p:sp>
        <p:nvSpPr>
          <p:cNvPr id="4" name="Rectangular Callout 3"/>
          <p:cNvSpPr/>
          <p:nvPr/>
        </p:nvSpPr>
        <p:spPr>
          <a:xfrm>
            <a:off x="533400" y="228600"/>
            <a:ext cx="8229600" cy="1447800"/>
          </a:xfrm>
          <a:prstGeom prst="wedgeRectCallout">
            <a:avLst>
              <a:gd name="adj1" fmla="val -5644"/>
              <a:gd name="adj2" fmla="val 9147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baseline="30000" dirty="0" smtClean="0">
                <a:solidFill>
                  <a:schemeClr val="accent4">
                    <a:lumMod val="50000"/>
                  </a:schemeClr>
                </a:solidFill>
              </a:rPr>
              <a:t>21 </a:t>
            </a:r>
            <a:r>
              <a:rPr lang="en-US" sz="3200" b="1" dirty="0" smtClean="0">
                <a:solidFill>
                  <a:schemeClr val="accent4">
                    <a:lumMod val="50000"/>
                  </a:schemeClr>
                </a:solidFill>
              </a:rPr>
              <a:t>She will give birth to a son, and you are to give him the name Jesus, because he will save his people from their sins.</a:t>
            </a:r>
            <a:endParaRPr lang="en-US" sz="3200" b="1" dirty="0">
              <a:solidFill>
                <a:schemeClr val="accent4">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dirty="0">
                <a:solidFill>
                  <a:schemeClr val="accent4">
                    <a:lumMod val="20000"/>
                    <a:lumOff val="80000"/>
                  </a:schemeClr>
                </a:solidFill>
              </a:rPr>
              <a:t/>
            </a:r>
            <a:br>
              <a:rPr lang="en-US" sz="3200" dirty="0">
                <a:solidFill>
                  <a:schemeClr val="accent4">
                    <a:lumMod val="20000"/>
                    <a:lumOff val="80000"/>
                  </a:schemeClr>
                </a:solidFill>
              </a:rPr>
            </a:br>
            <a:endParaRPr lang="en-US" sz="3200" dirty="0">
              <a:solidFill>
                <a:schemeClr val="accent4">
                  <a:lumMod val="20000"/>
                  <a:lumOff val="80000"/>
                </a:schemeClr>
              </a:solidFill>
            </a:endParaRPr>
          </a:p>
        </p:txBody>
      </p:sp>
      <p:sp>
        <p:nvSpPr>
          <p:cNvPr id="3" name="Rectangle 2"/>
          <p:cNvSpPr/>
          <p:nvPr/>
        </p:nvSpPr>
        <p:spPr>
          <a:xfrm>
            <a:off x="381000" y="4572000"/>
            <a:ext cx="8458200" cy="2062103"/>
          </a:xfrm>
          <a:prstGeom prst="rect">
            <a:avLst/>
          </a:prstGeom>
        </p:spPr>
        <p:txBody>
          <a:bodyPr wrap="square">
            <a:spAutoFit/>
          </a:bodyPr>
          <a:lstStyle/>
          <a:p>
            <a:pPr algn="ctr"/>
            <a:r>
              <a:rPr lang="en-US" sz="3200" baseline="30000" dirty="0" smtClean="0">
                <a:solidFill>
                  <a:schemeClr val="accent4">
                    <a:lumMod val="20000"/>
                    <a:lumOff val="80000"/>
                  </a:schemeClr>
                </a:solidFill>
              </a:rPr>
              <a:t>22 </a:t>
            </a:r>
            <a:r>
              <a:rPr lang="en-US" sz="3200" dirty="0" smtClean="0">
                <a:solidFill>
                  <a:schemeClr val="accent4">
                    <a:lumMod val="20000"/>
                    <a:lumOff val="80000"/>
                  </a:schemeClr>
                </a:solidFill>
              </a:rPr>
              <a:t>All this took place to fulfill what the Lord had said through the prophet: </a:t>
            </a:r>
            <a:r>
              <a:rPr lang="en-US" sz="3200" baseline="30000" dirty="0" smtClean="0">
                <a:solidFill>
                  <a:schemeClr val="accent4">
                    <a:lumMod val="20000"/>
                    <a:lumOff val="80000"/>
                  </a:schemeClr>
                </a:solidFill>
              </a:rPr>
              <a:t>23 </a:t>
            </a:r>
            <a:r>
              <a:rPr lang="en-US" sz="3200" dirty="0" smtClean="0">
                <a:solidFill>
                  <a:schemeClr val="accent4">
                    <a:lumMod val="20000"/>
                    <a:lumOff val="80000"/>
                  </a:schemeClr>
                </a:solidFill>
              </a:rPr>
              <a:t>“The virgin will conceive and give birth to a son, and they will call him Immanuel” (which means “God with us”).</a:t>
            </a:r>
            <a:endParaRPr lang="en-US" sz="3200" dirty="0"/>
          </a:p>
        </p:txBody>
      </p:sp>
      <p:pic>
        <p:nvPicPr>
          <p:cNvPr id="20482" name="Picture 2" descr="Image result for virgin birth"/>
          <p:cNvPicPr>
            <a:picLocks noChangeAspect="1" noChangeArrowheads="1"/>
          </p:cNvPicPr>
          <p:nvPr/>
        </p:nvPicPr>
        <p:blipFill>
          <a:blip r:embed="rId2" cstate="print"/>
          <a:srcRect/>
          <a:stretch>
            <a:fillRect/>
          </a:stretch>
        </p:blipFill>
        <p:spPr bwMode="auto">
          <a:xfrm>
            <a:off x="-381000" y="0"/>
            <a:ext cx="9643280" cy="46482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baseline="30000" dirty="0" smtClean="0">
                <a:solidFill>
                  <a:schemeClr val="accent4">
                    <a:lumMod val="20000"/>
                    <a:lumOff val="80000"/>
                  </a:schemeClr>
                </a:solidFill>
              </a:rPr>
              <a:t>24</a:t>
            </a:r>
            <a:r>
              <a:rPr lang="en-US" sz="3200" baseline="30000" dirty="0">
                <a:solidFill>
                  <a:schemeClr val="accent4">
                    <a:lumMod val="20000"/>
                    <a:lumOff val="80000"/>
                  </a:schemeClr>
                </a:solidFill>
              </a:rPr>
              <a:t> </a:t>
            </a:r>
            <a:r>
              <a:rPr lang="en-US" sz="3200" dirty="0">
                <a:solidFill>
                  <a:schemeClr val="accent4">
                    <a:lumMod val="20000"/>
                    <a:lumOff val="80000"/>
                  </a:schemeClr>
                </a:solidFill>
              </a:rPr>
              <a:t>When Joseph woke up, he did what the angel of the Lord had commanded him and took Mary home as his wife</a:t>
            </a:r>
            <a:r>
              <a:rPr lang="en-US" sz="3200" dirty="0" smtClean="0">
                <a:solidFill>
                  <a:schemeClr val="accent4">
                    <a:lumMod val="20000"/>
                    <a:lumOff val="80000"/>
                  </a:schemeClr>
                </a:solidFill>
              </a:rPr>
              <a:t>.</a:t>
            </a:r>
            <a:endParaRPr lang="en-US" sz="3200" dirty="0">
              <a:solidFill>
                <a:schemeClr val="accent4">
                  <a:lumMod val="20000"/>
                  <a:lumOff val="80000"/>
                </a:schemeClr>
              </a:solidFill>
            </a:endParaRPr>
          </a:p>
        </p:txBody>
      </p:sp>
      <p:pic>
        <p:nvPicPr>
          <p:cNvPr id="3074" name="Picture 2" descr="Related image"/>
          <p:cNvPicPr>
            <a:picLocks noChangeAspect="1" noChangeArrowheads="1"/>
          </p:cNvPicPr>
          <p:nvPr/>
        </p:nvPicPr>
        <p:blipFill>
          <a:blip r:embed="rId2" cstate="print"/>
          <a:srcRect/>
          <a:stretch>
            <a:fillRect/>
          </a:stretch>
        </p:blipFill>
        <p:spPr bwMode="auto">
          <a:xfrm>
            <a:off x="1295400" y="1828800"/>
            <a:ext cx="6332748" cy="474345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8229600" cy="1143000"/>
          </a:xfrm>
        </p:spPr>
        <p:txBody>
          <a:bodyPr anchor="t">
            <a:noAutofit/>
          </a:bodyPr>
          <a:lstStyle/>
          <a:p>
            <a:r>
              <a:rPr lang="en-US" sz="3200" baseline="30000" dirty="0" smtClean="0">
                <a:solidFill>
                  <a:schemeClr val="accent4">
                    <a:lumMod val="20000"/>
                    <a:lumOff val="80000"/>
                  </a:schemeClr>
                </a:solidFill>
              </a:rPr>
              <a:t>25</a:t>
            </a:r>
            <a:r>
              <a:rPr lang="en-US" sz="3200" baseline="30000" dirty="0">
                <a:solidFill>
                  <a:schemeClr val="accent4">
                    <a:lumMod val="20000"/>
                    <a:lumOff val="80000"/>
                  </a:schemeClr>
                </a:solidFill>
              </a:rPr>
              <a:t> </a:t>
            </a:r>
            <a:r>
              <a:rPr lang="en-US" sz="3200" dirty="0">
                <a:solidFill>
                  <a:schemeClr val="accent4">
                    <a:lumMod val="20000"/>
                    <a:lumOff val="80000"/>
                  </a:schemeClr>
                </a:solidFill>
              </a:rPr>
              <a:t>But he did not consummate their marriage until she gave birth to a son. And he gave him the name Jesus</a:t>
            </a:r>
            <a:r>
              <a:rPr lang="en-US" sz="3200" dirty="0" smtClean="0">
                <a:solidFill>
                  <a:schemeClr val="accent4">
                    <a:lumMod val="20000"/>
                    <a:lumOff val="80000"/>
                  </a:schemeClr>
                </a:solidFill>
              </a:rPr>
              <a:t>.</a:t>
            </a:r>
            <a:endParaRPr lang="en-US" sz="3200" dirty="0">
              <a:solidFill>
                <a:schemeClr val="accent4">
                  <a:lumMod val="20000"/>
                  <a:lumOff val="80000"/>
                </a:schemeClr>
              </a:solidFill>
            </a:endParaRPr>
          </a:p>
        </p:txBody>
      </p:sp>
      <p:pic>
        <p:nvPicPr>
          <p:cNvPr id="22530"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2201" y="1"/>
            <a:ext cx="6908799" cy="5181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TotalTime>
  <Words>245</Words>
  <Application>Microsoft Office PowerPoint</Application>
  <PresentationFormat>On-screen Show (4:3)</PresentationFormat>
  <Paragraphs>44</Paragraphs>
  <Slides>31</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Matthew Dig Site 1</vt:lpstr>
      <vt:lpstr>Memory Verse</vt:lpstr>
      <vt:lpstr>Joseph Accepts Jesus as His Son</vt:lpstr>
      <vt:lpstr>19 Because Joseph her husband was faithful to the law, and yet did not want to expose her to public disgrace, he had in mind to divorce her quietly  </vt:lpstr>
      <vt:lpstr> 20 But after he had considered this, an angel of the Lord appeared to him in a dream and said,</vt:lpstr>
      <vt:lpstr>PowerPoint Presentation</vt:lpstr>
      <vt:lpstr> </vt:lpstr>
      <vt:lpstr>24 When Joseph woke up, he did what the angel of the Lord had commanded him and took Mary home as his wife.</vt:lpstr>
      <vt:lpstr>25 But he did not consummate their marriage until she gave birth to a son. And he gave him the name Jesus.</vt:lpstr>
      <vt:lpstr>The Magi Visit the Messiah</vt:lpstr>
      <vt:lpstr>PowerPoint Presentation</vt:lpstr>
      <vt:lpstr>PowerPoint Presentation</vt:lpstr>
      <vt:lpstr>3 When King Herod heard this he was disturbed, and all Jerusalem with him. 4 When he had called together all the people’s chief priests and teachers of the law, he asked them where the Messiah was to be born.</vt:lpstr>
      <vt:lpstr>5 “In Bethlehem in Judea,” they replied, “for this is what the prophet has written:</vt:lpstr>
      <vt:lpstr>6 “‘But you, Bethlehem, in the land of Judah,     are by no means least among the rulers of Judah; for out of you will come a ruler who will shepherd my people Israel.’”</vt:lpstr>
      <vt:lpstr>7 Then Herod called the Magi secretly and found out from them the exact time the star had appeared. </vt:lpstr>
      <vt:lpstr>8 He sent them to Bethlehem and said, “Go and search carefully for the child. As soon as you find him, report to me, so that I too may go and worship him.”</vt:lpstr>
      <vt:lpstr> 9 After they had heard the king, they went on their way, and the star they had seen when it rose went ahead of them until it stopped over the place where the child was. </vt:lpstr>
      <vt:lpstr>10 When they saw the star, they were overjoyed.  </vt:lpstr>
      <vt:lpstr>11 On coming to the house, they saw the child with his mother Mary, and they bowed down and worshiped him. Then they opened their treasures and presented him with gifts of gold, frankincense and myrrh. </vt:lpstr>
      <vt:lpstr>12 And having been warned in a dream not to go back to Herod, they returned to their country by another route.</vt:lpstr>
      <vt:lpstr>The Escape to Egypt - 13 When they had gone, an angel of the Lord appeared to Joseph in a dream. </vt:lpstr>
      <vt:lpstr> 14 So he got up, took the child and his mother during the night and left for Egypt, 15 where he stayed until the death of Herod.</vt:lpstr>
      <vt:lpstr>And so was fulfilled what the Lord had said through the prophet: “Out of Egypt I called my son.”</vt:lpstr>
      <vt:lpstr>16 When Herod realized that he had been outwitted by the Magi, he was furious,</vt:lpstr>
      <vt:lpstr>and he gave orders to kill all the boys in Bethlehem and its vicinity who were two years old and under, in accordance with the time he had learned from the Magi.</vt:lpstr>
      <vt:lpstr>17 Then what was said through the prophet Jeremiah was fulfilled: 18 “A voice is heard in Ramah,     weeping and great mourning, Rachel weeping for her children     and refusing to be comforted,     because they are no more.”</vt:lpstr>
      <vt:lpstr>PowerPoint Presentation</vt:lpstr>
      <vt:lpstr>21 So he got up, took the child and his mother and went to the land of Israel. </vt:lpstr>
      <vt:lpstr>22 But when he heard that Archelaus was reigning in Judea in place of his father Herod, he was afraid to go there.</vt:lpstr>
      <vt:lpstr>Having been warned in a dream, he withdrew to the district of Galilee, 23 and he went and lived in a town called Nazareth. So was fulfilled what was said through the prophets, that he would be called a Nazarene.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 Dig Site 1</dc:title>
  <dc:creator>Robin</dc:creator>
  <cp:lastModifiedBy>Ken Stoll</cp:lastModifiedBy>
  <cp:revision>2</cp:revision>
  <dcterms:created xsi:type="dcterms:W3CDTF">2017-07-05T01:29:40Z</dcterms:created>
  <dcterms:modified xsi:type="dcterms:W3CDTF">2017-07-07T01:50:34Z</dcterms:modified>
</cp:coreProperties>
</file>