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56" r:id="rId2"/>
    <p:sldId id="355" r:id="rId3"/>
    <p:sldId id="341" r:id="rId4"/>
    <p:sldId id="354" r:id="rId5"/>
    <p:sldId id="339" r:id="rId6"/>
    <p:sldId id="340" r:id="rId7"/>
    <p:sldId id="357" r:id="rId8"/>
    <p:sldId id="294" r:id="rId9"/>
    <p:sldId id="293" r:id="rId10"/>
    <p:sldId id="342" r:id="rId11"/>
    <p:sldId id="347" r:id="rId12"/>
    <p:sldId id="261" r:id="rId13"/>
    <p:sldId id="260" r:id="rId14"/>
    <p:sldId id="263" r:id="rId15"/>
    <p:sldId id="343" r:id="rId16"/>
    <p:sldId id="348" r:id="rId17"/>
    <p:sldId id="349" r:id="rId18"/>
    <p:sldId id="264" r:id="rId19"/>
    <p:sldId id="289" r:id="rId20"/>
    <p:sldId id="262" r:id="rId21"/>
    <p:sldId id="344" r:id="rId22"/>
    <p:sldId id="345" r:id="rId23"/>
    <p:sldId id="352" r:id="rId24"/>
    <p:sldId id="346" r:id="rId25"/>
    <p:sldId id="266" r:id="rId26"/>
    <p:sldId id="269" r:id="rId27"/>
    <p:sldId id="272" r:id="rId28"/>
    <p:sldId id="350" r:id="rId29"/>
    <p:sldId id="296" r:id="rId30"/>
    <p:sldId id="351" r:id="rId31"/>
    <p:sldId id="275" r:id="rId32"/>
    <p:sldId id="276" r:id="rId33"/>
    <p:sldId id="27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09"/>
    <p:restoredTop sz="94667"/>
  </p:normalViewPr>
  <p:slideViewPr>
    <p:cSldViewPr>
      <p:cViewPr varScale="1">
        <p:scale>
          <a:sx n="64" d="100"/>
          <a:sy n="64" d="100"/>
        </p:scale>
        <p:origin x="112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28D56-526A-2242-8748-B7846B81DF65}" type="datetimeFigureOut">
              <a:rPr lang="en-US" smtClean="0"/>
              <a:t>7/13/2023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A1714-4329-C649-B5EF-0BBBB6AF2C31}" type="slidenum">
              <a:rPr lang="en-US" smtClean="0"/>
              <a:t>‹#›</a:t>
            </a:fld>
            <a:endParaRPr lang="en-US"/>
          </a:p>
        </p:txBody>
      </p:sp>
    </p:spTree>
    <p:extLst>
      <p:ext uri="{BB962C8B-B14F-4D97-AF65-F5344CB8AC3E}">
        <p14:creationId xmlns:p14="http://schemas.microsoft.com/office/powerpoint/2010/main" val="32976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A1714-4329-C649-B5EF-0BBBB6AF2C31}" type="slidenum">
              <a:rPr lang="en-US" smtClean="0"/>
              <a:t>9</a:t>
            </a:fld>
            <a:endParaRPr lang="en-US"/>
          </a:p>
        </p:txBody>
      </p:sp>
    </p:spTree>
    <p:extLst>
      <p:ext uri="{BB962C8B-B14F-4D97-AF65-F5344CB8AC3E}">
        <p14:creationId xmlns:p14="http://schemas.microsoft.com/office/powerpoint/2010/main" val="108775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A1714-4329-C649-B5EF-0BBBB6AF2C31}" type="slidenum">
              <a:rPr lang="en-US" smtClean="0"/>
              <a:t>30</a:t>
            </a:fld>
            <a:endParaRPr lang="en-US"/>
          </a:p>
        </p:txBody>
      </p:sp>
    </p:spTree>
    <p:extLst>
      <p:ext uri="{BB962C8B-B14F-4D97-AF65-F5344CB8AC3E}">
        <p14:creationId xmlns:p14="http://schemas.microsoft.com/office/powerpoint/2010/main" val="184809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B1794562-1016-44D3-849C-970E6359FBD0}" type="datetimeFigureOut">
              <a:rPr lang="en-US" smtClean="0"/>
              <a:pPr/>
              <a:t>7/13/2023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45B551C-81D0-4E99-A03E-E0A2DE7EC0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794562-1016-44D3-849C-970E6359FBD0}" type="datetimeFigureOut">
              <a:rPr lang="en-US" smtClean="0"/>
              <a:pPr/>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B551C-81D0-4E99-A03E-E0A2DE7EC0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794562-1016-44D3-849C-970E6359FBD0}" type="datetimeFigureOut">
              <a:rPr lang="en-US" smtClean="0"/>
              <a:pPr/>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B551C-81D0-4E99-A03E-E0A2DE7EC0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B1794562-1016-44D3-849C-970E6359FBD0}" type="datetimeFigureOut">
              <a:rPr lang="en-US" smtClean="0"/>
              <a:pPr/>
              <a:t>7/13/2023</a:t>
            </a:fld>
            <a:endParaRPr lang="en-US"/>
          </a:p>
        </p:txBody>
      </p:sp>
      <p:sp>
        <p:nvSpPr>
          <p:cNvPr id="9" name="Slide Number Placeholder 8"/>
          <p:cNvSpPr>
            <a:spLocks noGrp="1"/>
          </p:cNvSpPr>
          <p:nvPr>
            <p:ph type="sldNum" sz="quarter" idx="15"/>
          </p:nvPr>
        </p:nvSpPr>
        <p:spPr/>
        <p:txBody>
          <a:bodyPr rtlCol="0"/>
          <a:lstStyle/>
          <a:p>
            <a:fld id="{A45B551C-81D0-4E99-A03E-E0A2DE7EC01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1794562-1016-44D3-849C-970E6359FBD0}" type="datetimeFigureOut">
              <a:rPr lang="en-US" smtClean="0"/>
              <a:pPr/>
              <a:t>7/13/2023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45B551C-81D0-4E99-A03E-E0A2DE7EC0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1794562-1016-44D3-849C-970E6359FBD0}" type="datetimeFigureOut">
              <a:rPr lang="en-US" smtClean="0"/>
              <a:pPr/>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B551C-81D0-4E99-A03E-E0A2DE7EC01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B1794562-1016-44D3-849C-970E6359FBD0}" type="datetimeFigureOut">
              <a:rPr lang="en-US" smtClean="0"/>
              <a:pPr/>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B551C-81D0-4E99-A03E-E0A2DE7EC01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B1794562-1016-44D3-849C-970E6359FBD0}" type="datetimeFigureOut">
              <a:rPr lang="en-US" smtClean="0"/>
              <a:pPr/>
              <a:t>7/13/2023</a:t>
            </a:fld>
            <a:endParaRPr lang="en-US"/>
          </a:p>
        </p:txBody>
      </p:sp>
      <p:sp>
        <p:nvSpPr>
          <p:cNvPr id="7" name="Slide Number Placeholder 6"/>
          <p:cNvSpPr>
            <a:spLocks noGrp="1"/>
          </p:cNvSpPr>
          <p:nvPr>
            <p:ph type="sldNum" sz="quarter" idx="11"/>
          </p:nvPr>
        </p:nvSpPr>
        <p:spPr/>
        <p:txBody>
          <a:bodyPr rtlCol="0"/>
          <a:lstStyle/>
          <a:p>
            <a:fld id="{A45B551C-81D0-4E99-A03E-E0A2DE7EC01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94562-1016-44D3-849C-970E6359FBD0}" type="datetimeFigureOut">
              <a:rPr lang="en-US" smtClean="0"/>
              <a:pPr/>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B551C-81D0-4E99-A03E-E0A2DE7EC0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B1794562-1016-44D3-849C-970E6359FBD0}" type="datetimeFigureOut">
              <a:rPr lang="en-US" smtClean="0"/>
              <a:pPr/>
              <a:t>7/13/2023</a:t>
            </a:fld>
            <a:endParaRPr lang="en-US"/>
          </a:p>
        </p:txBody>
      </p:sp>
      <p:sp>
        <p:nvSpPr>
          <p:cNvPr id="22" name="Slide Number Placeholder 21"/>
          <p:cNvSpPr>
            <a:spLocks noGrp="1"/>
          </p:cNvSpPr>
          <p:nvPr>
            <p:ph type="sldNum" sz="quarter" idx="15"/>
          </p:nvPr>
        </p:nvSpPr>
        <p:spPr/>
        <p:txBody>
          <a:bodyPr rtlCol="0"/>
          <a:lstStyle/>
          <a:p>
            <a:fld id="{A45B551C-81D0-4E99-A03E-E0A2DE7EC01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1794562-1016-44D3-849C-970E6359FBD0}" type="datetimeFigureOut">
              <a:rPr lang="en-US" smtClean="0"/>
              <a:pPr/>
              <a:t>7/13/2023</a:t>
            </a:fld>
            <a:endParaRPr lang="en-US"/>
          </a:p>
        </p:txBody>
      </p:sp>
      <p:sp>
        <p:nvSpPr>
          <p:cNvPr id="18" name="Slide Number Placeholder 17"/>
          <p:cNvSpPr>
            <a:spLocks noGrp="1"/>
          </p:cNvSpPr>
          <p:nvPr>
            <p:ph type="sldNum" sz="quarter" idx="11"/>
          </p:nvPr>
        </p:nvSpPr>
        <p:spPr/>
        <p:txBody>
          <a:bodyPr rtlCol="0"/>
          <a:lstStyle/>
          <a:p>
            <a:fld id="{A45B551C-81D0-4E99-A03E-E0A2DE7EC01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1794562-1016-44D3-849C-970E6359FBD0}" type="datetimeFigureOut">
              <a:rPr lang="en-US" smtClean="0"/>
              <a:pPr/>
              <a:t>7/13/2023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5B551C-81D0-4E99-A03E-E0A2DE7EC0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sv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20.sv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33400"/>
            <a:ext cx="6172200" cy="1894362"/>
          </a:xfrm>
        </p:spPr>
        <p:txBody>
          <a:bodyPr>
            <a:normAutofit fontScale="90000"/>
          </a:bodyPr>
          <a:lstStyle/>
          <a:p>
            <a:r>
              <a:rPr lang="en-US" sz="7200" b="1" dirty="0">
                <a:solidFill>
                  <a:schemeClr val="accent2">
                    <a:lumMod val="60000"/>
                    <a:lumOff val="40000"/>
                  </a:schemeClr>
                </a:solidFill>
                <a:effectLst>
                  <a:outerShdw blurRad="38100" dist="38100" dir="2700000" algn="tl">
                    <a:srgbClr val="000000">
                      <a:alpha val="43137"/>
                    </a:srgbClr>
                  </a:outerShdw>
                </a:effectLst>
              </a:rPr>
              <a:t>Matthew</a:t>
            </a:r>
            <a:br>
              <a:rPr lang="en-US" sz="7200" b="1" dirty="0">
                <a:effectLst>
                  <a:outerShdw blurRad="38100" dist="38100" dir="2700000" algn="tl">
                    <a:srgbClr val="000000">
                      <a:alpha val="43137"/>
                    </a:srgbClr>
                  </a:outerShdw>
                </a:effectLst>
              </a:rPr>
            </a:br>
            <a:r>
              <a:rPr lang="en-US" sz="7200" b="1" dirty="0">
                <a:effectLst>
                  <a:outerShdw blurRad="38100" dist="38100" dir="2700000" algn="tl">
                    <a:srgbClr val="000000">
                      <a:alpha val="43137"/>
                    </a:srgbClr>
                  </a:outerShdw>
                </a:effectLst>
              </a:rPr>
              <a:t>Dig Site 5</a:t>
            </a:r>
          </a:p>
        </p:txBody>
      </p:sp>
      <p:sp>
        <p:nvSpPr>
          <p:cNvPr id="3" name="Subtitle 2"/>
          <p:cNvSpPr>
            <a:spLocks noGrp="1"/>
          </p:cNvSpPr>
          <p:nvPr>
            <p:ph type="subTitle" idx="1"/>
          </p:nvPr>
        </p:nvSpPr>
        <p:spPr>
          <a:xfrm>
            <a:off x="1981200" y="3048000"/>
            <a:ext cx="7010400" cy="1371600"/>
          </a:xfrm>
        </p:spPr>
        <p:txBody>
          <a:bodyPr>
            <a:normAutofit/>
          </a:bodyPr>
          <a:lstStyle/>
          <a:p>
            <a:r>
              <a:rPr lang="en-US" sz="4000" b="1" dirty="0">
                <a:effectLst>
                  <a:outerShdw blurRad="38100" dist="38100" dir="2700000" algn="tl">
                    <a:srgbClr val="000000">
                      <a:alpha val="43137"/>
                    </a:srgbClr>
                  </a:outerShdw>
                </a:effectLst>
              </a:rPr>
              <a:t>Matthew </a:t>
            </a:r>
            <a:r>
              <a:rPr lang="en-US" sz="4000" dirty="0">
                <a:effectLst>
                  <a:outerShdw blurRad="38100" dist="38100" dir="2700000" algn="tl">
                    <a:srgbClr val="000000">
                      <a:alpha val="43137"/>
                    </a:srgbClr>
                  </a:outerShdw>
                </a:effectLst>
              </a:rPr>
              <a:t>7</a:t>
            </a:r>
            <a:r>
              <a:rPr lang="en-US" sz="4000" b="1" dirty="0">
                <a:effectLst>
                  <a:outerShdw blurRad="38100" dist="38100" dir="2700000" algn="tl">
                    <a:srgbClr val="000000">
                      <a:alpha val="43137"/>
                    </a:srgbClr>
                  </a:outerShdw>
                </a:effectLst>
              </a:rPr>
              <a:t>:1-29</a:t>
            </a:r>
            <a:endParaRPr lang="en-US"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639762"/>
          </a:xfrm>
        </p:spPr>
        <p:txBody>
          <a:bodyPr anchor="t">
            <a:noAutofit/>
          </a:bodyPr>
          <a:lstStyle/>
          <a:p>
            <a:pPr algn="ctr"/>
            <a:endParaRPr lang="en-US" sz="32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281471" y="4724400"/>
            <a:ext cx="8382000" cy="1143000"/>
          </a:xfrm>
          <a:prstGeom prst="rect">
            <a:avLst/>
          </a:prstGeom>
        </p:spPr>
        <p:txBody>
          <a:bodyPr vert="horz" anchor="t">
            <a:noAutofit/>
          </a:bodyPr>
          <a:lstStyle/>
          <a:p>
            <a:r>
              <a:rPr lang="en-US" sz="3200" b="1" baseline="30000" dirty="0">
                <a:latin typeface="Times New Roman" charset="0"/>
                <a:ea typeface="Times New Roman" charset="0"/>
                <a:cs typeface="Times New Roman" charset="0"/>
              </a:rPr>
              <a:t>2a </a:t>
            </a:r>
            <a:r>
              <a:rPr lang="en-US" sz="3200" b="1" dirty="0">
                <a:latin typeface="Times New Roman" charset="0"/>
                <a:ea typeface="Times New Roman" charset="0"/>
                <a:cs typeface="Times New Roman" charset="0"/>
              </a:rPr>
              <a:t>For in the same way you judge others, </a:t>
            </a:r>
          </a:p>
          <a:p>
            <a:pPr algn="ctr"/>
            <a:r>
              <a:rPr lang="en-US" sz="3200" b="1" dirty="0">
                <a:latin typeface="Times New Roman" charset="0"/>
                <a:ea typeface="Times New Roman" charset="0"/>
                <a:cs typeface="Times New Roman" charset="0"/>
              </a:rPr>
              <a:t>you will be judged,  </a:t>
            </a:r>
          </a:p>
          <a:p>
            <a:endParaRPr lang="en-US" sz="3200" b="1" dirty="0">
              <a:latin typeface="Times New Roman" charset="0"/>
              <a:ea typeface="Times New Roman" charset="0"/>
              <a:cs typeface="Times New Roman"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47800" y="-144463"/>
            <a:ext cx="5715000" cy="39116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0601" y="-18536"/>
            <a:ext cx="6705600" cy="4057135"/>
          </a:xfrm>
          <a:prstGeom prst="rect">
            <a:avLst/>
          </a:prstGeom>
        </p:spPr>
      </p:pic>
    </p:spTree>
    <p:extLst>
      <p:ext uri="{BB962C8B-B14F-4D97-AF65-F5344CB8AC3E}">
        <p14:creationId xmlns:p14="http://schemas.microsoft.com/office/powerpoint/2010/main" val="510238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639762"/>
          </a:xfrm>
        </p:spPr>
        <p:txBody>
          <a:bodyPr anchor="t">
            <a:noAutofit/>
          </a:bodyPr>
          <a:lstStyle/>
          <a:p>
            <a:pPr algn="ctr"/>
            <a:endParaRPr lang="en-US" sz="32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281471" y="4724400"/>
            <a:ext cx="8382000" cy="1143000"/>
          </a:xfrm>
          <a:prstGeom prst="rect">
            <a:avLst/>
          </a:prstGeom>
        </p:spPr>
        <p:txBody>
          <a:bodyPr vert="horz" anchor="t">
            <a:noAutofit/>
          </a:bodyPr>
          <a:lstStyle/>
          <a:p>
            <a:r>
              <a:rPr lang="en-US" sz="3200" b="1" baseline="30000" dirty="0">
                <a:latin typeface="Times New Roman" charset="0"/>
                <a:ea typeface="Times New Roman" charset="0"/>
                <a:cs typeface="Times New Roman" charset="0"/>
              </a:rPr>
              <a:t>2b</a:t>
            </a:r>
            <a:r>
              <a:rPr lang="en-US" sz="3200" b="1" dirty="0">
                <a:latin typeface="Times New Roman" charset="0"/>
                <a:ea typeface="Times New Roman" charset="0"/>
                <a:cs typeface="Times New Roman" charset="0"/>
              </a:rPr>
              <a:t>and with the measure you use, </a:t>
            </a:r>
          </a:p>
          <a:p>
            <a:pPr algn="ctr"/>
            <a:r>
              <a:rPr lang="en-US" sz="3200" b="1" dirty="0">
                <a:latin typeface="Times New Roman" charset="0"/>
                <a:ea typeface="Times New Roman" charset="0"/>
                <a:cs typeface="Times New Roman" charset="0"/>
              </a:rPr>
              <a:t>it will be measured to you.</a:t>
            </a:r>
          </a:p>
        </p:txBody>
      </p:sp>
      <p:grpSp>
        <p:nvGrpSpPr>
          <p:cNvPr id="3" name="Group 2"/>
          <p:cNvGrpSpPr/>
          <p:nvPr/>
        </p:nvGrpSpPr>
        <p:grpSpPr>
          <a:xfrm>
            <a:off x="559830" y="160338"/>
            <a:ext cx="3898900" cy="3505200"/>
            <a:chOff x="559830" y="160338"/>
            <a:chExt cx="3898900" cy="350520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9830" y="160338"/>
              <a:ext cx="3898900" cy="3505200"/>
            </a:xfrm>
            <a:prstGeom prst="rect">
              <a:avLst/>
            </a:prstGeom>
          </p:spPr>
        </p:pic>
        <p:sp>
          <p:nvSpPr>
            <p:cNvPr id="7" name="TextBox 6"/>
            <p:cNvSpPr txBox="1"/>
            <p:nvPr/>
          </p:nvSpPr>
          <p:spPr>
            <a:xfrm>
              <a:off x="1625705" y="248826"/>
              <a:ext cx="819455" cy="553998"/>
            </a:xfrm>
            <a:prstGeom prst="rect">
              <a:avLst/>
            </a:prstGeom>
            <a:noFill/>
          </p:spPr>
          <p:txBody>
            <a:bodyPr wrap="none" rtlCol="0">
              <a:spAutoFit/>
            </a:bodyPr>
            <a:lstStyle/>
            <a:p>
              <a:r>
                <a:rPr lang="en-US" sz="3000" dirty="0">
                  <a:solidFill>
                    <a:schemeClr val="bg1"/>
                  </a:solidFill>
                </a:rPr>
                <a:t>you</a:t>
              </a:r>
            </a:p>
          </p:txBody>
        </p:sp>
      </p:grpSp>
      <p:grpSp>
        <p:nvGrpSpPr>
          <p:cNvPr id="4" name="Group 3"/>
          <p:cNvGrpSpPr/>
          <p:nvPr/>
        </p:nvGrpSpPr>
        <p:grpSpPr>
          <a:xfrm>
            <a:off x="4558185" y="160338"/>
            <a:ext cx="4002571" cy="3505200"/>
            <a:chOff x="4558185" y="160338"/>
            <a:chExt cx="4002571" cy="350520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4558185" y="160338"/>
              <a:ext cx="4002571" cy="3505200"/>
            </a:xfrm>
            <a:prstGeom prst="rect">
              <a:avLst/>
            </a:prstGeom>
          </p:spPr>
        </p:pic>
        <p:sp>
          <p:nvSpPr>
            <p:cNvPr id="11" name="TextBox 10"/>
            <p:cNvSpPr txBox="1"/>
            <p:nvPr/>
          </p:nvSpPr>
          <p:spPr>
            <a:xfrm>
              <a:off x="6248400" y="248826"/>
              <a:ext cx="1303562" cy="553998"/>
            </a:xfrm>
            <a:prstGeom prst="rect">
              <a:avLst/>
            </a:prstGeom>
            <a:noFill/>
          </p:spPr>
          <p:txBody>
            <a:bodyPr wrap="none" rtlCol="0">
              <a:spAutoFit/>
            </a:bodyPr>
            <a:lstStyle/>
            <a:p>
              <a:r>
                <a:rPr lang="en-US" sz="3000" dirty="0">
                  <a:solidFill>
                    <a:schemeClr val="bg1"/>
                  </a:solidFill>
                </a:rPr>
                <a:t>others</a:t>
              </a:r>
            </a:p>
          </p:txBody>
        </p:sp>
      </p:grpSp>
    </p:spTree>
    <p:extLst>
      <p:ext uri="{BB962C8B-B14F-4D97-AF65-F5344CB8AC3E}">
        <p14:creationId xmlns:p14="http://schemas.microsoft.com/office/powerpoint/2010/main" val="1215541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219200"/>
            <a:ext cx="4724400" cy="4495800"/>
          </a:xfrm>
        </p:spPr>
        <p:txBody>
          <a:bodyPr anchor="t">
            <a:noAutofit/>
          </a:bodyPr>
          <a:lstStyle/>
          <a:p>
            <a:pPr algn="ctr"/>
            <a:r>
              <a:rPr lang="en-US" sz="3200" b="1" cap="none" baseline="30000" dirty="0">
                <a:latin typeface="Times New Roman" charset="0"/>
                <a:ea typeface="Times New Roman" charset="0"/>
                <a:cs typeface="Times New Roman" charset="0"/>
              </a:rPr>
              <a:t>3 </a:t>
            </a:r>
            <a:r>
              <a:rPr lang="en-US" sz="3200" b="1" cap="none" dirty="0">
                <a:latin typeface="Times New Roman" charset="0"/>
                <a:ea typeface="Times New Roman" charset="0"/>
                <a:cs typeface="Times New Roman" charset="0"/>
              </a:rPr>
              <a:t>“Why do you look at the speck of sawdust in your brother’s eye and pay no attention to the plank in your own eye?  </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 y="0"/>
            <a:ext cx="2260600" cy="35941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3594100"/>
            <a:ext cx="4597703" cy="3124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990600"/>
            <a:ext cx="3352800" cy="4419600"/>
          </a:xfrm>
        </p:spPr>
        <p:txBody>
          <a:bodyPr anchor="t">
            <a:noAutofit/>
          </a:bodyPr>
          <a:lstStyle/>
          <a:p>
            <a:pPr algn="ctr"/>
            <a:r>
              <a:rPr lang="en-US" sz="3200" b="1" cap="none" baseline="30000" dirty="0">
                <a:solidFill>
                  <a:schemeClr val="tx1"/>
                </a:solidFill>
                <a:latin typeface="Times New Roman" charset="0"/>
                <a:ea typeface="Times New Roman" charset="0"/>
                <a:cs typeface="Times New Roman" charset="0"/>
              </a:rPr>
              <a:t>4 </a:t>
            </a:r>
            <a:r>
              <a:rPr lang="en-US" sz="3200" b="1" cap="none" dirty="0">
                <a:solidFill>
                  <a:schemeClr val="tx1"/>
                </a:solidFill>
                <a:latin typeface="Times New Roman" charset="0"/>
                <a:ea typeface="Times New Roman" charset="0"/>
                <a:cs typeface="Times New Roman" charset="0"/>
              </a:rPr>
              <a:t>How can you say to your brother, ‘Let me take the speck out of your eye,’ when all the time there is a plank in your own eye? </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 y="762000"/>
            <a:ext cx="4585982" cy="3124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200"/>
            <a:ext cx="8001000" cy="2011362"/>
          </a:xfrm>
        </p:spPr>
        <p:txBody>
          <a:bodyPr anchor="t">
            <a:noAutofit/>
          </a:bodyPr>
          <a:lstStyle/>
          <a:p>
            <a:pPr algn="ctr"/>
            <a:r>
              <a:rPr lang="en-US" sz="3200" b="1" cap="none" baseline="30000" dirty="0">
                <a:latin typeface="Times New Roman" charset="0"/>
                <a:ea typeface="Times New Roman" charset="0"/>
                <a:cs typeface="Times New Roman" charset="0"/>
              </a:rPr>
              <a:t>5 </a:t>
            </a:r>
            <a:r>
              <a:rPr lang="en-US" sz="3200" b="1" cap="none" dirty="0">
                <a:latin typeface="Times New Roman" charset="0"/>
                <a:ea typeface="Times New Roman" charset="0"/>
                <a:cs typeface="Times New Roman" charset="0"/>
              </a:rPr>
              <a:t>You hypocrite, first take the plank out of your own eye, and then you will see clearly to remove the speck from your brother’s eye.</a:t>
            </a:r>
            <a:br>
              <a:rPr lang="en-US" sz="3200" b="1" cap="none" dirty="0">
                <a:latin typeface="Times New Roman" charset="0"/>
                <a:ea typeface="Times New Roman" charset="0"/>
                <a:cs typeface="Times New Roman" charset="0"/>
              </a:rPr>
            </a:b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00200" y="16476"/>
            <a:ext cx="5438987" cy="40792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001000" cy="2011362"/>
          </a:xfrm>
        </p:spPr>
        <p:txBody>
          <a:bodyPr anchor="t">
            <a:noAutofit/>
          </a:bodyPr>
          <a:lstStyle/>
          <a:p>
            <a:pPr algn="ctr"/>
            <a:r>
              <a:rPr lang="en-US" sz="3200" b="1" cap="none" baseline="30000" dirty="0"/>
              <a:t>6 </a:t>
            </a:r>
            <a:r>
              <a:rPr lang="en-US" sz="3200" b="1" cap="none" baseline="30000" dirty="0" err="1"/>
              <a:t>a</a:t>
            </a:r>
            <a:r>
              <a:rPr lang="en-US" sz="3200" b="1" cap="none" dirty="0" err="1"/>
              <a:t>“Do</a:t>
            </a:r>
            <a:r>
              <a:rPr lang="en-US" sz="3200" b="1" cap="none" dirty="0"/>
              <a:t> not give dogs what is sacred; do not throw your pearls to pigs. </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857500"/>
            <a:ext cx="5334000" cy="40005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6826" y="1371600"/>
            <a:ext cx="3634044" cy="3824227"/>
          </a:xfrm>
          <a:prstGeom prst="rect">
            <a:avLst/>
          </a:prstGeom>
        </p:spPr>
      </p:pic>
    </p:spTree>
    <p:extLst>
      <p:ext uri="{BB962C8B-B14F-4D97-AF65-F5344CB8AC3E}">
        <p14:creationId xmlns:p14="http://schemas.microsoft.com/office/powerpoint/2010/main" val="205027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001000" cy="2011362"/>
          </a:xfrm>
        </p:spPr>
        <p:txBody>
          <a:bodyPr anchor="t">
            <a:noAutofit/>
          </a:bodyPr>
          <a:lstStyle/>
          <a:p>
            <a:pPr algn="ctr"/>
            <a:r>
              <a:rPr lang="en-US" sz="3200" b="1" cap="none" baseline="30000" dirty="0"/>
              <a:t>6b</a:t>
            </a:r>
            <a:r>
              <a:rPr lang="en-US" sz="3200" b="1" cap="none" dirty="0"/>
              <a:t>If you do, they may trample them under their feet, and turn and tear you to pieces.</a:t>
            </a:r>
            <a:br>
              <a:rPr lang="en-US" sz="3200" b="1" cap="none" dirty="0"/>
            </a:b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grpSp>
        <p:nvGrpSpPr>
          <p:cNvPr id="4" name="Group 3"/>
          <p:cNvGrpSpPr/>
          <p:nvPr/>
        </p:nvGrpSpPr>
        <p:grpSpPr>
          <a:xfrm>
            <a:off x="-914738" y="3227882"/>
            <a:ext cx="10027508" cy="3657600"/>
            <a:chOff x="-914400" y="3124200"/>
            <a:chExt cx="10027508" cy="365760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400" y="3581400"/>
              <a:ext cx="6203515" cy="32004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9508" y="3124200"/>
              <a:ext cx="4543600" cy="3657600"/>
            </a:xfrm>
            <a:prstGeom prst="rect">
              <a:avLst/>
            </a:prstGeom>
          </p:spPr>
        </p:pic>
      </p:grpSp>
    </p:spTree>
    <p:extLst>
      <p:ext uri="{BB962C8B-B14F-4D97-AF65-F5344CB8AC3E}">
        <p14:creationId xmlns:p14="http://schemas.microsoft.com/office/powerpoint/2010/main" val="107256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53501" y="1931865"/>
            <a:ext cx="5867400" cy="1143000"/>
          </a:xfrm>
        </p:spPr>
        <p:txBody>
          <a:bodyPr anchor="t">
            <a:noAutofit/>
          </a:bodyPr>
          <a:lstStyle/>
          <a:p>
            <a:pPr algn="ctr"/>
            <a:r>
              <a:rPr lang="en-US" sz="3200" b="1" cap="none" baseline="30000" dirty="0"/>
              <a:t>7 </a:t>
            </a:r>
            <a:r>
              <a:rPr lang="en-US" sz="3200" b="1" cap="none" dirty="0"/>
              <a:t>“Ask* and it will be given to you; </a:t>
            </a:r>
            <a:br>
              <a:rPr lang="en-US" sz="3200" b="1" cap="none" dirty="0"/>
            </a:br>
            <a:br>
              <a:rPr lang="en-US" sz="3200" b="1" cap="none" dirty="0"/>
            </a:br>
            <a:r>
              <a:rPr lang="en-US" sz="3200" b="1" cap="none" dirty="0"/>
              <a:t>seek* and you will find;</a:t>
            </a:r>
            <a:br>
              <a:rPr lang="en-US" sz="3200" b="1" cap="none" dirty="0"/>
            </a:br>
            <a:br>
              <a:rPr lang="en-US" sz="3200" b="1" cap="none" dirty="0"/>
            </a:br>
            <a:r>
              <a:rPr lang="en-US" sz="3200" b="1" cap="none" dirty="0"/>
              <a:t> </a:t>
            </a:r>
            <a:br>
              <a:rPr lang="en-US" sz="3200" b="1" cap="none" dirty="0"/>
            </a:br>
            <a:r>
              <a:rPr lang="en-US" sz="3200" b="1" cap="none" dirty="0"/>
              <a:t>knock* and the door will be opened to you.  </a:t>
            </a:r>
            <a:endParaRPr lang="en-US" sz="32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itle 1"/>
          <p:cNvSpPr txBox="1">
            <a:spLocks/>
          </p:cNvSpPr>
          <p:nvPr/>
        </p:nvSpPr>
        <p:spPr>
          <a:xfrm>
            <a:off x="228600" y="4876800"/>
            <a:ext cx="83820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sz="3200" b="1" cap="none" dirty="0">
              <a:latin typeface="Times New Roman" charset="0"/>
              <a:ea typeface="Times New Roman" charset="0"/>
              <a:cs typeface="Times New Roman" charset="0"/>
            </a:endParaRPr>
          </a:p>
        </p:txBody>
      </p:sp>
      <p:sp>
        <p:nvSpPr>
          <p:cNvPr id="3" name="TextBox 2"/>
          <p:cNvSpPr txBox="1"/>
          <p:nvPr/>
        </p:nvSpPr>
        <p:spPr>
          <a:xfrm>
            <a:off x="533400" y="1524000"/>
            <a:ext cx="1082348" cy="4247317"/>
          </a:xfrm>
          <a:prstGeom prst="rect">
            <a:avLst/>
          </a:prstGeom>
          <a:noFill/>
        </p:spPr>
        <p:txBody>
          <a:bodyPr wrap="none" rtlCol="0">
            <a:spAutoFit/>
          </a:bodyPr>
          <a:lstStyle/>
          <a:p>
            <a:r>
              <a:rPr lang="en-US" sz="9000" dirty="0"/>
              <a:t>A</a:t>
            </a:r>
            <a:endParaRPr lang="en-US" sz="4500" dirty="0"/>
          </a:p>
          <a:p>
            <a:r>
              <a:rPr lang="en-US" sz="9000" dirty="0"/>
              <a:t>S</a:t>
            </a:r>
            <a:endParaRPr lang="en-US" sz="4500" dirty="0"/>
          </a:p>
          <a:p>
            <a:r>
              <a:rPr lang="en-US" sz="9000" dirty="0"/>
              <a:t>K</a:t>
            </a:r>
            <a:endParaRPr lang="en-US" sz="4500" dirty="0"/>
          </a:p>
        </p:txBody>
      </p:sp>
      <p:sp>
        <p:nvSpPr>
          <p:cNvPr id="7" name="TextBox 6"/>
          <p:cNvSpPr txBox="1"/>
          <p:nvPr/>
        </p:nvSpPr>
        <p:spPr>
          <a:xfrm>
            <a:off x="1447800" y="2024136"/>
            <a:ext cx="793807" cy="784830"/>
          </a:xfrm>
          <a:prstGeom prst="rect">
            <a:avLst/>
          </a:prstGeom>
          <a:noFill/>
        </p:spPr>
        <p:txBody>
          <a:bodyPr wrap="none" rtlCol="0">
            <a:spAutoFit/>
          </a:bodyPr>
          <a:lstStyle/>
          <a:p>
            <a:pPr>
              <a:spcAft>
                <a:spcPts val="4200"/>
              </a:spcAft>
            </a:pPr>
            <a:r>
              <a:rPr lang="en-US" sz="4500" dirty="0" err="1"/>
              <a:t>sk</a:t>
            </a:r>
            <a:endParaRPr lang="en-US" sz="9000" dirty="0"/>
          </a:p>
        </p:txBody>
      </p:sp>
      <p:sp>
        <p:nvSpPr>
          <p:cNvPr id="8" name="TextBox 7"/>
          <p:cNvSpPr txBox="1"/>
          <p:nvPr/>
        </p:nvSpPr>
        <p:spPr>
          <a:xfrm>
            <a:off x="1293109" y="3363234"/>
            <a:ext cx="1103187" cy="784830"/>
          </a:xfrm>
          <a:prstGeom prst="rect">
            <a:avLst/>
          </a:prstGeom>
          <a:noFill/>
        </p:spPr>
        <p:txBody>
          <a:bodyPr wrap="none" rtlCol="0">
            <a:spAutoFit/>
          </a:bodyPr>
          <a:lstStyle/>
          <a:p>
            <a:pPr>
              <a:spcAft>
                <a:spcPts val="4200"/>
              </a:spcAft>
            </a:pPr>
            <a:r>
              <a:rPr lang="en-US" sz="4500" dirty="0"/>
              <a:t>eek</a:t>
            </a:r>
          </a:p>
        </p:txBody>
      </p:sp>
      <p:sp>
        <p:nvSpPr>
          <p:cNvPr id="9" name="TextBox 8"/>
          <p:cNvSpPr txBox="1"/>
          <p:nvPr/>
        </p:nvSpPr>
        <p:spPr>
          <a:xfrm>
            <a:off x="1529713" y="4751265"/>
            <a:ext cx="1423788" cy="784830"/>
          </a:xfrm>
          <a:prstGeom prst="rect">
            <a:avLst/>
          </a:prstGeom>
          <a:noFill/>
        </p:spPr>
        <p:txBody>
          <a:bodyPr wrap="none" rtlCol="0">
            <a:spAutoFit/>
          </a:bodyPr>
          <a:lstStyle/>
          <a:p>
            <a:pPr>
              <a:spcAft>
                <a:spcPts val="4200"/>
              </a:spcAft>
            </a:pPr>
            <a:r>
              <a:rPr lang="en-US" sz="4500" dirty="0"/>
              <a:t>nock</a:t>
            </a:r>
          </a:p>
        </p:txBody>
      </p:sp>
    </p:spTree>
    <p:extLst>
      <p:ext uri="{BB962C8B-B14F-4D97-AF65-F5344CB8AC3E}">
        <p14:creationId xmlns:p14="http://schemas.microsoft.com/office/powerpoint/2010/main" val="1304480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381000" y="2105777"/>
            <a:ext cx="6400800" cy="621547"/>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en-US" sz="2000" b="1" cap="none" baseline="30000" dirty="0">
                <a:latin typeface="Times New Roman" charset="0"/>
                <a:ea typeface="Times New Roman" charset="0"/>
                <a:cs typeface="Times New Roman" charset="0"/>
              </a:rPr>
              <a:t>8 </a:t>
            </a:r>
            <a:r>
              <a:rPr lang="en-US" sz="2000" b="1" cap="none" dirty="0">
                <a:latin typeface="Times New Roman" charset="0"/>
                <a:ea typeface="Times New Roman" charset="0"/>
                <a:cs typeface="Times New Roman" charset="0"/>
              </a:rPr>
              <a:t>For everyone who asks receives; </a:t>
            </a:r>
          </a:p>
        </p:txBody>
      </p:sp>
      <p:sp>
        <p:nvSpPr>
          <p:cNvPr id="3" name="TextBox 2"/>
          <p:cNvSpPr txBox="1"/>
          <p:nvPr/>
        </p:nvSpPr>
        <p:spPr>
          <a:xfrm>
            <a:off x="533400" y="1524000"/>
            <a:ext cx="1082348" cy="4247317"/>
          </a:xfrm>
          <a:prstGeom prst="rect">
            <a:avLst/>
          </a:prstGeom>
          <a:noFill/>
        </p:spPr>
        <p:txBody>
          <a:bodyPr wrap="none" rtlCol="0">
            <a:spAutoFit/>
          </a:bodyPr>
          <a:lstStyle/>
          <a:p>
            <a:r>
              <a:rPr lang="en-US" sz="9000" dirty="0"/>
              <a:t>A</a:t>
            </a:r>
            <a:endParaRPr lang="en-US" sz="4500" dirty="0"/>
          </a:p>
          <a:p>
            <a:r>
              <a:rPr lang="en-US" sz="9000" dirty="0"/>
              <a:t>S</a:t>
            </a:r>
            <a:endParaRPr lang="en-US" sz="4500" dirty="0"/>
          </a:p>
          <a:p>
            <a:r>
              <a:rPr lang="en-US" sz="9000" dirty="0"/>
              <a:t>K</a:t>
            </a:r>
            <a:endParaRPr lang="en-US" sz="4500" dirty="0"/>
          </a:p>
        </p:txBody>
      </p:sp>
      <p:sp>
        <p:nvSpPr>
          <p:cNvPr id="7" name="TextBox 6"/>
          <p:cNvSpPr txBox="1"/>
          <p:nvPr/>
        </p:nvSpPr>
        <p:spPr>
          <a:xfrm>
            <a:off x="1447800" y="2024136"/>
            <a:ext cx="793807" cy="784830"/>
          </a:xfrm>
          <a:prstGeom prst="rect">
            <a:avLst/>
          </a:prstGeom>
          <a:noFill/>
        </p:spPr>
        <p:txBody>
          <a:bodyPr wrap="none" rtlCol="0">
            <a:spAutoFit/>
          </a:bodyPr>
          <a:lstStyle/>
          <a:p>
            <a:pPr>
              <a:spcAft>
                <a:spcPts val="4200"/>
              </a:spcAft>
            </a:pPr>
            <a:r>
              <a:rPr lang="en-US" sz="4500" dirty="0" err="1"/>
              <a:t>sk</a:t>
            </a:r>
            <a:endParaRPr lang="en-US" sz="9000" dirty="0"/>
          </a:p>
        </p:txBody>
      </p:sp>
      <p:sp>
        <p:nvSpPr>
          <p:cNvPr id="8" name="TextBox 7"/>
          <p:cNvSpPr txBox="1"/>
          <p:nvPr/>
        </p:nvSpPr>
        <p:spPr>
          <a:xfrm>
            <a:off x="1293109" y="3363234"/>
            <a:ext cx="1103187" cy="784830"/>
          </a:xfrm>
          <a:prstGeom prst="rect">
            <a:avLst/>
          </a:prstGeom>
          <a:noFill/>
        </p:spPr>
        <p:txBody>
          <a:bodyPr wrap="none" rtlCol="0">
            <a:spAutoFit/>
          </a:bodyPr>
          <a:lstStyle/>
          <a:p>
            <a:pPr>
              <a:spcAft>
                <a:spcPts val="4200"/>
              </a:spcAft>
            </a:pPr>
            <a:r>
              <a:rPr lang="en-US" sz="4500"/>
              <a:t>eek</a:t>
            </a:r>
            <a:endParaRPr lang="en-US" sz="4500" dirty="0"/>
          </a:p>
        </p:txBody>
      </p:sp>
      <p:sp>
        <p:nvSpPr>
          <p:cNvPr id="9" name="TextBox 8"/>
          <p:cNvSpPr txBox="1"/>
          <p:nvPr/>
        </p:nvSpPr>
        <p:spPr>
          <a:xfrm>
            <a:off x="1326060" y="4843384"/>
            <a:ext cx="1423788" cy="784830"/>
          </a:xfrm>
          <a:prstGeom prst="rect">
            <a:avLst/>
          </a:prstGeom>
          <a:noFill/>
        </p:spPr>
        <p:txBody>
          <a:bodyPr wrap="none" rtlCol="0">
            <a:spAutoFit/>
          </a:bodyPr>
          <a:lstStyle/>
          <a:p>
            <a:pPr>
              <a:spcAft>
                <a:spcPts val="4200"/>
              </a:spcAft>
            </a:pPr>
            <a:r>
              <a:rPr lang="en-US" sz="4500" dirty="0"/>
              <a:t>nock</a:t>
            </a:r>
          </a:p>
        </p:txBody>
      </p:sp>
      <p:sp>
        <p:nvSpPr>
          <p:cNvPr id="12" name="Title 1"/>
          <p:cNvSpPr txBox="1">
            <a:spLocks/>
          </p:cNvSpPr>
          <p:nvPr/>
        </p:nvSpPr>
        <p:spPr>
          <a:xfrm>
            <a:off x="152400" y="3485317"/>
            <a:ext cx="66294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en-US" sz="2000" b="1" cap="none" dirty="0">
                <a:latin typeface="Times New Roman" charset="0"/>
                <a:ea typeface="Times New Roman" charset="0"/>
                <a:cs typeface="Times New Roman" charset="0"/>
              </a:rPr>
              <a:t>the one who seeks finds; </a:t>
            </a:r>
          </a:p>
        </p:txBody>
      </p:sp>
      <p:sp>
        <p:nvSpPr>
          <p:cNvPr id="13" name="Title 1"/>
          <p:cNvSpPr txBox="1">
            <a:spLocks/>
          </p:cNvSpPr>
          <p:nvPr/>
        </p:nvSpPr>
        <p:spPr>
          <a:xfrm>
            <a:off x="152400" y="4744901"/>
            <a:ext cx="66294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en-US" sz="2000" b="1" cap="none" dirty="0">
                <a:latin typeface="Times New Roman" charset="0"/>
                <a:ea typeface="Times New Roman" charset="0"/>
                <a:cs typeface="Times New Roman" charset="0"/>
              </a:rPr>
              <a:t>and to the one who knocks, </a:t>
            </a:r>
          </a:p>
          <a:p>
            <a:pPr algn="r"/>
            <a:r>
              <a:rPr lang="en-US" sz="2000" b="1" cap="none" dirty="0">
                <a:latin typeface="Times New Roman" charset="0"/>
                <a:ea typeface="Times New Roman" charset="0"/>
                <a:cs typeface="Times New Roman" charset="0"/>
              </a:rPr>
              <a:t>the door will be opened.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82000" cy="1143000"/>
          </a:xfrm>
        </p:spPr>
        <p:txBody>
          <a:bodyPr anchor="t">
            <a:noAutofit/>
          </a:bodyPr>
          <a:lstStyle/>
          <a:p>
            <a:pPr algn="ctr"/>
            <a:r>
              <a:rPr lang="en-US" cap="none" baseline="30000" dirty="0">
                <a:latin typeface="Times New Roman" charset="0"/>
                <a:ea typeface="Times New Roman" charset="0"/>
                <a:cs typeface="Times New Roman" charset="0"/>
              </a:rPr>
              <a:t>9 </a:t>
            </a:r>
            <a:r>
              <a:rPr lang="en-US" cap="none" dirty="0">
                <a:latin typeface="Times New Roman" charset="0"/>
                <a:ea typeface="Times New Roman" charset="0"/>
                <a:cs typeface="Times New Roman" charset="0"/>
              </a:rPr>
              <a:t>“Which of you, if your son asks for bread, </a:t>
            </a:r>
            <a:br>
              <a:rPr lang="en-US" cap="none" dirty="0">
                <a:latin typeface="Times New Roman" charset="0"/>
                <a:ea typeface="Times New Roman" charset="0"/>
                <a:cs typeface="Times New Roman" charset="0"/>
              </a:rPr>
            </a:br>
            <a:r>
              <a:rPr lang="en-US" cap="none" dirty="0">
                <a:latin typeface="Times New Roman" charset="0"/>
                <a:ea typeface="Times New Roman" charset="0"/>
                <a:cs typeface="Times New Roman" charset="0"/>
              </a:rPr>
              <a:t>will give him a stone?</a:t>
            </a:r>
            <a:endParaRPr lang="en-US"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sp>
        <p:nvSpPr>
          <p:cNvPr id="5" name="Title 1"/>
          <p:cNvSpPr txBox="1">
            <a:spLocks/>
          </p:cNvSpPr>
          <p:nvPr/>
        </p:nvSpPr>
        <p:spPr>
          <a:xfrm>
            <a:off x="228600" y="5410200"/>
            <a:ext cx="83820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cap="none" baseline="30000" dirty="0">
                <a:latin typeface="Times New Roman" charset="0"/>
                <a:ea typeface="Times New Roman" charset="0"/>
                <a:cs typeface="Times New Roman" charset="0"/>
              </a:rPr>
              <a:t>10 </a:t>
            </a:r>
            <a:r>
              <a:rPr lang="en-US" cap="none" dirty="0">
                <a:latin typeface="Times New Roman" charset="0"/>
                <a:ea typeface="Times New Roman" charset="0"/>
                <a:cs typeface="Times New Roman" charset="0"/>
              </a:rPr>
              <a:t>Or if he asks for a fish, will give him a snake? </a:t>
            </a:r>
            <a:endParaRPr lang="en-US"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9016" y="1287766"/>
            <a:ext cx="2579429" cy="206503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892" y="3407764"/>
            <a:ext cx="2591553" cy="173769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3219127"/>
            <a:ext cx="2057400" cy="1966393"/>
          </a:xfrm>
          <a:prstGeom prst="rect">
            <a:avLst/>
          </a:prstGeom>
        </p:spPr>
      </p:pic>
      <p:pic>
        <p:nvPicPr>
          <p:cNvPr id="9" name="Picture 8" descr="Directly above shot of fish and potatoes on a barbecue grill">
            <a:extLst>
              <a:ext uri="{FF2B5EF4-FFF2-40B4-BE49-F238E27FC236}">
                <a16:creationId xmlns:a16="http://schemas.microsoft.com/office/drawing/2014/main" id="{A3959277-2030-55E5-46BE-37EFB35EA1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2682" y="1253427"/>
            <a:ext cx="2387635" cy="1874001"/>
          </a:xfrm>
          <a:prstGeom prst="rect">
            <a:avLst/>
          </a:prstGeom>
        </p:spPr>
      </p:pic>
      <p:pic>
        <p:nvPicPr>
          <p:cNvPr id="11" name="Graphic 10" descr="No sign with solid fill">
            <a:extLst>
              <a:ext uri="{FF2B5EF4-FFF2-40B4-BE49-F238E27FC236}">
                <a16:creationId xmlns:a16="http://schemas.microsoft.com/office/drawing/2014/main" id="{3AC02EDD-E2FF-A3F8-1950-6F69E08E38BE}"/>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71269" y="3319469"/>
            <a:ext cx="1782798" cy="1782798"/>
          </a:xfrm>
          <a:prstGeom prst="rect">
            <a:avLst/>
          </a:prstGeom>
        </p:spPr>
      </p:pic>
      <p:pic>
        <p:nvPicPr>
          <p:cNvPr id="12" name="Graphic 11" descr="No sign with solid fill">
            <a:extLst>
              <a:ext uri="{FF2B5EF4-FFF2-40B4-BE49-F238E27FC236}">
                <a16:creationId xmlns:a16="http://schemas.microsoft.com/office/drawing/2014/main" id="{08B1AE14-A33C-62D7-29A2-5170C828841E}"/>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34656" y="3316971"/>
            <a:ext cx="1903685" cy="19036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28081"/>
            <a:ext cx="6172200" cy="1056162"/>
          </a:xfrm>
        </p:spPr>
        <p:txBody>
          <a:bodyPr>
            <a:normAutofit fontScale="90000"/>
          </a:bodyPr>
          <a:lstStyle/>
          <a:p>
            <a:pPr algn="ctr"/>
            <a:r>
              <a:rPr lang="en-US" sz="7200" b="1" dirty="0">
                <a:solidFill>
                  <a:schemeClr val="accent2">
                    <a:lumMod val="60000"/>
                    <a:lumOff val="40000"/>
                  </a:schemeClr>
                </a:solidFill>
                <a:effectLst>
                  <a:outerShdw blurRad="38100" dist="38100" dir="2700000" algn="tl">
                    <a:srgbClr val="000000">
                      <a:alpha val="43137"/>
                    </a:srgbClr>
                  </a:outerShdw>
                </a:effectLst>
              </a:rPr>
              <a:t>The Truth</a:t>
            </a:r>
            <a:endParaRPr lang="en-US" sz="72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981200" y="2514600"/>
            <a:ext cx="7010400" cy="2286000"/>
          </a:xfrm>
        </p:spPr>
        <p:txBody>
          <a:bodyPr>
            <a:normAutofit/>
          </a:bodyPr>
          <a:lstStyle/>
          <a:p>
            <a:pPr algn="ctr"/>
            <a:r>
              <a:rPr lang="en-US" sz="4000" b="1" dirty="0">
                <a:effectLst>
                  <a:outerShdw blurRad="38100" dist="38100" dir="2700000" algn="tl">
                    <a:srgbClr val="000000">
                      <a:alpha val="43137"/>
                    </a:srgbClr>
                  </a:outerShdw>
                </a:effectLst>
              </a:rPr>
              <a:t>Jesus has authority to teach us how to live because He is God!</a:t>
            </a:r>
            <a:endParaRPr lang="en-US" sz="4000" b="1" dirty="0"/>
          </a:p>
        </p:txBody>
      </p:sp>
    </p:spTree>
    <p:extLst>
      <p:ext uri="{BB962C8B-B14F-4D97-AF65-F5344CB8AC3E}">
        <p14:creationId xmlns:p14="http://schemas.microsoft.com/office/powerpoint/2010/main" val="2857377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a:r>
              <a:rPr lang="en-US" sz="3200" b="1" cap="none" baseline="30000" dirty="0">
                <a:latin typeface="Times New Roman" charset="0"/>
                <a:ea typeface="Times New Roman" charset="0"/>
                <a:cs typeface="Times New Roman" charset="0"/>
              </a:rPr>
              <a:t>11 </a:t>
            </a:r>
            <a:r>
              <a:rPr lang="en-US" sz="3200" b="1" cap="none" dirty="0">
                <a:latin typeface="Times New Roman" charset="0"/>
                <a:ea typeface="Times New Roman" charset="0"/>
                <a:cs typeface="Times New Roman" charset="0"/>
              </a:rPr>
              <a:t>If you, then, though you are evil, know how to give good gifts to your children, how much more will your Father in heaven give good gifts to those who ask him! </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9865" y="3848430"/>
            <a:ext cx="729926" cy="838200"/>
          </a:xfrm>
          <a:prstGeom prst="rect">
            <a:avLst/>
          </a:prstGeom>
        </p:spPr>
      </p:pic>
      <p:grpSp>
        <p:nvGrpSpPr>
          <p:cNvPr id="5" name="Group 4"/>
          <p:cNvGrpSpPr/>
          <p:nvPr/>
        </p:nvGrpSpPr>
        <p:grpSpPr>
          <a:xfrm>
            <a:off x="3657600" y="2473411"/>
            <a:ext cx="5161625" cy="4384589"/>
            <a:chOff x="3417302" y="1981200"/>
            <a:chExt cx="5671834" cy="4841789"/>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8568" y="1981200"/>
              <a:ext cx="3020568" cy="3468624"/>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7302" y="2228088"/>
              <a:ext cx="3020568" cy="346862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4232" y="3354365"/>
              <a:ext cx="3020568" cy="3468624"/>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a:r>
              <a:rPr lang="en-US" sz="3200" b="1" cap="none" baseline="30000" dirty="0">
                <a:latin typeface="Times New Roman" charset="0"/>
                <a:ea typeface="Times New Roman" charset="0"/>
                <a:cs typeface="Times New Roman" charset="0"/>
              </a:rPr>
              <a:t>12 </a:t>
            </a:r>
            <a:r>
              <a:rPr lang="en-US" sz="3200" b="1" cap="none" dirty="0">
                <a:latin typeface="Times New Roman" charset="0"/>
                <a:ea typeface="Times New Roman" charset="0"/>
                <a:cs typeface="Times New Roman" charset="0"/>
              </a:rPr>
              <a:t>So in everything, do to others what you would have them do to you, for this sums up the Law and the Prophets.</a:t>
            </a:r>
            <a:br>
              <a:rPr lang="en-US" sz="3200" b="1" cap="none" dirty="0">
                <a:latin typeface="Times New Roman" charset="0"/>
                <a:ea typeface="Times New Roman" charset="0"/>
                <a:cs typeface="Times New Roman" charset="0"/>
              </a:rPr>
            </a:b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grpSp>
        <p:nvGrpSpPr>
          <p:cNvPr id="5" name="Group 4"/>
          <p:cNvGrpSpPr/>
          <p:nvPr/>
        </p:nvGrpSpPr>
        <p:grpSpPr>
          <a:xfrm>
            <a:off x="100103" y="2659646"/>
            <a:ext cx="4728213" cy="2677656"/>
            <a:chOff x="2667000" y="2536292"/>
            <a:chExt cx="4906636" cy="3467996"/>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2743200"/>
              <a:ext cx="4191000" cy="3059430"/>
            </a:xfrm>
            <a:prstGeom prst="rect">
              <a:avLst/>
            </a:prstGeom>
          </p:spPr>
        </p:pic>
        <p:sp>
          <p:nvSpPr>
            <p:cNvPr id="4" name="TextBox 3"/>
            <p:cNvSpPr txBox="1"/>
            <p:nvPr/>
          </p:nvSpPr>
          <p:spPr>
            <a:xfrm>
              <a:off x="3624541" y="2536292"/>
              <a:ext cx="3949095" cy="3467996"/>
            </a:xfrm>
            <a:prstGeom prst="rect">
              <a:avLst/>
            </a:prstGeom>
            <a:noFill/>
          </p:spPr>
          <p:txBody>
            <a:bodyPr wrap="square" rtlCol="0">
              <a:spAutoFit/>
            </a:bodyPr>
            <a:lstStyle/>
            <a:p>
              <a:r>
                <a:rPr lang="en-US" sz="2800" b="1" dirty="0"/>
                <a:t>Law and the</a:t>
              </a:r>
            </a:p>
            <a:p>
              <a:endParaRPr lang="en-US" sz="2800" b="1" dirty="0"/>
            </a:p>
            <a:p>
              <a:endParaRPr lang="en-US" sz="2800" b="1" dirty="0"/>
            </a:p>
            <a:p>
              <a:endParaRPr lang="en-US" sz="2800" b="1" dirty="0"/>
            </a:p>
            <a:p>
              <a:endParaRPr lang="en-US" sz="2800" b="1" dirty="0"/>
            </a:p>
            <a:p>
              <a:r>
                <a:rPr lang="en-US" sz="2800" b="1" dirty="0"/>
                <a:t> Prophets</a:t>
              </a:r>
            </a:p>
          </p:txBody>
        </p:sp>
      </p:gr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8418" y="2590800"/>
            <a:ext cx="3886200" cy="2590800"/>
          </a:xfrm>
          <a:prstGeom prst="rect">
            <a:avLst/>
          </a:prstGeom>
        </p:spPr>
      </p:pic>
      <p:sp>
        <p:nvSpPr>
          <p:cNvPr id="7" name="TextBox 6"/>
          <p:cNvSpPr txBox="1"/>
          <p:nvPr/>
        </p:nvSpPr>
        <p:spPr>
          <a:xfrm>
            <a:off x="4138703" y="3339896"/>
            <a:ext cx="689612" cy="1092607"/>
          </a:xfrm>
          <a:prstGeom prst="rect">
            <a:avLst/>
          </a:prstGeom>
          <a:noFill/>
        </p:spPr>
        <p:txBody>
          <a:bodyPr wrap="none" rtlCol="0">
            <a:spAutoFit/>
          </a:bodyPr>
          <a:lstStyle/>
          <a:p>
            <a:r>
              <a:rPr lang="en-US" sz="6500" b="1" dirty="0"/>
              <a:t>=</a:t>
            </a:r>
          </a:p>
        </p:txBody>
      </p:sp>
    </p:spTree>
    <p:extLst>
      <p:ext uri="{BB962C8B-B14F-4D97-AF65-F5344CB8AC3E}">
        <p14:creationId xmlns:p14="http://schemas.microsoft.com/office/powerpoint/2010/main" val="2092076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chor="t">
            <a:noAutofit/>
          </a:bodyPr>
          <a:lstStyle/>
          <a:p>
            <a:pPr algn="ctr"/>
            <a:r>
              <a:rPr lang="en-US" sz="3200" b="1" cap="none" baseline="30000" dirty="0"/>
              <a:t>13a </a:t>
            </a:r>
            <a:r>
              <a:rPr lang="en-US" sz="3200" b="1" cap="none" dirty="0"/>
              <a:t>“Enter through the narrow gate. </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5033" y="2133600"/>
            <a:ext cx="8171133" cy="4724400"/>
          </a:xfrm>
          <a:prstGeom prst="rect">
            <a:avLst/>
          </a:prstGeom>
        </p:spPr>
      </p:pic>
    </p:spTree>
    <p:extLst>
      <p:ext uri="{BB962C8B-B14F-4D97-AF65-F5344CB8AC3E}">
        <p14:creationId xmlns:p14="http://schemas.microsoft.com/office/powerpoint/2010/main" val="82128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chor="t">
            <a:noAutofit/>
          </a:bodyPr>
          <a:lstStyle/>
          <a:p>
            <a:pPr algn="ctr"/>
            <a:r>
              <a:rPr lang="en-US" sz="3200" b="1" cap="none" baseline="30000" dirty="0"/>
              <a:t>13b</a:t>
            </a:r>
            <a:r>
              <a:rPr lang="en-US" sz="3200" b="1" cap="none" dirty="0"/>
              <a:t>For wide is the gate and broad is the road that leads to destruction, and many enter through it. </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00" y="1828800"/>
            <a:ext cx="8077200" cy="4889199"/>
          </a:xfrm>
          <a:prstGeom prst="rect">
            <a:avLst/>
          </a:prstGeom>
        </p:spPr>
      </p:pic>
      <p:sp>
        <p:nvSpPr>
          <p:cNvPr id="7" name="Rectangle 6"/>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9" name="Group 8"/>
          <p:cNvGrpSpPr/>
          <p:nvPr/>
        </p:nvGrpSpPr>
        <p:grpSpPr>
          <a:xfrm>
            <a:off x="6096000" y="2133600"/>
            <a:ext cx="2638864" cy="1246632"/>
            <a:chOff x="6096000" y="2133600"/>
            <a:chExt cx="2638864" cy="1246632"/>
          </a:xfrm>
        </p:grpSpPr>
        <p:sp>
          <p:nvSpPr>
            <p:cNvPr id="6" name="TextBox 5"/>
            <p:cNvSpPr txBox="1"/>
            <p:nvPr/>
          </p:nvSpPr>
          <p:spPr>
            <a:xfrm>
              <a:off x="6096000" y="2133600"/>
              <a:ext cx="2638864" cy="646331"/>
            </a:xfrm>
            <a:prstGeom prst="rect">
              <a:avLst/>
            </a:prstGeom>
            <a:noFill/>
          </p:spPr>
          <p:txBody>
            <a:bodyPr wrap="none" rtlCol="0">
              <a:spAutoFit/>
            </a:bodyPr>
            <a:lstStyle/>
            <a:p>
              <a:pPr algn="ctr"/>
              <a:r>
                <a:rPr lang="en-US" b="1" dirty="0">
                  <a:solidFill>
                    <a:schemeClr val="bg1"/>
                  </a:solidFill>
                  <a:latin typeface="Abuela Grillo" charset="0"/>
                  <a:ea typeface="Abuela Grillo" charset="0"/>
                  <a:cs typeface="Abuela Grillo" charset="0"/>
                </a:rPr>
                <a:t>TO</a:t>
              </a:r>
            </a:p>
            <a:p>
              <a:r>
                <a:rPr lang="en-US" b="1" dirty="0">
                  <a:solidFill>
                    <a:schemeClr val="bg1"/>
                  </a:solidFill>
                  <a:latin typeface="Abuela Grillo" charset="0"/>
                  <a:ea typeface="Abuela Grillo" charset="0"/>
                  <a:cs typeface="Abuela Grillo" charset="0"/>
                </a:rPr>
                <a:t>DESTRUCTION</a:t>
              </a:r>
            </a:p>
          </p:txBody>
        </p:sp>
        <p:sp>
          <p:nvSpPr>
            <p:cNvPr id="8" name="Right Arrow 7"/>
            <p:cNvSpPr/>
            <p:nvPr/>
          </p:nvSpPr>
          <p:spPr>
            <a:xfrm>
              <a:off x="6858000" y="2895600"/>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7464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a:r>
              <a:rPr lang="en-US" sz="3200" b="1" cap="none" baseline="30000" dirty="0"/>
              <a:t>14 </a:t>
            </a:r>
            <a:r>
              <a:rPr lang="en-US" sz="3200" b="1" cap="none" dirty="0"/>
              <a:t>But small is the gate and narrow the road that leads to life, and only a few find it.</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 y="1828800"/>
            <a:ext cx="8077200" cy="5255307"/>
          </a:xfrm>
          <a:prstGeom prst="rect">
            <a:avLst/>
          </a:prstGeom>
        </p:spPr>
      </p:pic>
    </p:spTree>
    <p:extLst>
      <p:ext uri="{BB962C8B-B14F-4D97-AF65-F5344CB8AC3E}">
        <p14:creationId xmlns:p14="http://schemas.microsoft.com/office/powerpoint/2010/main" val="1945365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29200"/>
            <a:ext cx="8305800" cy="1630362"/>
          </a:xfrm>
        </p:spPr>
        <p:txBody>
          <a:bodyPr anchor="t">
            <a:noAutofit/>
          </a:bodyPr>
          <a:lstStyle/>
          <a:p>
            <a:pPr algn="ctr"/>
            <a:r>
              <a:rPr lang="en-US" sz="3200" b="1" cap="none" baseline="30000" dirty="0"/>
              <a:t>15 </a:t>
            </a:r>
            <a:r>
              <a:rPr lang="en-US" sz="3200" b="1" cap="none" dirty="0"/>
              <a:t>“Watch out for false prophets. They come to you in sheep’s clothing, but inwardly they are ferocious wolves.  </a:t>
            </a:r>
            <a:endParaRPr lang="en-US" sz="32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6395" y="166595"/>
            <a:ext cx="4508205" cy="49893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36273" y="-2396"/>
            <a:ext cx="4488327" cy="515598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5267" y="2858579"/>
            <a:ext cx="1955064" cy="1726566"/>
          </a:xfrm>
          <a:prstGeom prst="rect">
            <a:avLst/>
          </a:prstGeom>
        </p:spPr>
      </p:pic>
      <p:sp>
        <p:nvSpPr>
          <p:cNvPr id="2" name="Title 1"/>
          <p:cNvSpPr>
            <a:spLocks noGrp="1"/>
          </p:cNvSpPr>
          <p:nvPr>
            <p:ph type="title"/>
          </p:nvPr>
        </p:nvSpPr>
        <p:spPr>
          <a:xfrm>
            <a:off x="228600" y="4572000"/>
            <a:ext cx="8610600" cy="2133600"/>
          </a:xfrm>
        </p:spPr>
        <p:txBody>
          <a:bodyPr anchor="t">
            <a:noAutofit/>
          </a:bodyPr>
          <a:lstStyle/>
          <a:p>
            <a:pPr algn="ctr"/>
            <a:r>
              <a:rPr lang="en-US" sz="3200" b="1" cap="none" baseline="30000" dirty="0"/>
              <a:t>16 </a:t>
            </a:r>
            <a:r>
              <a:rPr lang="en-US" sz="3200" b="1" cap="none" dirty="0"/>
              <a:t>By their fruit you will recognize them. Do people pick grapes from thorn bushes, or figs from thistles? </a:t>
            </a:r>
            <a:endParaRPr lang="en-US" sz="32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059" y="2800350"/>
            <a:ext cx="2360429" cy="1527559"/>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3733800" cy="280035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48317" y="0"/>
            <a:ext cx="3828965" cy="2871724"/>
          </a:xfrm>
          <a:prstGeom prst="rect">
            <a:avLst/>
          </a:prstGeom>
        </p:spPr>
      </p:pic>
      <p:pic>
        <p:nvPicPr>
          <p:cNvPr id="5" name="Graphic 4" descr="No sign with solid fill">
            <a:extLst>
              <a:ext uri="{FF2B5EF4-FFF2-40B4-BE49-F238E27FC236}">
                <a16:creationId xmlns:a16="http://schemas.microsoft.com/office/drawing/2014/main" id="{F435AD3D-584E-8AA3-711D-35274F751CB5}"/>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6767" y="2672731"/>
            <a:ext cx="1782798" cy="1782798"/>
          </a:xfrm>
          <a:prstGeom prst="rect">
            <a:avLst/>
          </a:prstGeom>
        </p:spPr>
      </p:pic>
      <p:pic>
        <p:nvPicPr>
          <p:cNvPr id="8" name="Graphic 7" descr="No sign with solid fill">
            <a:extLst>
              <a:ext uri="{FF2B5EF4-FFF2-40B4-BE49-F238E27FC236}">
                <a16:creationId xmlns:a16="http://schemas.microsoft.com/office/drawing/2014/main" id="{C2CA4FE2-D361-E551-8072-E2FD558A04F9}"/>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71400" y="2897582"/>
            <a:ext cx="1782798" cy="17827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chor="t">
            <a:noAutofit/>
          </a:bodyPr>
          <a:lstStyle/>
          <a:p>
            <a:pPr algn="ctr"/>
            <a:r>
              <a:rPr lang="en-US" sz="3200" b="1" cap="none" dirty="0">
                <a:latin typeface="Times New Roman" charset="0"/>
                <a:ea typeface="Times New Roman" charset="0"/>
                <a:cs typeface="Times New Roman" charset="0"/>
              </a:rPr>
              <a:t> </a:t>
            </a:r>
            <a:r>
              <a:rPr lang="en-US" sz="3200" b="1" cap="none" baseline="30000" dirty="0">
                <a:latin typeface="Times New Roman" charset="0"/>
                <a:ea typeface="Times New Roman" charset="0"/>
                <a:cs typeface="Times New Roman" charset="0"/>
              </a:rPr>
              <a:t>17 </a:t>
            </a:r>
            <a:r>
              <a:rPr lang="en-US" sz="3200" b="1" cap="none" dirty="0">
                <a:latin typeface="Times New Roman" charset="0"/>
                <a:ea typeface="Times New Roman" charset="0"/>
                <a:cs typeface="Times New Roman" charset="0"/>
              </a:rPr>
              <a:t>Likewise, every good tree bears good fruit, but a bad tree bears bad fruit.  </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sp>
        <p:nvSpPr>
          <p:cNvPr id="4" name="Title 1"/>
          <p:cNvSpPr txBox="1">
            <a:spLocks/>
          </p:cNvSpPr>
          <p:nvPr/>
        </p:nvSpPr>
        <p:spPr>
          <a:xfrm>
            <a:off x="152400" y="4114800"/>
            <a:ext cx="86106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417638"/>
            <a:ext cx="3854180" cy="381758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8928" y="1860550"/>
            <a:ext cx="4597820" cy="3136900"/>
          </a:xfrm>
          <a:prstGeom prst="rect">
            <a:avLst/>
          </a:prstGeom>
        </p:spPr>
      </p:pic>
      <p:sp>
        <p:nvSpPr>
          <p:cNvPr id="6" name="Title 1"/>
          <p:cNvSpPr txBox="1">
            <a:spLocks/>
          </p:cNvSpPr>
          <p:nvPr/>
        </p:nvSpPr>
        <p:spPr>
          <a:xfrm>
            <a:off x="152400" y="5417789"/>
            <a:ext cx="86106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cap="none" baseline="30000" dirty="0">
                <a:latin typeface="Times New Roman" charset="0"/>
                <a:ea typeface="Times New Roman" charset="0"/>
                <a:cs typeface="Times New Roman" charset="0"/>
              </a:rPr>
              <a:t>18 </a:t>
            </a:r>
            <a:r>
              <a:rPr lang="en-US" sz="3200" b="1" cap="none" dirty="0">
                <a:latin typeface="Times New Roman" charset="0"/>
                <a:ea typeface="Times New Roman" charset="0"/>
                <a:cs typeface="Times New Roman" charset="0"/>
              </a:rPr>
              <a:t>A good tree cannot bear bad fruit, and a bad tree cannot bear good fruit. </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241299" y="4628322"/>
            <a:ext cx="86106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cap="none" baseline="30000" dirty="0">
                <a:latin typeface="Times New Roman" charset="0"/>
                <a:ea typeface="Times New Roman" charset="0"/>
                <a:cs typeface="Times New Roman" charset="0"/>
              </a:rPr>
              <a:t>19 </a:t>
            </a:r>
            <a:r>
              <a:rPr lang="en-US" sz="3200" b="1" cap="none" dirty="0">
                <a:latin typeface="Times New Roman" charset="0"/>
                <a:ea typeface="Times New Roman" charset="0"/>
                <a:cs typeface="Times New Roman" charset="0"/>
              </a:rPr>
              <a:t>Every tree that does not bear good fruit is cut down and thrown into the fire. </a:t>
            </a:r>
            <a:r>
              <a:rPr lang="en-US" sz="3200" b="1" cap="none" baseline="30000" dirty="0">
                <a:latin typeface="Times New Roman" charset="0"/>
                <a:ea typeface="Times New Roman" charset="0"/>
                <a:cs typeface="Times New Roman" charset="0"/>
              </a:rPr>
              <a:t>20 </a:t>
            </a:r>
            <a:r>
              <a:rPr lang="en-US" sz="3200" b="1" cap="none" dirty="0">
                <a:latin typeface="Times New Roman" charset="0"/>
                <a:ea typeface="Times New Roman" charset="0"/>
                <a:cs typeface="Times New Roman" charset="0"/>
              </a:rPr>
              <a:t>Thus, by their fruit you will recognize them.</a:t>
            </a:r>
          </a:p>
          <a:p>
            <a:pPr algn="ct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6" name="Picture 2" descr="Image result for brood of viper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200" y="1676400"/>
            <a:ext cx="3048000" cy="2042161"/>
          </a:xfrm>
          <a:prstGeom prst="rect">
            <a:avLst/>
          </a:prstGeom>
          <a:noFill/>
        </p:spPr>
      </p:pic>
      <p:pic>
        <p:nvPicPr>
          <p:cNvPr id="7" name="Picture 4" descr="Image result for tree on fi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914400"/>
            <a:ext cx="5855240" cy="3293573"/>
          </a:xfrm>
          <a:prstGeom prst="rect">
            <a:avLst/>
          </a:prstGeom>
          <a:noFill/>
        </p:spPr>
      </p:pic>
    </p:spTree>
    <p:extLst>
      <p:ext uri="{BB962C8B-B14F-4D97-AF65-F5344CB8AC3E}">
        <p14:creationId xmlns:p14="http://schemas.microsoft.com/office/powerpoint/2010/main" val="1132834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chor="t">
            <a:noAutofit/>
          </a:bodyPr>
          <a:lstStyle/>
          <a:p>
            <a:pPr algn="ctr"/>
            <a:r>
              <a:rPr lang="en-US" sz="3200" cap="none" baseline="30000" dirty="0">
                <a:latin typeface="Times New Roman" charset="0"/>
                <a:ea typeface="Times New Roman" charset="0"/>
                <a:cs typeface="Times New Roman" charset="0"/>
              </a:rPr>
              <a:t>21 </a:t>
            </a:r>
            <a:r>
              <a:rPr lang="en-US" sz="3200" cap="none" dirty="0">
                <a:latin typeface="Times New Roman" charset="0"/>
                <a:ea typeface="Times New Roman" charset="0"/>
                <a:cs typeface="Times New Roman" charset="0"/>
              </a:rPr>
              <a:t>“Not everyone who says to me, ‘Lord, Lord,’ will enter the kingdom of heaven, but only the one who does the will of my Father who is in heaven. </a:t>
            </a:r>
            <a:endParaRPr lang="en-US" sz="3200"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 y="2514600"/>
            <a:ext cx="7581900" cy="3937000"/>
          </a:xfrm>
          <a:prstGeom prst="rect">
            <a:avLst/>
          </a:prstGeom>
        </p:spPr>
      </p:pic>
    </p:spTree>
    <p:extLst>
      <p:ext uri="{BB962C8B-B14F-4D97-AF65-F5344CB8AC3E}">
        <p14:creationId xmlns:p14="http://schemas.microsoft.com/office/powerpoint/2010/main" val="2072548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8"/>
            <a:ext cx="8229600" cy="1143000"/>
          </a:xfrm>
        </p:spPr>
        <p:txBody>
          <a:bodyPr>
            <a:noAutofit/>
          </a:bodyPr>
          <a:lstStyle/>
          <a:p>
            <a:pPr algn="ctr" eaLnBrk="1" hangingPunct="1">
              <a:defRPr/>
            </a:pPr>
            <a:r>
              <a:rPr lang="en-US" sz="6600" b="1" dirty="0">
                <a:solidFill>
                  <a:schemeClr val="bg1"/>
                </a:solidFill>
                <a:effectLst>
                  <a:outerShdw blurRad="38100" dist="38100" dir="2700000" algn="tl">
                    <a:srgbClr val="000000">
                      <a:alpha val="43137"/>
                    </a:srgbClr>
                  </a:outerShdw>
                </a:effectLst>
              </a:rPr>
              <a:t>Memory Verse</a:t>
            </a:r>
            <a:endParaRPr lang="en-US" sz="6600" dirty="0">
              <a:solidFill>
                <a:srgbClr val="002060"/>
              </a:solidFill>
            </a:endParaRPr>
          </a:p>
        </p:txBody>
      </p:sp>
      <p:sp>
        <p:nvSpPr>
          <p:cNvPr id="21507" name="TextBox 2"/>
          <p:cNvSpPr txBox="1">
            <a:spLocks noChangeArrowheads="1"/>
          </p:cNvSpPr>
          <p:nvPr/>
        </p:nvSpPr>
        <p:spPr bwMode="auto">
          <a:xfrm>
            <a:off x="152400" y="1328738"/>
            <a:ext cx="883920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400">
                <a:solidFill>
                  <a:schemeClr val="tx1"/>
                </a:solidFill>
                <a:latin typeface="Corbel" charset="0"/>
              </a:defRPr>
            </a:lvl1pPr>
            <a:lvl2pPr marL="742950" indent="-285750">
              <a:lnSpc>
                <a:spcPct val="90000"/>
              </a:lnSpc>
              <a:spcBef>
                <a:spcPts val="375"/>
              </a:spcBef>
              <a:buFont typeface="Arial" charset="0"/>
              <a:buChar char="•"/>
              <a:defRPr sz="2000">
                <a:solidFill>
                  <a:schemeClr val="tx1"/>
                </a:solidFill>
                <a:latin typeface="Corbel" charset="0"/>
              </a:defRPr>
            </a:lvl2pPr>
            <a:lvl3pPr marL="1143000" indent="-228600">
              <a:lnSpc>
                <a:spcPct val="90000"/>
              </a:lnSpc>
              <a:spcBef>
                <a:spcPts val="375"/>
              </a:spcBef>
              <a:buFont typeface="Arial" charset="0"/>
              <a:buChar char="•"/>
              <a:defRPr sz="1600">
                <a:solidFill>
                  <a:schemeClr val="tx1"/>
                </a:solidFill>
                <a:latin typeface="Corbel" charset="0"/>
              </a:defRPr>
            </a:lvl3pPr>
            <a:lvl4pPr marL="1600200" indent="-228600">
              <a:lnSpc>
                <a:spcPct val="90000"/>
              </a:lnSpc>
              <a:spcBef>
                <a:spcPts val="375"/>
              </a:spcBef>
              <a:buFont typeface="Arial" charset="0"/>
              <a:buChar char="•"/>
              <a:defRPr sz="1400">
                <a:solidFill>
                  <a:schemeClr val="tx1"/>
                </a:solidFill>
                <a:latin typeface="Corbel" charset="0"/>
              </a:defRPr>
            </a:lvl4pPr>
            <a:lvl5pPr marL="2057400" indent="-228600">
              <a:lnSpc>
                <a:spcPct val="90000"/>
              </a:lnSpc>
              <a:spcBef>
                <a:spcPts val="375"/>
              </a:spcBef>
              <a:buFont typeface="Arial" charset="0"/>
              <a:buChar char="•"/>
              <a:defRPr sz="1400">
                <a:solidFill>
                  <a:schemeClr val="tx1"/>
                </a:solidFill>
                <a:latin typeface="Corbel" charset="0"/>
              </a:defRPr>
            </a:lvl5pPr>
            <a:lvl6pPr marL="25146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6pPr>
            <a:lvl7pPr marL="29718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7pPr>
            <a:lvl8pPr marL="34290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8pPr>
            <a:lvl9pPr marL="38862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9pPr>
          </a:lstStyle>
          <a:p>
            <a:pPr>
              <a:lnSpc>
                <a:spcPct val="100000"/>
              </a:lnSpc>
              <a:spcBef>
                <a:spcPts val="725"/>
              </a:spcBef>
              <a:buFontTx/>
              <a:buNone/>
            </a:pPr>
            <a:r>
              <a:rPr lang="en-US" sz="3200" dirty="0"/>
              <a:t>Blessed are you when people insult you, </a:t>
            </a:r>
          </a:p>
          <a:p>
            <a:pPr>
              <a:lnSpc>
                <a:spcPct val="100000"/>
              </a:lnSpc>
              <a:spcBef>
                <a:spcPts val="725"/>
              </a:spcBef>
              <a:buFontTx/>
              <a:buNone/>
            </a:pPr>
            <a:r>
              <a:rPr lang="en-US" sz="3200" dirty="0"/>
              <a:t>persecute you and falsely say all kinds of evil 	against you because of me. </a:t>
            </a:r>
          </a:p>
          <a:p>
            <a:pPr>
              <a:lnSpc>
                <a:spcPct val="100000"/>
              </a:lnSpc>
              <a:spcBef>
                <a:spcPts val="725"/>
              </a:spcBef>
              <a:buFontTx/>
              <a:buNone/>
            </a:pPr>
            <a:endParaRPr lang="en-US" sz="3200" dirty="0"/>
          </a:p>
          <a:p>
            <a:pPr>
              <a:lnSpc>
                <a:spcPct val="100000"/>
              </a:lnSpc>
              <a:spcBef>
                <a:spcPts val="725"/>
              </a:spcBef>
              <a:buFontTx/>
              <a:buNone/>
            </a:pPr>
            <a:r>
              <a:rPr lang="en-US" sz="3200" dirty="0"/>
              <a:t>Rejoice and be glad, </a:t>
            </a:r>
          </a:p>
          <a:p>
            <a:pPr>
              <a:lnSpc>
                <a:spcPct val="100000"/>
              </a:lnSpc>
              <a:spcBef>
                <a:spcPts val="725"/>
              </a:spcBef>
              <a:buFontTx/>
              <a:buNone/>
            </a:pPr>
            <a:r>
              <a:rPr lang="en-US" sz="3200" dirty="0"/>
              <a:t>	because great is your reward in heaven, </a:t>
            </a:r>
          </a:p>
          <a:p>
            <a:pPr>
              <a:lnSpc>
                <a:spcPct val="100000"/>
              </a:lnSpc>
              <a:spcBef>
                <a:spcPts val="725"/>
              </a:spcBef>
              <a:buFontTx/>
              <a:buNone/>
            </a:pPr>
            <a:r>
              <a:rPr lang="en-US" sz="3200" dirty="0"/>
              <a:t>for in the same way they persecuted </a:t>
            </a:r>
          </a:p>
          <a:p>
            <a:pPr>
              <a:lnSpc>
                <a:spcPct val="100000"/>
              </a:lnSpc>
              <a:spcBef>
                <a:spcPts val="725"/>
              </a:spcBef>
              <a:buFontTx/>
              <a:buNone/>
            </a:pPr>
            <a:r>
              <a:rPr lang="en-US" sz="3200" dirty="0"/>
              <a:t>	the prophets who were before you. </a:t>
            </a:r>
            <a:endParaRPr lang="en-US" altLang="en-US" sz="2800" dirty="0">
              <a:latin typeface="Calibri" charset="0"/>
            </a:endParaRPr>
          </a:p>
        </p:txBody>
      </p:sp>
      <p:sp>
        <p:nvSpPr>
          <p:cNvPr id="21508" name="TextBox 2"/>
          <p:cNvSpPr txBox="1">
            <a:spLocks noChangeArrowheads="1"/>
          </p:cNvSpPr>
          <p:nvPr/>
        </p:nvSpPr>
        <p:spPr bwMode="auto">
          <a:xfrm rot="-5400000">
            <a:off x="5992020" y="3120231"/>
            <a:ext cx="53895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5000" b="1" dirty="0"/>
              <a:t>Matthew 5:11-12</a:t>
            </a:r>
          </a:p>
          <a:p>
            <a:endParaRPr lang="en-US" altLang="en-US" sz="3000" dirty="0"/>
          </a:p>
        </p:txBody>
      </p:sp>
      <p:sp>
        <p:nvSpPr>
          <p:cNvPr id="5" name="Title 1"/>
          <p:cNvSpPr txBox="1">
            <a:spLocks/>
          </p:cNvSpPr>
          <p:nvPr/>
        </p:nvSpPr>
        <p:spPr>
          <a:xfrm>
            <a:off x="152400" y="4114800"/>
            <a:ext cx="86106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761599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7143"/>
            <a:ext cx="8229600" cy="563562"/>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cap="none" baseline="30000" dirty="0">
                <a:latin typeface="Times New Roman" charset="0"/>
                <a:ea typeface="Times New Roman" charset="0"/>
                <a:cs typeface="Times New Roman" charset="0"/>
              </a:rPr>
              <a:t>22 </a:t>
            </a:r>
            <a:r>
              <a:rPr lang="en-US" sz="3200" cap="none" dirty="0">
                <a:latin typeface="Times New Roman" charset="0"/>
                <a:ea typeface="Times New Roman" charset="0"/>
                <a:cs typeface="Times New Roman" charset="0"/>
              </a:rPr>
              <a:t>Many will say to me on that day, ‘Lord, Lord, did we not prophesy in your name and in your name drive out demons and in your name perform many miracles?’ </a:t>
            </a:r>
            <a:r>
              <a:rPr lang="en-US" sz="3200" cap="none" baseline="30000" dirty="0">
                <a:latin typeface="Times New Roman" charset="0"/>
                <a:ea typeface="Times New Roman" charset="0"/>
                <a:cs typeface="Times New Roman" charset="0"/>
              </a:rPr>
              <a:t>23 </a:t>
            </a:r>
            <a:r>
              <a:rPr lang="en-US" sz="3200" cap="none" dirty="0">
                <a:latin typeface="Times New Roman" charset="0"/>
                <a:ea typeface="Times New Roman" charset="0"/>
                <a:cs typeface="Times New Roman" charset="0"/>
              </a:rPr>
              <a:t>Then I will tell them plainly, ‘I never knew you. Away from me, you evildoers!’</a:t>
            </a:r>
            <a:br>
              <a:rPr lang="en-US" sz="3200" cap="none" dirty="0">
                <a:latin typeface="Times New Roman" charset="0"/>
                <a:ea typeface="Times New Roman" charset="0"/>
                <a:cs typeface="Times New Roman" charset="0"/>
              </a:rPr>
            </a:br>
            <a:endParaRPr lang="en-US" sz="3200"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39" y="3429000"/>
            <a:ext cx="3124200" cy="2726306"/>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6990" y="3007598"/>
            <a:ext cx="3962400" cy="3569110"/>
          </a:xfrm>
          <a:prstGeom prst="rect">
            <a:avLst/>
          </a:prstGeom>
        </p:spPr>
      </p:pic>
    </p:spTree>
    <p:extLst>
      <p:ext uri="{BB962C8B-B14F-4D97-AF65-F5344CB8AC3E}">
        <p14:creationId xmlns:p14="http://schemas.microsoft.com/office/powerpoint/2010/main" val="1044128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639762"/>
          </a:xfrm>
        </p:spPr>
        <p:txBody>
          <a:bodyPr anchor="t">
            <a:noAutofit/>
          </a:bodyPr>
          <a:lstStyle/>
          <a:p>
            <a:pPr algn="ctr"/>
            <a:r>
              <a:rPr lang="en-US" sz="3200" b="1" cap="none" baseline="30000" dirty="0">
                <a:latin typeface="Times New Roman" charset="0"/>
                <a:ea typeface="Times New Roman" charset="0"/>
                <a:cs typeface="Times New Roman" charset="0"/>
              </a:rPr>
              <a:t>24 </a:t>
            </a:r>
            <a:r>
              <a:rPr lang="en-US" sz="3200" b="1" cap="none" dirty="0">
                <a:latin typeface="Times New Roman" charset="0"/>
                <a:ea typeface="Times New Roman" charset="0"/>
                <a:cs typeface="Times New Roman" charset="0"/>
              </a:rPr>
              <a:t>“Therefore everyone who hears these words of mine and puts them into practice is like a wise man who built his house on the rock. </a:t>
            </a:r>
            <a:r>
              <a:rPr lang="en-US" sz="3200" b="1" cap="none" baseline="30000" dirty="0">
                <a:latin typeface="Times New Roman" charset="0"/>
                <a:ea typeface="Times New Roman" charset="0"/>
                <a:cs typeface="Times New Roman" charset="0"/>
              </a:rPr>
              <a:t>25 </a:t>
            </a:r>
            <a:r>
              <a:rPr lang="en-US" sz="3200" b="1" cap="none" dirty="0">
                <a:latin typeface="Times New Roman" charset="0"/>
                <a:ea typeface="Times New Roman" charset="0"/>
                <a:cs typeface="Times New Roman" charset="0"/>
              </a:rPr>
              <a:t>The rain came down, the streams rose, and the winds blew and beat against that house; yet it did not fall, because it had its foundation on the rock.</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733800"/>
            <a:ext cx="8763479" cy="3124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87362"/>
          </a:xfrm>
        </p:spPr>
        <p:txBody>
          <a:bodyPr anchor="t">
            <a:noAutofit/>
          </a:bodyPr>
          <a:lstStyle/>
          <a:p>
            <a:r>
              <a:rPr lang="en-US" sz="3200" b="1" cap="none" baseline="30000" dirty="0">
                <a:solidFill>
                  <a:schemeClr val="tx1"/>
                </a:solidFill>
                <a:latin typeface="Times New Roman" charset="0"/>
                <a:ea typeface="Times New Roman" charset="0"/>
                <a:cs typeface="Times New Roman" charset="0"/>
              </a:rPr>
              <a:t>26 </a:t>
            </a:r>
            <a:r>
              <a:rPr lang="en-US" sz="3200" b="1" cap="none" dirty="0">
                <a:solidFill>
                  <a:schemeClr val="tx1"/>
                </a:solidFill>
                <a:latin typeface="Times New Roman" charset="0"/>
                <a:ea typeface="Times New Roman" charset="0"/>
                <a:cs typeface="Times New Roman" charset="0"/>
              </a:rPr>
              <a:t>But everyone who hears these words of mine and does not put them into practice is like a foolish man who built his house on sand. </a:t>
            </a:r>
            <a:r>
              <a:rPr lang="en-US" sz="3200" b="1" cap="none" baseline="30000" dirty="0">
                <a:solidFill>
                  <a:schemeClr val="tx1"/>
                </a:solidFill>
                <a:latin typeface="Times New Roman" charset="0"/>
                <a:ea typeface="Times New Roman" charset="0"/>
                <a:cs typeface="Times New Roman" charset="0"/>
              </a:rPr>
              <a:t>27 </a:t>
            </a:r>
            <a:r>
              <a:rPr lang="en-US" sz="3200" b="1" cap="none" dirty="0">
                <a:solidFill>
                  <a:schemeClr val="tx1"/>
                </a:solidFill>
                <a:latin typeface="Times New Roman" charset="0"/>
                <a:ea typeface="Times New Roman" charset="0"/>
                <a:cs typeface="Times New Roman" charset="0"/>
              </a:rPr>
              <a:t>The rain came down, the streams rose, and the winds blew and beat against that house, and it fell with a great crash.”</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3766200"/>
            <a:ext cx="6553200" cy="307181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6423" y="4355321"/>
            <a:ext cx="5410200" cy="189357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252" y="76200"/>
            <a:ext cx="8686800" cy="3733800"/>
          </a:xfrm>
        </p:spPr>
        <p:txBody>
          <a:bodyPr anchor="t">
            <a:noAutofit/>
          </a:bodyPr>
          <a:lstStyle/>
          <a:p>
            <a:pPr algn="ctr"/>
            <a:r>
              <a:rPr lang="en-US" sz="3200" b="1" cap="none" baseline="30000" dirty="0">
                <a:latin typeface="Times New Roman" charset="0"/>
                <a:ea typeface="Times New Roman" charset="0"/>
                <a:cs typeface="Times New Roman" charset="0"/>
              </a:rPr>
              <a:t>28 </a:t>
            </a:r>
            <a:r>
              <a:rPr lang="en-US" sz="3200" b="1" cap="none" dirty="0">
                <a:latin typeface="Times New Roman" charset="0"/>
                <a:ea typeface="Times New Roman" charset="0"/>
                <a:cs typeface="Times New Roman" charset="0"/>
              </a:rPr>
              <a:t>When Jesus had finished saying these things, the crowds were amazed at his teaching, </a:t>
            </a:r>
            <a:r>
              <a:rPr lang="en-US" sz="3200" b="1" cap="none" baseline="30000" dirty="0">
                <a:latin typeface="Times New Roman" charset="0"/>
                <a:ea typeface="Times New Roman" charset="0"/>
                <a:cs typeface="Times New Roman" charset="0"/>
              </a:rPr>
              <a:t>29 </a:t>
            </a:r>
            <a:r>
              <a:rPr lang="en-US" sz="3200" b="1" cap="none" dirty="0">
                <a:latin typeface="Times New Roman" charset="0"/>
                <a:ea typeface="Times New Roman" charset="0"/>
                <a:cs typeface="Times New Roman" charset="0"/>
              </a:rPr>
              <a:t>because he taught as one who had authority, and not as their teachers of the law.</a:t>
            </a:r>
            <a:br>
              <a:rPr lang="en-US" sz="3200" b="1" cap="none" dirty="0">
                <a:latin typeface="Times New Roman" charset="0"/>
                <a:ea typeface="Times New Roman" charset="0"/>
                <a:cs typeface="Times New Roman" charset="0"/>
              </a:rPr>
            </a:b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305878"/>
            <a:ext cx="9144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3014662"/>
          </a:xfrm>
        </p:spPr>
        <p:txBody>
          <a:bodyPr>
            <a:noAutofit/>
          </a:bodyPr>
          <a:lstStyle/>
          <a:p>
            <a:pPr algn="ctr" eaLnBrk="1" hangingPunct="1">
              <a:defRPr/>
            </a:pPr>
            <a:r>
              <a:rPr lang="en-US" sz="6600" b="1" dirty="0">
                <a:solidFill>
                  <a:schemeClr val="bg1"/>
                </a:solidFill>
                <a:effectLst>
                  <a:outerShdw blurRad="38100" dist="38100" dir="2700000" algn="tl">
                    <a:srgbClr val="000000">
                      <a:alpha val="43137"/>
                    </a:srgbClr>
                  </a:outerShdw>
                </a:effectLst>
              </a:rPr>
              <a:t>Beatitudes</a:t>
            </a:r>
            <a:br>
              <a:rPr lang="en-US" sz="6600" b="1" dirty="0">
                <a:solidFill>
                  <a:schemeClr val="bg1"/>
                </a:solidFill>
                <a:effectLst>
                  <a:outerShdw blurRad="38100" dist="38100" dir="2700000" algn="tl">
                    <a:srgbClr val="000000">
                      <a:alpha val="43137"/>
                    </a:srgbClr>
                  </a:outerShdw>
                </a:effectLst>
              </a:rPr>
            </a:br>
            <a:r>
              <a:rPr lang="en-US" sz="6600" b="1" dirty="0">
                <a:solidFill>
                  <a:schemeClr val="bg1"/>
                </a:solidFill>
                <a:effectLst>
                  <a:outerShdw blurRad="38100" dist="38100" dir="2700000" algn="tl">
                    <a:srgbClr val="000000">
                      <a:alpha val="43137"/>
                    </a:srgbClr>
                  </a:outerShdw>
                </a:effectLst>
              </a:rPr>
              <a:t>Review</a:t>
            </a:r>
            <a:endParaRPr lang="en-US" sz="6600" dirty="0">
              <a:solidFill>
                <a:srgbClr val="002060"/>
              </a:solidFill>
            </a:endParaRPr>
          </a:p>
        </p:txBody>
      </p:sp>
      <p:sp>
        <p:nvSpPr>
          <p:cNvPr id="5" name="Title 1"/>
          <p:cNvSpPr txBox="1">
            <a:spLocks/>
          </p:cNvSpPr>
          <p:nvPr/>
        </p:nvSpPr>
        <p:spPr>
          <a:xfrm>
            <a:off x="152400" y="4114800"/>
            <a:ext cx="86106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25224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ctr" eaLnBrk="1" hangingPunct="1">
              <a:defRPr/>
            </a:pPr>
            <a:r>
              <a:rPr lang="en-US" sz="6600" b="1" dirty="0">
                <a:solidFill>
                  <a:schemeClr val="bg1"/>
                </a:solidFill>
                <a:effectLst>
                  <a:outerShdw blurRad="38100" dist="38100" dir="2700000" algn="tl">
                    <a:srgbClr val="000000">
                      <a:alpha val="43137"/>
                    </a:srgbClr>
                  </a:outerShdw>
                </a:effectLst>
              </a:rPr>
              <a:t>Memory Verse</a:t>
            </a:r>
            <a:endParaRPr lang="en-US" sz="6600" dirty="0">
              <a:solidFill>
                <a:srgbClr val="002060"/>
              </a:solidFill>
            </a:endParaRPr>
          </a:p>
        </p:txBody>
      </p:sp>
      <p:sp>
        <p:nvSpPr>
          <p:cNvPr id="24579" name="TextBox 2"/>
          <p:cNvSpPr txBox="1">
            <a:spLocks noChangeArrowheads="1"/>
          </p:cNvSpPr>
          <p:nvPr/>
        </p:nvSpPr>
        <p:spPr bwMode="auto">
          <a:xfrm>
            <a:off x="152400" y="1570038"/>
            <a:ext cx="88392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400">
                <a:solidFill>
                  <a:schemeClr val="tx1"/>
                </a:solidFill>
                <a:latin typeface="Corbel" charset="0"/>
              </a:defRPr>
            </a:lvl1pPr>
            <a:lvl2pPr marL="742950" indent="-285750">
              <a:lnSpc>
                <a:spcPct val="90000"/>
              </a:lnSpc>
              <a:spcBef>
                <a:spcPts val="375"/>
              </a:spcBef>
              <a:buFont typeface="Arial" charset="0"/>
              <a:buChar char="•"/>
              <a:defRPr sz="2000">
                <a:solidFill>
                  <a:schemeClr val="tx1"/>
                </a:solidFill>
                <a:latin typeface="Corbel" charset="0"/>
              </a:defRPr>
            </a:lvl2pPr>
            <a:lvl3pPr marL="1143000" indent="-228600">
              <a:lnSpc>
                <a:spcPct val="90000"/>
              </a:lnSpc>
              <a:spcBef>
                <a:spcPts val="375"/>
              </a:spcBef>
              <a:buFont typeface="Arial" charset="0"/>
              <a:buChar char="•"/>
              <a:defRPr sz="1600">
                <a:solidFill>
                  <a:schemeClr val="tx1"/>
                </a:solidFill>
                <a:latin typeface="Corbel" charset="0"/>
              </a:defRPr>
            </a:lvl3pPr>
            <a:lvl4pPr marL="1600200" indent="-228600">
              <a:lnSpc>
                <a:spcPct val="90000"/>
              </a:lnSpc>
              <a:spcBef>
                <a:spcPts val="375"/>
              </a:spcBef>
              <a:buFont typeface="Arial" charset="0"/>
              <a:buChar char="•"/>
              <a:defRPr sz="1400">
                <a:solidFill>
                  <a:schemeClr val="tx1"/>
                </a:solidFill>
                <a:latin typeface="Corbel" charset="0"/>
              </a:defRPr>
            </a:lvl4pPr>
            <a:lvl5pPr marL="2057400" indent="-228600">
              <a:lnSpc>
                <a:spcPct val="90000"/>
              </a:lnSpc>
              <a:spcBef>
                <a:spcPts val="375"/>
              </a:spcBef>
              <a:buFont typeface="Arial" charset="0"/>
              <a:buChar char="•"/>
              <a:defRPr sz="1400">
                <a:solidFill>
                  <a:schemeClr val="tx1"/>
                </a:solidFill>
                <a:latin typeface="Corbel" charset="0"/>
              </a:defRPr>
            </a:lvl5pPr>
            <a:lvl6pPr marL="25146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6pPr>
            <a:lvl7pPr marL="29718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7pPr>
            <a:lvl8pPr marL="34290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8pPr>
            <a:lvl9pPr marL="38862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9pPr>
          </a:lstStyle>
          <a:p>
            <a:pPr eaLnBrk="1" hangingPunct="1">
              <a:lnSpc>
                <a:spcPct val="100000"/>
              </a:lnSpc>
              <a:spcBef>
                <a:spcPct val="20000"/>
              </a:spcBef>
              <a:buFont typeface="Arial" charset="0"/>
              <a:buNone/>
            </a:pPr>
            <a:r>
              <a:rPr lang="en-US" altLang="en-US" sz="3200" dirty="0">
                <a:ea typeface="Corbel" charset="0"/>
                <a:cs typeface="Corbel" charset="0"/>
              </a:rPr>
              <a:t>“Blessed are the poor in spirit, </a:t>
            </a:r>
          </a:p>
          <a:p>
            <a:pPr eaLnBrk="1" hangingPunct="1">
              <a:lnSpc>
                <a:spcPct val="100000"/>
              </a:lnSpc>
              <a:spcBef>
                <a:spcPct val="20000"/>
              </a:spcBef>
              <a:buFont typeface="Arial" charset="0"/>
              <a:buNone/>
            </a:pPr>
            <a:r>
              <a:rPr lang="en-US" altLang="en-US" sz="3200" dirty="0">
                <a:ea typeface="Corbel" charset="0"/>
                <a:cs typeface="Corbel" charset="0"/>
              </a:rPr>
              <a:t>		for theirs is the kingdom of Heaven. </a:t>
            </a:r>
          </a:p>
          <a:p>
            <a:pPr eaLnBrk="1" hangingPunct="1">
              <a:lnSpc>
                <a:spcPct val="100000"/>
              </a:lnSpc>
              <a:spcBef>
                <a:spcPct val="20000"/>
              </a:spcBef>
              <a:buFont typeface="Arial" charset="0"/>
              <a:buNone/>
            </a:pPr>
            <a:r>
              <a:rPr lang="en-US" altLang="en-US" sz="3200" dirty="0">
                <a:ea typeface="Corbel" charset="0"/>
                <a:cs typeface="Corbel" charset="0"/>
              </a:rPr>
              <a:t>Blessed are those who mourn, </a:t>
            </a:r>
          </a:p>
          <a:p>
            <a:pPr eaLnBrk="1" hangingPunct="1">
              <a:lnSpc>
                <a:spcPct val="100000"/>
              </a:lnSpc>
              <a:spcBef>
                <a:spcPct val="20000"/>
              </a:spcBef>
              <a:buFont typeface="Arial" charset="0"/>
              <a:buNone/>
            </a:pPr>
            <a:r>
              <a:rPr lang="en-US" altLang="en-US" sz="3200" dirty="0">
                <a:ea typeface="Corbel" charset="0"/>
                <a:cs typeface="Corbel" charset="0"/>
              </a:rPr>
              <a:t>		for they will be comforted. </a:t>
            </a:r>
          </a:p>
          <a:p>
            <a:pPr eaLnBrk="1" hangingPunct="1">
              <a:lnSpc>
                <a:spcPct val="100000"/>
              </a:lnSpc>
              <a:spcBef>
                <a:spcPct val="20000"/>
              </a:spcBef>
              <a:buFont typeface="Arial" charset="0"/>
              <a:buNone/>
            </a:pPr>
            <a:r>
              <a:rPr lang="en-US" altLang="en-US" sz="3200" dirty="0">
                <a:ea typeface="Corbel" charset="0"/>
                <a:cs typeface="Corbel" charset="0"/>
              </a:rPr>
              <a:t>Blessed are the meek, </a:t>
            </a:r>
          </a:p>
          <a:p>
            <a:pPr eaLnBrk="1" hangingPunct="1">
              <a:lnSpc>
                <a:spcPct val="100000"/>
              </a:lnSpc>
              <a:spcBef>
                <a:spcPct val="20000"/>
              </a:spcBef>
              <a:buFont typeface="Arial" charset="0"/>
              <a:buNone/>
            </a:pPr>
            <a:r>
              <a:rPr lang="en-US" altLang="en-US" sz="3200" dirty="0">
                <a:ea typeface="Corbel" charset="0"/>
                <a:cs typeface="Corbel" charset="0"/>
              </a:rPr>
              <a:t>		for they will inherit the earth. </a:t>
            </a:r>
          </a:p>
          <a:p>
            <a:pPr eaLnBrk="1" hangingPunct="1">
              <a:lnSpc>
                <a:spcPct val="100000"/>
              </a:lnSpc>
              <a:spcBef>
                <a:spcPct val="20000"/>
              </a:spcBef>
              <a:buFont typeface="Arial" charset="0"/>
              <a:buNone/>
            </a:pPr>
            <a:r>
              <a:rPr lang="en-US" altLang="en-US" sz="3200" dirty="0">
                <a:ea typeface="Corbel" charset="0"/>
                <a:cs typeface="Corbel" charset="0"/>
              </a:rPr>
              <a:t>Blessed are those who hunger and thirst for righteousness, </a:t>
            </a:r>
          </a:p>
          <a:p>
            <a:pPr eaLnBrk="1" hangingPunct="1">
              <a:lnSpc>
                <a:spcPct val="100000"/>
              </a:lnSpc>
              <a:spcBef>
                <a:spcPct val="20000"/>
              </a:spcBef>
              <a:buFont typeface="Arial" charset="0"/>
              <a:buNone/>
            </a:pPr>
            <a:r>
              <a:rPr lang="en-US" altLang="en-US" sz="3200" dirty="0">
                <a:ea typeface="Corbel" charset="0"/>
                <a:cs typeface="Corbel" charset="0"/>
              </a:rPr>
              <a:t>		for they will be filled.”</a:t>
            </a:r>
          </a:p>
        </p:txBody>
      </p:sp>
      <p:sp>
        <p:nvSpPr>
          <p:cNvPr id="24580" name="TextBox 2"/>
          <p:cNvSpPr txBox="1">
            <a:spLocks noChangeArrowheads="1"/>
          </p:cNvSpPr>
          <p:nvPr/>
        </p:nvSpPr>
        <p:spPr bwMode="auto">
          <a:xfrm rot="-5400000">
            <a:off x="5992020" y="3120231"/>
            <a:ext cx="53895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5000" b="1"/>
              <a:t>Matthew 5:3-6</a:t>
            </a:r>
          </a:p>
          <a:p>
            <a:endParaRPr lang="en-US" altLang="en-US" sz="3000"/>
          </a:p>
        </p:txBody>
      </p:sp>
    </p:spTree>
    <p:extLst>
      <p:ext uri="{BB962C8B-B14F-4D97-AF65-F5344CB8AC3E}">
        <p14:creationId xmlns:p14="http://schemas.microsoft.com/office/powerpoint/2010/main" val="1950768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8"/>
            <a:ext cx="8229600" cy="1143000"/>
          </a:xfrm>
        </p:spPr>
        <p:txBody>
          <a:bodyPr>
            <a:noAutofit/>
          </a:bodyPr>
          <a:lstStyle/>
          <a:p>
            <a:pPr algn="ctr" eaLnBrk="1" hangingPunct="1">
              <a:defRPr/>
            </a:pPr>
            <a:r>
              <a:rPr lang="en-US" sz="6600" b="1" dirty="0">
                <a:solidFill>
                  <a:schemeClr val="bg1"/>
                </a:solidFill>
                <a:effectLst>
                  <a:outerShdw blurRad="38100" dist="38100" dir="2700000" algn="tl">
                    <a:srgbClr val="000000">
                      <a:alpha val="43137"/>
                    </a:srgbClr>
                  </a:outerShdw>
                </a:effectLst>
              </a:rPr>
              <a:t>Memory Verse</a:t>
            </a:r>
            <a:endParaRPr lang="en-US" sz="6600" dirty="0">
              <a:solidFill>
                <a:srgbClr val="002060"/>
              </a:solidFill>
            </a:endParaRPr>
          </a:p>
        </p:txBody>
      </p:sp>
      <p:sp>
        <p:nvSpPr>
          <p:cNvPr id="21507" name="TextBox 2"/>
          <p:cNvSpPr txBox="1">
            <a:spLocks noChangeArrowheads="1"/>
          </p:cNvSpPr>
          <p:nvPr/>
        </p:nvSpPr>
        <p:spPr bwMode="auto">
          <a:xfrm>
            <a:off x="152400" y="1328738"/>
            <a:ext cx="8839200" cy="56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400">
                <a:solidFill>
                  <a:schemeClr val="tx1"/>
                </a:solidFill>
                <a:latin typeface="Corbel" charset="0"/>
              </a:defRPr>
            </a:lvl1pPr>
            <a:lvl2pPr marL="742950" indent="-285750">
              <a:lnSpc>
                <a:spcPct val="90000"/>
              </a:lnSpc>
              <a:spcBef>
                <a:spcPts val="375"/>
              </a:spcBef>
              <a:buFont typeface="Arial" charset="0"/>
              <a:buChar char="•"/>
              <a:defRPr sz="2000">
                <a:solidFill>
                  <a:schemeClr val="tx1"/>
                </a:solidFill>
                <a:latin typeface="Corbel" charset="0"/>
              </a:defRPr>
            </a:lvl2pPr>
            <a:lvl3pPr marL="1143000" indent="-228600">
              <a:lnSpc>
                <a:spcPct val="90000"/>
              </a:lnSpc>
              <a:spcBef>
                <a:spcPts val="375"/>
              </a:spcBef>
              <a:buFont typeface="Arial" charset="0"/>
              <a:buChar char="•"/>
              <a:defRPr sz="1600">
                <a:solidFill>
                  <a:schemeClr val="tx1"/>
                </a:solidFill>
                <a:latin typeface="Corbel" charset="0"/>
              </a:defRPr>
            </a:lvl3pPr>
            <a:lvl4pPr marL="1600200" indent="-228600">
              <a:lnSpc>
                <a:spcPct val="90000"/>
              </a:lnSpc>
              <a:spcBef>
                <a:spcPts val="375"/>
              </a:spcBef>
              <a:buFont typeface="Arial" charset="0"/>
              <a:buChar char="•"/>
              <a:defRPr sz="1400">
                <a:solidFill>
                  <a:schemeClr val="tx1"/>
                </a:solidFill>
                <a:latin typeface="Corbel" charset="0"/>
              </a:defRPr>
            </a:lvl4pPr>
            <a:lvl5pPr marL="2057400" indent="-228600">
              <a:lnSpc>
                <a:spcPct val="90000"/>
              </a:lnSpc>
              <a:spcBef>
                <a:spcPts val="375"/>
              </a:spcBef>
              <a:buFont typeface="Arial" charset="0"/>
              <a:buChar char="•"/>
              <a:defRPr sz="1400">
                <a:solidFill>
                  <a:schemeClr val="tx1"/>
                </a:solidFill>
                <a:latin typeface="Corbel" charset="0"/>
              </a:defRPr>
            </a:lvl5pPr>
            <a:lvl6pPr marL="25146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6pPr>
            <a:lvl7pPr marL="29718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7pPr>
            <a:lvl8pPr marL="34290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8pPr>
            <a:lvl9pPr marL="38862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9pPr>
          </a:lstStyle>
          <a:p>
            <a:pPr>
              <a:lnSpc>
                <a:spcPct val="100000"/>
              </a:lnSpc>
              <a:spcBef>
                <a:spcPts val="725"/>
              </a:spcBef>
              <a:buFontTx/>
              <a:buNone/>
            </a:pPr>
            <a:r>
              <a:rPr lang="en-US" altLang="en-US" sz="3200" dirty="0">
                <a:ea typeface="Corbel" charset="0"/>
                <a:cs typeface="Corbel" charset="0"/>
              </a:rPr>
              <a:t>“Blessed are the merciful, </a:t>
            </a:r>
          </a:p>
          <a:p>
            <a:pPr>
              <a:lnSpc>
                <a:spcPct val="100000"/>
              </a:lnSpc>
              <a:spcBef>
                <a:spcPts val="725"/>
              </a:spcBef>
              <a:buFontTx/>
              <a:buNone/>
            </a:pPr>
            <a:r>
              <a:rPr lang="en-US" altLang="en-US" sz="3200" dirty="0">
                <a:ea typeface="Corbel" charset="0"/>
                <a:cs typeface="Corbel" charset="0"/>
              </a:rPr>
              <a:t>			for they will be shown mercy. </a:t>
            </a:r>
          </a:p>
          <a:p>
            <a:pPr>
              <a:lnSpc>
                <a:spcPct val="100000"/>
              </a:lnSpc>
              <a:spcBef>
                <a:spcPts val="725"/>
              </a:spcBef>
              <a:buFontTx/>
              <a:buNone/>
            </a:pPr>
            <a:r>
              <a:rPr lang="en-US" altLang="en-US" sz="3200" dirty="0">
                <a:ea typeface="Corbel" charset="0"/>
                <a:cs typeface="Corbel" charset="0"/>
              </a:rPr>
              <a:t>Blessed are the pure in heart, </a:t>
            </a:r>
          </a:p>
          <a:p>
            <a:pPr>
              <a:lnSpc>
                <a:spcPct val="100000"/>
              </a:lnSpc>
              <a:spcBef>
                <a:spcPts val="725"/>
              </a:spcBef>
              <a:buFontTx/>
              <a:buNone/>
            </a:pPr>
            <a:r>
              <a:rPr lang="en-US" altLang="en-US" sz="3200" dirty="0">
                <a:ea typeface="Corbel" charset="0"/>
                <a:cs typeface="Corbel" charset="0"/>
              </a:rPr>
              <a:t>			for they will see God. </a:t>
            </a:r>
          </a:p>
          <a:p>
            <a:pPr>
              <a:lnSpc>
                <a:spcPct val="100000"/>
              </a:lnSpc>
              <a:spcBef>
                <a:spcPts val="725"/>
              </a:spcBef>
              <a:buFontTx/>
              <a:buNone/>
            </a:pPr>
            <a:r>
              <a:rPr lang="en-US" altLang="en-US" sz="3200" dirty="0">
                <a:ea typeface="Corbel" charset="0"/>
                <a:cs typeface="Corbel" charset="0"/>
              </a:rPr>
              <a:t>Blessed are the peacemakers, </a:t>
            </a:r>
          </a:p>
          <a:p>
            <a:pPr>
              <a:lnSpc>
                <a:spcPct val="100000"/>
              </a:lnSpc>
              <a:spcBef>
                <a:spcPts val="725"/>
              </a:spcBef>
              <a:buFontTx/>
              <a:buNone/>
            </a:pPr>
            <a:r>
              <a:rPr lang="en-US" altLang="en-US" sz="3200" dirty="0">
                <a:ea typeface="Corbel" charset="0"/>
                <a:cs typeface="Corbel" charset="0"/>
              </a:rPr>
              <a:t>			for they will be called </a:t>
            </a:r>
          </a:p>
          <a:p>
            <a:pPr>
              <a:lnSpc>
                <a:spcPct val="100000"/>
              </a:lnSpc>
              <a:spcBef>
                <a:spcPts val="725"/>
              </a:spcBef>
              <a:buFontTx/>
              <a:buNone/>
            </a:pPr>
            <a:r>
              <a:rPr lang="en-US" altLang="en-US" sz="3200" dirty="0">
                <a:ea typeface="Corbel" charset="0"/>
                <a:cs typeface="Corbel" charset="0"/>
              </a:rPr>
              <a:t>                                     children of God. </a:t>
            </a:r>
          </a:p>
          <a:p>
            <a:pPr>
              <a:lnSpc>
                <a:spcPct val="100000"/>
              </a:lnSpc>
              <a:spcBef>
                <a:spcPts val="125"/>
              </a:spcBef>
              <a:buFontTx/>
              <a:buNone/>
            </a:pPr>
            <a:r>
              <a:rPr lang="en-US" altLang="en-US" sz="2800" dirty="0">
                <a:ea typeface="Corbel" charset="0"/>
                <a:cs typeface="Corbel" charset="0"/>
              </a:rPr>
              <a:t>Blessed are those who are persecuted because of righteousness, </a:t>
            </a:r>
          </a:p>
          <a:p>
            <a:pPr>
              <a:lnSpc>
                <a:spcPct val="100000"/>
              </a:lnSpc>
              <a:spcBef>
                <a:spcPts val="125"/>
              </a:spcBef>
              <a:buFontTx/>
              <a:buNone/>
            </a:pPr>
            <a:r>
              <a:rPr lang="en-US" altLang="en-US" sz="3200" dirty="0">
                <a:ea typeface="Corbel" charset="0"/>
                <a:cs typeface="Corbel" charset="0"/>
              </a:rPr>
              <a:t>			</a:t>
            </a:r>
            <a:r>
              <a:rPr lang="en-US" altLang="en-US" sz="2800" dirty="0">
                <a:ea typeface="Corbel" charset="0"/>
                <a:cs typeface="Corbel" charset="0"/>
              </a:rPr>
              <a:t>for theirs is the kingdom of heaven.</a:t>
            </a:r>
          </a:p>
        </p:txBody>
      </p:sp>
      <p:sp>
        <p:nvSpPr>
          <p:cNvPr id="21508" name="TextBox 2"/>
          <p:cNvSpPr txBox="1">
            <a:spLocks noChangeArrowheads="1"/>
          </p:cNvSpPr>
          <p:nvPr/>
        </p:nvSpPr>
        <p:spPr bwMode="auto">
          <a:xfrm rot="-5400000">
            <a:off x="5992020" y="3120231"/>
            <a:ext cx="53895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5000" b="1"/>
              <a:t>Matthew 5:7-10</a:t>
            </a:r>
          </a:p>
          <a:p>
            <a:endParaRPr lang="en-US" altLang="en-US" sz="3000"/>
          </a:p>
        </p:txBody>
      </p:sp>
    </p:spTree>
    <p:extLst>
      <p:ext uri="{BB962C8B-B14F-4D97-AF65-F5344CB8AC3E}">
        <p14:creationId xmlns:p14="http://schemas.microsoft.com/office/powerpoint/2010/main" val="196612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8"/>
            <a:ext cx="8229600" cy="1143000"/>
          </a:xfrm>
        </p:spPr>
        <p:txBody>
          <a:bodyPr>
            <a:noAutofit/>
          </a:bodyPr>
          <a:lstStyle/>
          <a:p>
            <a:pPr algn="ctr" eaLnBrk="1" hangingPunct="1">
              <a:defRPr/>
            </a:pPr>
            <a:r>
              <a:rPr lang="en-US" sz="6600" b="1" dirty="0">
                <a:solidFill>
                  <a:schemeClr val="bg1"/>
                </a:solidFill>
                <a:effectLst>
                  <a:outerShdw blurRad="38100" dist="38100" dir="2700000" algn="tl">
                    <a:srgbClr val="000000">
                      <a:alpha val="43137"/>
                    </a:srgbClr>
                  </a:outerShdw>
                </a:effectLst>
              </a:rPr>
              <a:t>Memory Verse</a:t>
            </a:r>
            <a:endParaRPr lang="en-US" sz="6600" dirty="0">
              <a:solidFill>
                <a:srgbClr val="002060"/>
              </a:solidFill>
            </a:endParaRPr>
          </a:p>
        </p:txBody>
      </p:sp>
      <p:sp>
        <p:nvSpPr>
          <p:cNvPr id="21507" name="TextBox 2"/>
          <p:cNvSpPr txBox="1">
            <a:spLocks noChangeArrowheads="1"/>
          </p:cNvSpPr>
          <p:nvPr/>
        </p:nvSpPr>
        <p:spPr bwMode="auto">
          <a:xfrm>
            <a:off x="152400" y="1328738"/>
            <a:ext cx="883920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400">
                <a:solidFill>
                  <a:schemeClr val="tx1"/>
                </a:solidFill>
                <a:latin typeface="Corbel" charset="0"/>
              </a:defRPr>
            </a:lvl1pPr>
            <a:lvl2pPr marL="742950" indent="-285750">
              <a:lnSpc>
                <a:spcPct val="90000"/>
              </a:lnSpc>
              <a:spcBef>
                <a:spcPts val="375"/>
              </a:spcBef>
              <a:buFont typeface="Arial" charset="0"/>
              <a:buChar char="•"/>
              <a:defRPr sz="2000">
                <a:solidFill>
                  <a:schemeClr val="tx1"/>
                </a:solidFill>
                <a:latin typeface="Corbel" charset="0"/>
              </a:defRPr>
            </a:lvl2pPr>
            <a:lvl3pPr marL="1143000" indent="-228600">
              <a:lnSpc>
                <a:spcPct val="90000"/>
              </a:lnSpc>
              <a:spcBef>
                <a:spcPts val="375"/>
              </a:spcBef>
              <a:buFont typeface="Arial" charset="0"/>
              <a:buChar char="•"/>
              <a:defRPr sz="1600">
                <a:solidFill>
                  <a:schemeClr val="tx1"/>
                </a:solidFill>
                <a:latin typeface="Corbel" charset="0"/>
              </a:defRPr>
            </a:lvl3pPr>
            <a:lvl4pPr marL="1600200" indent="-228600">
              <a:lnSpc>
                <a:spcPct val="90000"/>
              </a:lnSpc>
              <a:spcBef>
                <a:spcPts val="375"/>
              </a:spcBef>
              <a:buFont typeface="Arial" charset="0"/>
              <a:buChar char="•"/>
              <a:defRPr sz="1400">
                <a:solidFill>
                  <a:schemeClr val="tx1"/>
                </a:solidFill>
                <a:latin typeface="Corbel" charset="0"/>
              </a:defRPr>
            </a:lvl4pPr>
            <a:lvl5pPr marL="2057400" indent="-228600">
              <a:lnSpc>
                <a:spcPct val="90000"/>
              </a:lnSpc>
              <a:spcBef>
                <a:spcPts val="375"/>
              </a:spcBef>
              <a:buFont typeface="Arial" charset="0"/>
              <a:buChar char="•"/>
              <a:defRPr sz="1400">
                <a:solidFill>
                  <a:schemeClr val="tx1"/>
                </a:solidFill>
                <a:latin typeface="Corbel" charset="0"/>
              </a:defRPr>
            </a:lvl5pPr>
            <a:lvl6pPr marL="25146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6pPr>
            <a:lvl7pPr marL="29718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7pPr>
            <a:lvl8pPr marL="34290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8pPr>
            <a:lvl9pPr marL="38862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9pPr>
          </a:lstStyle>
          <a:p>
            <a:pPr>
              <a:lnSpc>
                <a:spcPct val="100000"/>
              </a:lnSpc>
              <a:spcBef>
                <a:spcPts val="725"/>
              </a:spcBef>
              <a:buFontTx/>
              <a:buNone/>
            </a:pPr>
            <a:r>
              <a:rPr lang="en-US" sz="3200" dirty="0"/>
              <a:t>Blessed are you when people insult you, </a:t>
            </a:r>
          </a:p>
          <a:p>
            <a:pPr>
              <a:lnSpc>
                <a:spcPct val="100000"/>
              </a:lnSpc>
              <a:spcBef>
                <a:spcPts val="725"/>
              </a:spcBef>
              <a:buFontTx/>
              <a:buNone/>
            </a:pPr>
            <a:r>
              <a:rPr lang="en-US" sz="3200" dirty="0"/>
              <a:t>persecute you and falsely say all kinds of evil 	against you because of me. </a:t>
            </a:r>
          </a:p>
          <a:p>
            <a:pPr>
              <a:lnSpc>
                <a:spcPct val="100000"/>
              </a:lnSpc>
              <a:spcBef>
                <a:spcPts val="725"/>
              </a:spcBef>
              <a:buFontTx/>
              <a:buNone/>
            </a:pPr>
            <a:endParaRPr lang="en-US" sz="3200" dirty="0"/>
          </a:p>
          <a:p>
            <a:pPr>
              <a:lnSpc>
                <a:spcPct val="100000"/>
              </a:lnSpc>
              <a:spcBef>
                <a:spcPts val="725"/>
              </a:spcBef>
              <a:buFontTx/>
              <a:buNone/>
            </a:pPr>
            <a:r>
              <a:rPr lang="en-US" sz="3200" dirty="0"/>
              <a:t>Rejoice and be glad, </a:t>
            </a:r>
          </a:p>
          <a:p>
            <a:pPr>
              <a:lnSpc>
                <a:spcPct val="100000"/>
              </a:lnSpc>
              <a:spcBef>
                <a:spcPts val="725"/>
              </a:spcBef>
              <a:buFontTx/>
              <a:buNone/>
            </a:pPr>
            <a:r>
              <a:rPr lang="en-US" sz="3200" dirty="0"/>
              <a:t>	because great is your reward in heaven, </a:t>
            </a:r>
          </a:p>
          <a:p>
            <a:pPr>
              <a:lnSpc>
                <a:spcPct val="100000"/>
              </a:lnSpc>
              <a:spcBef>
                <a:spcPts val="725"/>
              </a:spcBef>
              <a:buFontTx/>
              <a:buNone/>
            </a:pPr>
            <a:r>
              <a:rPr lang="en-US" sz="3200" dirty="0"/>
              <a:t>for in the same way they persecuted </a:t>
            </a:r>
          </a:p>
          <a:p>
            <a:pPr>
              <a:lnSpc>
                <a:spcPct val="100000"/>
              </a:lnSpc>
              <a:spcBef>
                <a:spcPts val="725"/>
              </a:spcBef>
              <a:buFontTx/>
              <a:buNone/>
            </a:pPr>
            <a:r>
              <a:rPr lang="en-US" sz="3200" dirty="0"/>
              <a:t>	the prophets who were before you. </a:t>
            </a:r>
            <a:endParaRPr lang="en-US" altLang="en-US" sz="2800" dirty="0">
              <a:latin typeface="Calibri" charset="0"/>
            </a:endParaRPr>
          </a:p>
        </p:txBody>
      </p:sp>
      <p:sp>
        <p:nvSpPr>
          <p:cNvPr id="21508" name="TextBox 2"/>
          <p:cNvSpPr txBox="1">
            <a:spLocks noChangeArrowheads="1"/>
          </p:cNvSpPr>
          <p:nvPr/>
        </p:nvSpPr>
        <p:spPr bwMode="auto">
          <a:xfrm rot="-5400000">
            <a:off x="5992020" y="3120231"/>
            <a:ext cx="53895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5000" b="1" dirty="0"/>
              <a:t>Matthew 5:11-12</a:t>
            </a:r>
          </a:p>
          <a:p>
            <a:endParaRPr lang="en-US" altLang="en-US" sz="3000" dirty="0"/>
          </a:p>
        </p:txBody>
      </p:sp>
      <p:sp>
        <p:nvSpPr>
          <p:cNvPr id="5" name="Title 1"/>
          <p:cNvSpPr txBox="1">
            <a:spLocks/>
          </p:cNvSpPr>
          <p:nvPr/>
        </p:nvSpPr>
        <p:spPr>
          <a:xfrm>
            <a:off x="152400" y="4114800"/>
            <a:ext cx="86106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158059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19552036">
            <a:off x="-133912" y="1737519"/>
            <a:ext cx="7467600" cy="639762"/>
          </a:xfrm>
        </p:spPr>
        <p:txBody>
          <a:bodyPr anchor="t">
            <a:noAutofit/>
          </a:bodyPr>
          <a:lstStyle/>
          <a:p>
            <a:pPr algn="ctr"/>
            <a:r>
              <a:rPr lang="en-US" sz="96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 Word to the</a:t>
            </a:r>
            <a:r>
              <a:rPr lang="en-US" sz="125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96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Wise</a:t>
            </a:r>
            <a:endParaRPr lang="en-US" sz="125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304800" y="4800600"/>
            <a:ext cx="83820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14125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284784" y="5372100"/>
            <a:ext cx="8382000" cy="1143000"/>
          </a:xfrm>
          <a:prstGeom prst="rect">
            <a:avLst/>
          </a:prstGeom>
        </p:spPr>
        <p:txBody>
          <a:bodyPr vert="horz" anchor="t">
            <a:noAutofit/>
          </a:bodyPr>
          <a:lstStyle/>
          <a:p>
            <a:pPr lvl="0" algn="ctr">
              <a:spcBef>
                <a:spcPct val="0"/>
              </a:spcBef>
              <a:defRPr/>
            </a:pPr>
            <a:r>
              <a:rPr lang="en-US" sz="3200" b="1" baseline="30000" dirty="0">
                <a:latin typeface="Times New Roman" charset="0"/>
                <a:ea typeface="Times New Roman" charset="0"/>
                <a:cs typeface="Times New Roman" charset="0"/>
              </a:rPr>
              <a:t>1</a:t>
            </a:r>
            <a:r>
              <a:rPr lang="en-US" sz="3200" b="1" dirty="0">
                <a:latin typeface="Times New Roman" charset="0"/>
                <a:ea typeface="Times New Roman" charset="0"/>
                <a:cs typeface="Times New Roman" charset="0"/>
              </a:rPr>
              <a:t>“Do</a:t>
            </a:r>
            <a:r>
              <a:rPr lang="en-US" sz="3200" b="1" dirty="0"/>
              <a:t> not judge, </a:t>
            </a:r>
          </a:p>
          <a:p>
            <a:pPr lvl="0" algn="ctr">
              <a:spcBef>
                <a:spcPct val="0"/>
              </a:spcBef>
              <a:defRPr/>
            </a:pPr>
            <a:r>
              <a:rPr lang="en-US" sz="3200" b="1" dirty="0"/>
              <a:t>or you too will be judged. </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0" y="295136"/>
            <a:ext cx="5181600" cy="49554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32576" y="7937"/>
            <a:ext cx="7011424" cy="5275262"/>
          </a:xfrm>
          <a:prstGeom prst="rect">
            <a:avLst/>
          </a:prstGeom>
        </p:spPr>
      </p:pic>
    </p:spTree>
    <p:extLst>
      <p:ext uri="{BB962C8B-B14F-4D97-AF65-F5344CB8AC3E}">
        <p14:creationId xmlns:p14="http://schemas.microsoft.com/office/powerpoint/2010/main" val="15616588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16860</TotalTime>
  <Words>1061</Words>
  <Application>Microsoft Office PowerPoint</Application>
  <PresentationFormat>On-screen Show (4:3)</PresentationFormat>
  <Paragraphs>103</Paragraphs>
  <Slides>33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Abuela Grillo</vt:lpstr>
      <vt:lpstr>Arial</vt:lpstr>
      <vt:lpstr>Calibri</vt:lpstr>
      <vt:lpstr>Century Schoolbook</vt:lpstr>
      <vt:lpstr>Corbel</vt:lpstr>
      <vt:lpstr>Times New Roman</vt:lpstr>
      <vt:lpstr>Wingdings</vt:lpstr>
      <vt:lpstr>Wingdings 2</vt:lpstr>
      <vt:lpstr>Oriel</vt:lpstr>
      <vt:lpstr>Matthew Dig Site 5</vt:lpstr>
      <vt:lpstr>The Truth</vt:lpstr>
      <vt:lpstr>Memory Verse</vt:lpstr>
      <vt:lpstr>Beatitudes Review</vt:lpstr>
      <vt:lpstr>Memory Verse</vt:lpstr>
      <vt:lpstr>Memory Verse</vt:lpstr>
      <vt:lpstr>Memory Verse</vt:lpstr>
      <vt:lpstr>A Word to the Wise</vt:lpstr>
      <vt:lpstr>PowerPoint Presentation</vt:lpstr>
      <vt:lpstr>PowerPoint Presentation</vt:lpstr>
      <vt:lpstr>PowerPoint Presentation</vt:lpstr>
      <vt:lpstr>3 “Why do you look at the speck of sawdust in your brother’s eye and pay no attention to the plank in your own eye?  </vt:lpstr>
      <vt:lpstr>4 How can you say to your brother, ‘Let me take the speck out of your eye,’ when all the time there is a plank in your own eye? </vt:lpstr>
      <vt:lpstr>5 You hypocrite, first take the plank out of your own eye, and then you will see clearly to remove the speck from your brother’s eye. </vt:lpstr>
      <vt:lpstr>6 a“Do not give dogs what is sacred; do not throw your pearls to pigs. </vt:lpstr>
      <vt:lpstr>6bIf you do, they may trample them under their feet, and turn and tear you to pieces. </vt:lpstr>
      <vt:lpstr>7 “Ask* and it will be given to you;   seek* and you will find;    knock* and the door will be opened to you.  </vt:lpstr>
      <vt:lpstr>PowerPoint Presentation</vt:lpstr>
      <vt:lpstr>9 “Which of you, if your son asks for bread,  will give him a stone?</vt:lpstr>
      <vt:lpstr>11 If you, then, though you are evil, know how to give good gifts to your children, how much more will your Father in heaven give good gifts to those who ask him! </vt:lpstr>
      <vt:lpstr>12 So in everything, do to others what you would have them do to you, for this sums up the Law and the Prophets. </vt:lpstr>
      <vt:lpstr>13a “Enter through the narrow gate. </vt:lpstr>
      <vt:lpstr>13bFor wide is the gate and broad is the road that leads to destruction, and many enter through it. </vt:lpstr>
      <vt:lpstr>14 But small is the gate and narrow the road that leads to life, and only a few find it.</vt:lpstr>
      <vt:lpstr>15 “Watch out for false prophets. They come to you in sheep’s clothing, but inwardly they are ferocious wolves.  </vt:lpstr>
      <vt:lpstr>16 By their fruit you will recognize them. Do people pick grapes from thorn bushes, or figs from thistles? </vt:lpstr>
      <vt:lpstr> 17 Likewise, every good tree bears good fruit, but a bad tree bears bad fruit.  </vt:lpstr>
      <vt:lpstr>PowerPoint Presentation</vt:lpstr>
      <vt:lpstr>21 “Not everyone who says to me, ‘Lord, Lord,’ will enter the kingdom of heaven, but only the one who does the will of my Father who is in heaven. </vt:lpstr>
      <vt:lpstr>PowerPoint Presentation</vt:lpstr>
      <vt:lpstr>24 “Therefore everyone who hears these words of mine and puts them into practice is like a wise man who built his house on the rock. 25 The rain came down, the streams rose, and the winds blew and beat against that house; yet it did not fall, because it had its foundation on the rock.</vt:lpstr>
      <vt:lpstr>26 But everyone who hears these words of mine and does not put them into practice is like a foolish man who built his house on sand. 27 The rain came down, the streams rose, and the winds blew and beat against that house, and it fell with a great crash.”</vt:lpstr>
      <vt:lpstr>28 When Jesus had finished saying these things, the crowds were amazed at his teaching, 29 because he taught as one who had authority, and not as their teachers of the law.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Dig Site 2</dc:title>
  <dc:creator>Robin</dc:creator>
  <cp:lastModifiedBy>A L</cp:lastModifiedBy>
  <cp:revision>55</cp:revision>
  <dcterms:created xsi:type="dcterms:W3CDTF">2017-07-28T23:39:39Z</dcterms:created>
  <dcterms:modified xsi:type="dcterms:W3CDTF">2023-07-13T14:58:48Z</dcterms:modified>
</cp:coreProperties>
</file>